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87" r:id="rId2"/>
    <p:sldId id="519" r:id="rId3"/>
    <p:sldId id="521" r:id="rId4"/>
    <p:sldId id="496" r:id="rId5"/>
    <p:sldId id="497" r:id="rId6"/>
    <p:sldId id="498" r:id="rId7"/>
    <p:sldId id="500" r:id="rId8"/>
    <p:sldId id="501" r:id="rId9"/>
    <p:sldId id="502" r:id="rId10"/>
    <p:sldId id="503" r:id="rId11"/>
    <p:sldId id="504" r:id="rId12"/>
    <p:sldId id="505" r:id="rId13"/>
    <p:sldId id="506" r:id="rId14"/>
    <p:sldId id="513" r:id="rId15"/>
    <p:sldId id="514" r:id="rId16"/>
    <p:sldId id="374" r:id="rId17"/>
    <p:sldId id="523" r:id="rId18"/>
    <p:sldId id="524" r:id="rId19"/>
    <p:sldId id="525" r:id="rId20"/>
    <p:sldId id="476" r:id="rId21"/>
    <p:sldId id="376" r:id="rId22"/>
    <p:sldId id="526" r:id="rId23"/>
    <p:sldId id="434" r:id="rId24"/>
    <p:sldId id="435" r:id="rId25"/>
    <p:sldId id="397" r:id="rId26"/>
    <p:sldId id="436" r:id="rId27"/>
    <p:sldId id="531" r:id="rId28"/>
    <p:sldId id="290" r:id="rId29"/>
    <p:sldId id="291" r:id="rId30"/>
    <p:sldId id="309" r:id="rId31"/>
    <p:sldId id="310" r:id="rId32"/>
    <p:sldId id="311" r:id="rId33"/>
    <p:sldId id="299" r:id="rId34"/>
    <p:sldId id="260" r:id="rId35"/>
    <p:sldId id="314" r:id="rId36"/>
    <p:sldId id="315" r:id="rId37"/>
    <p:sldId id="269" r:id="rId38"/>
    <p:sldId id="295" r:id="rId39"/>
    <p:sldId id="259" r:id="rId40"/>
    <p:sldId id="424" r:id="rId41"/>
    <p:sldId id="475" r:id="rId42"/>
    <p:sldId id="466" r:id="rId43"/>
    <p:sldId id="468" r:id="rId44"/>
    <p:sldId id="469" r:id="rId45"/>
    <p:sldId id="481" r:id="rId46"/>
    <p:sldId id="482" r:id="rId47"/>
    <p:sldId id="485" r:id="rId48"/>
    <p:sldId id="486" r:id="rId49"/>
    <p:sldId id="484" r:id="rId50"/>
    <p:sldId id="493" r:id="rId51"/>
    <p:sldId id="460" r:id="rId52"/>
    <p:sldId id="463" r:id="rId53"/>
    <p:sldId id="470" r:id="rId5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9654" autoAdjust="0"/>
    <p:restoredTop sz="94270" autoAdjust="0"/>
  </p:normalViewPr>
  <p:slideViewPr>
    <p:cSldViewPr snapToGrid="0">
      <p:cViewPr varScale="1">
        <p:scale>
          <a:sx n="63" d="100"/>
          <a:sy n="63" d="100"/>
        </p:scale>
        <p:origin x="924" y="72"/>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68D6A-8E48-4FE6-93FA-A96D7D3EB61F}" type="datetimeFigureOut">
              <a:rPr lang="zh-TW" altLang="en-US" smtClean="0"/>
              <a:t>2018/3/31</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DC6393-61A8-4C9F-91A2-1B083ED76E6F}" type="slidenum">
              <a:rPr lang="zh-TW" altLang="en-US" smtClean="0"/>
              <a:t>‹#›</a:t>
            </a:fld>
            <a:endParaRPr lang="zh-TW" altLang="en-US"/>
          </a:p>
        </p:txBody>
      </p:sp>
    </p:spTree>
    <p:extLst>
      <p:ext uri="{BB962C8B-B14F-4D97-AF65-F5344CB8AC3E}">
        <p14:creationId xmlns:p14="http://schemas.microsoft.com/office/powerpoint/2010/main" val="350979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tw.dictionary.yahoo.com/dictionary?p=skateboarding&amp;docuid=LtbiyXnJV0tbDV/4FbUhLA" TargetMode="External"/><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hyperlink" Target="http://yun.dreye.com/ews/index_dict.php" TargetMode="External"/><Relationship Id="rId4" Type="http://schemas.openxmlformats.org/officeDocument/2006/relationships/hyperlink" Target="https://tw.dictionary.yahoo.com/dictionary?p=skateboard&amp;tab=related-expression"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solidFill>
                  <a:srgbClr val="000000"/>
                </a:solidFill>
                <a:latin typeface="Times New Roman" panose="02020603050405020304" pitchFamily="18" charset="0"/>
              </a:rPr>
              <a:t>K. </a:t>
            </a:r>
            <a:r>
              <a:rPr lang="en-US" altLang="zh-TW" dirty="0" err="1">
                <a:solidFill>
                  <a:srgbClr val="000000"/>
                </a:solidFill>
                <a:latin typeface="Times New Roman" panose="02020603050405020304" pitchFamily="18" charset="0"/>
              </a:rPr>
              <a:t>Greff</a:t>
            </a:r>
            <a:r>
              <a:rPr lang="en-US" altLang="zh-TW" dirty="0">
                <a:solidFill>
                  <a:srgbClr val="000000"/>
                </a:solidFill>
                <a:latin typeface="Times New Roman" panose="02020603050405020304" pitchFamily="18" charset="0"/>
              </a:rPr>
              <a:t>, R. K. Srivastava, J. </a:t>
            </a:r>
            <a:r>
              <a:rPr lang="en-US" altLang="zh-TW" dirty="0" err="1">
                <a:solidFill>
                  <a:srgbClr val="000000"/>
                </a:solidFill>
                <a:latin typeface="Times New Roman" panose="02020603050405020304" pitchFamily="18" charset="0"/>
              </a:rPr>
              <a:t>Koutník</a:t>
            </a:r>
            <a:r>
              <a:rPr lang="en-US" altLang="zh-TW" dirty="0">
                <a:solidFill>
                  <a:srgbClr val="000000"/>
                </a:solidFill>
                <a:latin typeface="Times New Roman" panose="02020603050405020304" pitchFamily="18" charset="0"/>
              </a:rPr>
              <a:t>, B. R. </a:t>
            </a:r>
            <a:r>
              <a:rPr lang="en-US" altLang="zh-TW" dirty="0" err="1">
                <a:solidFill>
                  <a:srgbClr val="000000"/>
                </a:solidFill>
                <a:latin typeface="Times New Roman" panose="02020603050405020304" pitchFamily="18" charset="0"/>
              </a:rPr>
              <a:t>Steunebrink</a:t>
            </a:r>
            <a:r>
              <a:rPr lang="en-US" altLang="zh-TW" dirty="0">
                <a:solidFill>
                  <a:srgbClr val="000000"/>
                </a:solidFill>
                <a:latin typeface="Times New Roman" panose="02020603050405020304" pitchFamily="18" charset="0"/>
              </a:rPr>
              <a:t>, J. </a:t>
            </a:r>
            <a:r>
              <a:rPr lang="en-US" altLang="zh-TW" dirty="0" err="1">
                <a:solidFill>
                  <a:srgbClr val="000000"/>
                </a:solidFill>
                <a:latin typeface="Times New Roman" panose="02020603050405020304" pitchFamily="18" charset="0"/>
              </a:rPr>
              <a:t>Schmidhuber</a:t>
            </a:r>
            <a:r>
              <a:rPr lang="en-US" altLang="zh-TW" dirty="0">
                <a:solidFill>
                  <a:srgbClr val="000000"/>
                </a:solidFill>
                <a:latin typeface="Times New Roman" panose="02020603050405020304" pitchFamily="18" charset="0"/>
              </a:rPr>
              <a:t>, "LSTM: A Search Space Odyssey," in </a:t>
            </a:r>
            <a:r>
              <a:rPr lang="en-US" altLang="zh-TW" i="1" dirty="0">
                <a:solidFill>
                  <a:srgbClr val="000000"/>
                </a:solidFill>
                <a:latin typeface="Times New Roman" panose="02020603050405020304" pitchFamily="18" charset="0"/>
              </a:rPr>
              <a:t>IEEE Transactions on Neural Networks and Learning Systems</a:t>
            </a:r>
            <a:r>
              <a:rPr lang="en-US" altLang="zh-TW" dirty="0">
                <a:solidFill>
                  <a:srgbClr val="000000"/>
                </a:solidFill>
                <a:latin typeface="Times New Roman" panose="02020603050405020304" pitchFamily="18" charset="0"/>
              </a:rPr>
              <a:t>, 2016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altLang="zh-TW" dirty="0">
                <a:solidFill>
                  <a:srgbClr val="7D848A"/>
                </a:solidFill>
                <a:latin typeface="Open Sans"/>
              </a:rPr>
            </a:br>
            <a:r>
              <a:rPr lang="en-US" altLang="zh-TW" dirty="0" err="1">
                <a:solidFill>
                  <a:srgbClr val="000000"/>
                </a:solidFill>
                <a:latin typeface="Times New Roman" panose="02020603050405020304" pitchFamily="18" charset="0"/>
              </a:rPr>
              <a:t>Rafal</a:t>
            </a:r>
            <a:r>
              <a:rPr lang="en-US" altLang="zh-TW" dirty="0">
                <a:solidFill>
                  <a:srgbClr val="000000"/>
                </a:solidFill>
                <a:latin typeface="Times New Roman" panose="02020603050405020304" pitchFamily="18" charset="0"/>
              </a:rPr>
              <a:t> </a:t>
            </a:r>
            <a:r>
              <a:rPr lang="en-US" altLang="zh-TW" dirty="0" err="1">
                <a:solidFill>
                  <a:srgbClr val="000000"/>
                </a:solidFill>
                <a:latin typeface="Times New Roman" panose="02020603050405020304" pitchFamily="18" charset="0"/>
              </a:rPr>
              <a:t>Józefowicz</a:t>
            </a:r>
            <a:r>
              <a:rPr lang="en-US" altLang="zh-TW" dirty="0">
                <a:solidFill>
                  <a:srgbClr val="000000"/>
                </a:solidFill>
                <a:latin typeface="Times New Roman" panose="02020603050405020304" pitchFamily="18" charset="0"/>
              </a:rPr>
              <a:t>, </a:t>
            </a:r>
            <a:r>
              <a:rPr lang="en-US" altLang="zh-TW" dirty="0" err="1">
                <a:solidFill>
                  <a:srgbClr val="000000"/>
                </a:solidFill>
                <a:latin typeface="Times New Roman" panose="02020603050405020304" pitchFamily="18" charset="0"/>
              </a:rPr>
              <a:t>Wojciech</a:t>
            </a:r>
            <a:r>
              <a:rPr lang="en-US" altLang="zh-TW" dirty="0">
                <a:solidFill>
                  <a:srgbClr val="000000"/>
                </a:solidFill>
                <a:latin typeface="Times New Roman" panose="02020603050405020304" pitchFamily="18" charset="0"/>
              </a:rPr>
              <a:t> </a:t>
            </a:r>
            <a:r>
              <a:rPr lang="en-US" altLang="zh-TW" dirty="0" err="1">
                <a:solidFill>
                  <a:srgbClr val="000000"/>
                </a:solidFill>
                <a:latin typeface="Times New Roman" panose="02020603050405020304" pitchFamily="18" charset="0"/>
              </a:rPr>
              <a:t>Zaremba</a:t>
            </a:r>
            <a:r>
              <a:rPr lang="en-US" altLang="zh-TW" dirty="0">
                <a:solidFill>
                  <a:srgbClr val="000000"/>
                </a:solidFill>
                <a:latin typeface="Times New Roman" panose="02020603050405020304" pitchFamily="18" charset="0"/>
              </a:rPr>
              <a:t>, Ilya </a:t>
            </a:r>
            <a:r>
              <a:rPr lang="en-US" altLang="zh-TW" dirty="0" err="1">
                <a:solidFill>
                  <a:srgbClr val="000000"/>
                </a:solidFill>
                <a:latin typeface="Times New Roman" panose="02020603050405020304" pitchFamily="18" charset="0"/>
              </a:rPr>
              <a:t>Sutskever</a:t>
            </a:r>
            <a:r>
              <a:rPr lang="en-US" altLang="zh-TW" dirty="0">
                <a:solidFill>
                  <a:srgbClr val="000000"/>
                </a:solidFill>
                <a:latin typeface="Times New Roman" panose="02020603050405020304" pitchFamily="18" charset="0"/>
              </a:rPr>
              <a:t>, “An Empirical Exploration of Recurrent Network Architectures,” in ICML, 2015</a:t>
            </a:r>
            <a:endParaRPr lang="zh-TW" altLang="en-US" dirty="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https://www.cs.toronto.edu/~graves/preprint.pdf</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Diluted RNN</a:t>
            </a:r>
            <a:endParaRPr lang="zh-TW"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47DC6393-61A8-4C9F-91A2-1B083ED76E6F}" type="slidenum">
              <a:rPr lang="zh-TW" altLang="en-US" smtClean="0"/>
              <a:t>1</a:t>
            </a:fld>
            <a:endParaRPr lang="zh-TW" altLang="en-US"/>
          </a:p>
        </p:txBody>
      </p:sp>
    </p:spTree>
    <p:extLst>
      <p:ext uri="{BB962C8B-B14F-4D97-AF65-F5344CB8AC3E}">
        <p14:creationId xmlns:p14="http://schemas.microsoft.com/office/powerpoint/2010/main" val="4281284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solidFill>
                  <a:srgbClr val="333333"/>
                </a:solidFill>
                <a:latin typeface="CMS"/>
              </a:rPr>
              <a:t>It combines the forget and input gates into a single “update gate.” It also merges the cell state and hidden state, and makes some other changes.</a:t>
            </a:r>
          </a:p>
          <a:p>
            <a:endParaRPr lang="en-US" altLang="zh-TW" dirty="0">
              <a:solidFill>
                <a:srgbClr val="333333"/>
              </a:solidFill>
              <a:latin typeface="CMS"/>
            </a:endParaRPr>
          </a:p>
          <a:p>
            <a:r>
              <a:rPr lang="en-US" altLang="zh-TW" dirty="0"/>
              <a:t>The update gate in GRU is corresponding to the forget gate in LSTM.</a:t>
            </a:r>
          </a:p>
          <a:p>
            <a:endParaRPr lang="en-US" altLang="zh-TW" dirty="0"/>
          </a:p>
          <a:p>
            <a:r>
              <a:rPr lang="en-US" altLang="zh-TW" dirty="0"/>
              <a:t>In GRU, reset gate does not control the amount of the candidate hidden state independently, it shares some information of update gate and thus has access to important temporal information for phoneme segmentation\cite{chung2014empirical}. </a:t>
            </a:r>
            <a:endParaRPr lang="zh-TW" altLang="en-US" dirty="0"/>
          </a:p>
        </p:txBody>
      </p:sp>
      <p:sp>
        <p:nvSpPr>
          <p:cNvPr id="4" name="投影片編號版面配置區 3"/>
          <p:cNvSpPr>
            <a:spLocks noGrp="1"/>
          </p:cNvSpPr>
          <p:nvPr>
            <p:ph type="sldNum" sz="quarter" idx="10"/>
          </p:nvPr>
        </p:nvSpPr>
        <p:spPr/>
        <p:txBody>
          <a:bodyPr/>
          <a:lstStyle/>
          <a:p>
            <a:fld id="{003FC80C-8DD2-4D68-9BA4-5FC1878442D5}" type="slidenum">
              <a:rPr lang="zh-TW" altLang="en-US" smtClean="0"/>
              <a:t>13</a:t>
            </a:fld>
            <a:endParaRPr lang="zh-TW" altLang="en-US"/>
          </a:p>
        </p:txBody>
      </p:sp>
    </p:spTree>
    <p:extLst>
      <p:ext uri="{BB962C8B-B14F-4D97-AF65-F5344CB8AC3E}">
        <p14:creationId xmlns:p14="http://schemas.microsoft.com/office/powerpoint/2010/main" val="369295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1. No Input Gate (NIG) 2. No Forget Gate (NFG) 3. No Output Gate (NOG) 4. No Input Activation Function (NIAF) 5. No Output Activation Function (NOAF) 6. No Peepholes (NP) 7. Coupled Input and Forget Gate (CIFG) 8. Full Gate Recurrence (FGR)</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003FC80C-8DD2-4D68-9BA4-5FC1878442D5}" type="slidenum">
              <a:rPr lang="zh-TW" altLang="en-US" smtClean="0"/>
              <a:t>14</a:t>
            </a:fld>
            <a:endParaRPr lang="zh-TW" altLang="en-US"/>
          </a:p>
        </p:txBody>
      </p:sp>
    </p:spTree>
    <p:extLst>
      <p:ext uri="{BB962C8B-B14F-4D97-AF65-F5344CB8AC3E}">
        <p14:creationId xmlns:p14="http://schemas.microsoft.com/office/powerpoint/2010/main" val="676307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There are more analysis about the </a:t>
            </a:r>
            <a:r>
              <a:rPr lang="en-US" altLang="zh-TW" dirty="0" err="1"/>
              <a:t>interation</a:t>
            </a:r>
            <a:r>
              <a:rPr lang="en-US" altLang="zh-TW" dirty="0"/>
              <a:t> between the </a:t>
            </a:r>
            <a:r>
              <a:rPr lang="en-US" altLang="zh-TW" dirty="0" err="1"/>
              <a:t>paramters</a:t>
            </a:r>
            <a:r>
              <a:rPr lang="en-US" altLang="zh-TW" dirty="0"/>
              <a:t>.</a:t>
            </a:r>
          </a:p>
          <a:p>
            <a:endParaRPr lang="en-US" altLang="zh-TW" dirty="0"/>
          </a:p>
          <a:p>
            <a:endParaRPr lang="en-US" altLang="zh-TW" dirty="0"/>
          </a:p>
          <a:p>
            <a:r>
              <a:rPr lang="en-US" altLang="zh-TW" dirty="0"/>
              <a:t>Boxes show the range between the 25th and the 75th percentile of the data, while the whiskers indicate the whole range. The red dot represents the mean and the red line the median of the data. The boxes of variants that differ significantly from the vanilla LSTM are shown in blue with thick lines.</a:t>
            </a:r>
            <a:endParaRPr lang="zh-TW" altLang="en-US" dirty="0"/>
          </a:p>
        </p:txBody>
      </p:sp>
      <p:sp>
        <p:nvSpPr>
          <p:cNvPr id="4" name="投影片編號版面配置區 3"/>
          <p:cNvSpPr>
            <a:spLocks noGrp="1"/>
          </p:cNvSpPr>
          <p:nvPr>
            <p:ph type="sldNum" sz="quarter" idx="10"/>
          </p:nvPr>
        </p:nvSpPr>
        <p:spPr/>
        <p:txBody>
          <a:bodyPr/>
          <a:lstStyle/>
          <a:p>
            <a:fld id="{003FC80C-8DD2-4D68-9BA4-5FC1878442D5}" type="slidenum">
              <a:rPr lang="zh-TW" altLang="en-US" smtClean="0"/>
              <a:t>15</a:t>
            </a:fld>
            <a:endParaRPr lang="zh-TW" altLang="en-US"/>
          </a:p>
        </p:txBody>
      </p:sp>
    </p:spTree>
    <p:extLst>
      <p:ext uri="{BB962C8B-B14F-4D97-AF65-F5344CB8AC3E}">
        <p14:creationId xmlns:p14="http://schemas.microsoft.com/office/powerpoint/2010/main" val="1955515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ctr"/>
            <a:endParaRPr lang="en-US" altLang="zh-TW" sz="1200" dirty="0"/>
          </a:p>
          <a:p>
            <a:pPr algn="ctr"/>
            <a:endParaRPr lang="en-US" altLang="zh-TW" sz="1200" dirty="0"/>
          </a:p>
          <a:p>
            <a:r>
              <a:rPr lang="en-US" altLang="zh-TW" sz="3400" dirty="0"/>
              <a:t>Image</a:t>
            </a:r>
          </a:p>
          <a:p>
            <a:pPr lvl="1"/>
            <a:r>
              <a:rPr lang="en-US" altLang="zh-TW" dirty="0"/>
              <a:t>Aaron van den Oord, </a:t>
            </a:r>
            <a:r>
              <a:rPr lang="en-US" altLang="zh-TW" dirty="0" err="1"/>
              <a:t>Nal</a:t>
            </a:r>
            <a:r>
              <a:rPr lang="en-US" altLang="zh-TW" dirty="0"/>
              <a:t> </a:t>
            </a:r>
            <a:r>
              <a:rPr lang="en-US" altLang="zh-TW" dirty="0" err="1"/>
              <a:t>Kalchbrenner</a:t>
            </a:r>
            <a:r>
              <a:rPr lang="en-US" altLang="zh-TW" dirty="0"/>
              <a:t>, </a:t>
            </a:r>
            <a:r>
              <a:rPr lang="en-US" altLang="zh-TW" dirty="0" err="1"/>
              <a:t>Koray</a:t>
            </a:r>
            <a:r>
              <a:rPr lang="en-US" altLang="zh-TW" dirty="0"/>
              <a:t> Kavukcuoglu, Pixel Recurrent Neural Networks,</a:t>
            </a:r>
            <a:r>
              <a:rPr lang="zh-TW" altLang="en-US" dirty="0"/>
              <a:t> </a:t>
            </a:r>
            <a:r>
              <a:rPr lang="en-US" altLang="zh-TW" dirty="0" err="1"/>
              <a:t>arXiv</a:t>
            </a:r>
            <a:r>
              <a:rPr lang="zh-TW" altLang="en-US" dirty="0"/>
              <a:t> </a:t>
            </a:r>
            <a:r>
              <a:rPr lang="en-US" altLang="zh-TW" dirty="0"/>
              <a:t>preprint, 2016</a:t>
            </a:r>
          </a:p>
          <a:p>
            <a:pPr lvl="1"/>
            <a:r>
              <a:rPr lang="en-US" altLang="zh-TW" dirty="0"/>
              <a:t>Aaron van den Oord, </a:t>
            </a:r>
            <a:r>
              <a:rPr lang="en-US" altLang="zh-TW" dirty="0" err="1"/>
              <a:t>Nal</a:t>
            </a:r>
            <a:r>
              <a:rPr lang="en-US" altLang="zh-TW" dirty="0"/>
              <a:t> </a:t>
            </a:r>
            <a:r>
              <a:rPr lang="en-US" altLang="zh-TW" dirty="0" err="1"/>
              <a:t>Kalchbrenner</a:t>
            </a:r>
            <a:r>
              <a:rPr lang="en-US" altLang="zh-TW" dirty="0"/>
              <a:t>, Oriol </a:t>
            </a:r>
            <a:r>
              <a:rPr lang="en-US" altLang="zh-TW" dirty="0" err="1"/>
              <a:t>Vinyals</a:t>
            </a:r>
            <a:r>
              <a:rPr lang="en-US" altLang="zh-TW" dirty="0"/>
              <a:t>, Lasse </a:t>
            </a:r>
            <a:r>
              <a:rPr lang="en-US" altLang="zh-TW" dirty="0" err="1"/>
              <a:t>Espeholt</a:t>
            </a:r>
            <a:r>
              <a:rPr lang="en-US" altLang="zh-TW" dirty="0"/>
              <a:t>, Alex Graves, </a:t>
            </a:r>
            <a:r>
              <a:rPr lang="en-US" altLang="zh-TW" dirty="0" err="1"/>
              <a:t>Koray</a:t>
            </a:r>
            <a:r>
              <a:rPr lang="en-US" altLang="zh-TW" dirty="0"/>
              <a:t> Kavukcuoglu, Conditional Image Generation with </a:t>
            </a:r>
            <a:r>
              <a:rPr lang="en-US" altLang="zh-TW" dirty="0" err="1"/>
              <a:t>PixelCNN</a:t>
            </a:r>
            <a:r>
              <a:rPr lang="en-US" altLang="zh-TW" dirty="0"/>
              <a:t> Decoders,</a:t>
            </a:r>
            <a:r>
              <a:rPr lang="zh-TW" altLang="en-US" dirty="0"/>
              <a:t> </a:t>
            </a:r>
            <a:r>
              <a:rPr lang="en-US" altLang="zh-TW" dirty="0" err="1"/>
              <a:t>arXiv</a:t>
            </a:r>
            <a:r>
              <a:rPr lang="zh-TW" altLang="en-US" dirty="0"/>
              <a:t> </a:t>
            </a:r>
            <a:r>
              <a:rPr lang="en-US" altLang="zh-TW" dirty="0"/>
              <a:t>preprint, 2016</a:t>
            </a:r>
          </a:p>
          <a:p>
            <a:r>
              <a:rPr lang="en-US" altLang="zh-TW" sz="3400" dirty="0"/>
              <a:t>Video</a:t>
            </a:r>
          </a:p>
          <a:p>
            <a:pPr lvl="1"/>
            <a:r>
              <a:rPr lang="en-US" altLang="zh-TW" dirty="0"/>
              <a:t>Aaron van den Oord, </a:t>
            </a:r>
            <a:r>
              <a:rPr lang="en-US" altLang="zh-TW" dirty="0" err="1"/>
              <a:t>Nal</a:t>
            </a:r>
            <a:r>
              <a:rPr lang="en-US" altLang="zh-TW" dirty="0"/>
              <a:t> </a:t>
            </a:r>
            <a:r>
              <a:rPr lang="en-US" altLang="zh-TW" dirty="0" err="1"/>
              <a:t>Kalchbrenner</a:t>
            </a:r>
            <a:r>
              <a:rPr lang="en-US" altLang="zh-TW" dirty="0"/>
              <a:t>, </a:t>
            </a:r>
            <a:r>
              <a:rPr lang="en-US" altLang="zh-TW" dirty="0" err="1"/>
              <a:t>Koray</a:t>
            </a:r>
            <a:r>
              <a:rPr lang="en-US" altLang="zh-TW" dirty="0"/>
              <a:t> Kavukcuoglu, Pixel Recurrent Neural Networks,</a:t>
            </a:r>
            <a:r>
              <a:rPr lang="zh-TW" altLang="en-US" dirty="0"/>
              <a:t> </a:t>
            </a:r>
            <a:r>
              <a:rPr lang="en-US" altLang="zh-TW" dirty="0" err="1"/>
              <a:t>arXiv</a:t>
            </a:r>
            <a:r>
              <a:rPr lang="zh-TW" altLang="en-US" dirty="0"/>
              <a:t> </a:t>
            </a:r>
            <a:r>
              <a:rPr lang="en-US" altLang="zh-TW" dirty="0"/>
              <a:t>preprint, 2016</a:t>
            </a:r>
          </a:p>
          <a:p>
            <a:r>
              <a:rPr lang="en-US" altLang="zh-TW" sz="3400" dirty="0"/>
              <a:t>Handwriting</a:t>
            </a:r>
          </a:p>
          <a:p>
            <a:pPr lvl="1"/>
            <a:r>
              <a:rPr lang="en-US" altLang="zh-TW" dirty="0"/>
              <a:t>Alex Graves, Generating Sequences With Recurrent Neural Networks,</a:t>
            </a:r>
            <a:r>
              <a:rPr lang="zh-TW" altLang="en-US" dirty="0"/>
              <a:t> </a:t>
            </a:r>
            <a:r>
              <a:rPr lang="en-US" altLang="zh-TW" dirty="0" err="1"/>
              <a:t>arXiv</a:t>
            </a:r>
            <a:r>
              <a:rPr lang="zh-TW" altLang="en-US" dirty="0"/>
              <a:t> </a:t>
            </a:r>
            <a:r>
              <a:rPr lang="en-US" altLang="zh-TW" dirty="0"/>
              <a:t>preprint, 2013</a:t>
            </a:r>
          </a:p>
          <a:p>
            <a:r>
              <a:rPr lang="en-US" altLang="zh-TW" sz="3400" dirty="0"/>
              <a:t>Speech</a:t>
            </a:r>
            <a:endParaRPr lang="zh-TW" altLang="en-US" sz="3400" dirty="0"/>
          </a:p>
          <a:p>
            <a:pPr lvl="1"/>
            <a:r>
              <a:rPr lang="en-US" altLang="zh-TW" dirty="0"/>
              <a:t>Aaron van den Oord, Sander </a:t>
            </a:r>
            <a:r>
              <a:rPr lang="en-US" altLang="zh-TW" dirty="0" err="1"/>
              <a:t>Dieleman</a:t>
            </a:r>
            <a:r>
              <a:rPr lang="en-US" altLang="zh-TW" dirty="0"/>
              <a:t>, </a:t>
            </a:r>
            <a:r>
              <a:rPr lang="en-US" altLang="zh-TW" dirty="0" err="1"/>
              <a:t>Heiga</a:t>
            </a:r>
            <a:r>
              <a:rPr lang="en-US" altLang="zh-TW" dirty="0"/>
              <a:t> Zen, Karen </a:t>
            </a:r>
            <a:r>
              <a:rPr lang="en-US" altLang="zh-TW" dirty="0" err="1"/>
              <a:t>Simonyan</a:t>
            </a:r>
            <a:r>
              <a:rPr lang="en-US" altLang="zh-TW" dirty="0"/>
              <a:t>, Oriol </a:t>
            </a:r>
            <a:r>
              <a:rPr lang="en-US" altLang="zh-TW" dirty="0" err="1"/>
              <a:t>Vinyals</a:t>
            </a:r>
            <a:r>
              <a:rPr lang="en-US" altLang="zh-TW" dirty="0"/>
              <a:t>, Alex Graves, </a:t>
            </a:r>
            <a:r>
              <a:rPr lang="en-US" altLang="zh-TW" dirty="0" err="1"/>
              <a:t>Nal</a:t>
            </a:r>
            <a:r>
              <a:rPr lang="en-US" altLang="zh-TW" dirty="0"/>
              <a:t> </a:t>
            </a:r>
            <a:r>
              <a:rPr lang="en-US" altLang="zh-TW" dirty="0" err="1"/>
              <a:t>Kalchbrenner</a:t>
            </a:r>
            <a:r>
              <a:rPr lang="en-US" altLang="zh-TW" dirty="0"/>
              <a:t>, Andrew </a:t>
            </a:r>
            <a:r>
              <a:rPr lang="en-US" altLang="zh-TW" dirty="0" err="1"/>
              <a:t>Senior,Koray</a:t>
            </a:r>
            <a:r>
              <a:rPr lang="en-US" altLang="zh-TW" dirty="0"/>
              <a:t> Kavukcuoglu, </a:t>
            </a:r>
            <a:r>
              <a:rPr lang="en-US" altLang="zh-TW" dirty="0" err="1"/>
              <a:t>WaveNet</a:t>
            </a:r>
            <a:r>
              <a:rPr lang="en-US" altLang="zh-TW" dirty="0"/>
              <a:t>: A Generative Model for Raw Audio,</a:t>
            </a:r>
            <a:r>
              <a:rPr lang="zh-TW" altLang="en-US" dirty="0"/>
              <a:t> </a:t>
            </a:r>
            <a:r>
              <a:rPr lang="en-US" altLang="zh-TW" dirty="0"/>
              <a:t>2016</a:t>
            </a:r>
          </a:p>
          <a:p>
            <a:pPr algn="ctr"/>
            <a:endParaRPr lang="en-US" altLang="zh-TW" sz="1200" dirty="0"/>
          </a:p>
          <a:p>
            <a:pPr algn="ctr"/>
            <a:endParaRPr lang="en-US" altLang="zh-TW" sz="1200" dirty="0"/>
          </a:p>
          <a:p>
            <a:pPr algn="ctr"/>
            <a:endParaRPr lang="en-US" altLang="zh-TW" sz="1200" dirty="0"/>
          </a:p>
          <a:p>
            <a:pPr algn="ctr"/>
            <a:endParaRPr lang="en-US" altLang="zh-TW" sz="1200" dirty="0"/>
          </a:p>
          <a:p>
            <a:pPr algn="ctr"/>
            <a:endParaRPr lang="en-US" altLang="zh-TW" sz="1200" dirty="0"/>
          </a:p>
          <a:p>
            <a:pPr algn="ctr"/>
            <a:endParaRPr lang="en-US" altLang="zh-TW" sz="1200" dirty="0"/>
          </a:p>
          <a:p>
            <a:pPr algn="ctr"/>
            <a:endParaRPr lang="en-US" altLang="zh-TW" sz="1200" dirty="0"/>
          </a:p>
          <a:p>
            <a:pPr algn="ctr"/>
            <a:endParaRPr lang="en-US" altLang="zh-TW" sz="1200" dirty="0"/>
          </a:p>
          <a:p>
            <a:pPr algn="ctr"/>
            <a:r>
              <a:rPr lang="en-US" altLang="zh-TW" sz="1200" dirty="0"/>
              <a:t>Generating a structured object component-by-component based on a given condition</a:t>
            </a:r>
          </a:p>
        </p:txBody>
      </p:sp>
      <p:sp>
        <p:nvSpPr>
          <p:cNvPr id="4" name="投影片編號版面配置區 3"/>
          <p:cNvSpPr>
            <a:spLocks noGrp="1"/>
          </p:cNvSpPr>
          <p:nvPr>
            <p:ph type="sldNum" sz="quarter" idx="10"/>
          </p:nvPr>
        </p:nvSpPr>
        <p:spPr/>
        <p:txBody>
          <a:bodyPr/>
          <a:lstStyle/>
          <a:p>
            <a:fld id="{47DC6393-61A8-4C9F-91A2-1B083ED76E6F}" type="slidenum">
              <a:rPr lang="zh-TW" altLang="en-US" smtClean="0"/>
              <a:t>16</a:t>
            </a:fld>
            <a:endParaRPr lang="zh-TW" altLang="en-US"/>
          </a:p>
        </p:txBody>
      </p:sp>
    </p:spTree>
    <p:extLst>
      <p:ext uri="{BB962C8B-B14F-4D97-AF65-F5344CB8AC3E}">
        <p14:creationId xmlns:p14="http://schemas.microsoft.com/office/powerpoint/2010/main" val="3621503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a:p>
            <a:r>
              <a:rPr lang="en-US" altLang="zh-TW" dirty="0"/>
              <a:t>E.g. sentences are composed of words</a:t>
            </a:r>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http://youtien.pixnet.net/blog/post/4604096-%E6%8E%A8%E6%96%87%E6%8E%A5%E9%BE%8D%E4%B9%8B%E5%B0%8D%E8%81%AF%E9%81%8A%E6%88%B2</a:t>
            </a:r>
          </a:p>
          <a:p>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47DC6393-61A8-4C9F-91A2-1B083ED76E6F}" type="slidenum">
              <a:rPr lang="zh-TW" altLang="en-US" smtClean="0"/>
              <a:t>17</a:t>
            </a:fld>
            <a:endParaRPr lang="zh-TW" altLang="en-US"/>
          </a:p>
        </p:txBody>
      </p:sp>
    </p:spTree>
    <p:extLst>
      <p:ext uri="{BB962C8B-B14F-4D97-AF65-F5344CB8AC3E}">
        <p14:creationId xmlns:p14="http://schemas.microsoft.com/office/powerpoint/2010/main" val="460229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a:p>
            <a:r>
              <a:rPr lang="en-US" altLang="zh-TW" dirty="0"/>
              <a:t>E.g. sentences are composed of words</a:t>
            </a:r>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http://youtien.pixnet.net/blog/post/4604096-%E6%8E%A8%E6%96%87%E6%8E%A5%E9%BE%8D%E4%B9%8B%E5%B0%8D%E8%81%AF%E9%81%8A%E6%88%B2</a:t>
            </a:r>
          </a:p>
          <a:p>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47DC6393-61A8-4C9F-91A2-1B083ED76E6F}" type="slidenum">
              <a:rPr lang="zh-TW" altLang="en-US" smtClean="0"/>
              <a:t>18</a:t>
            </a:fld>
            <a:endParaRPr lang="zh-TW" altLang="en-US"/>
          </a:p>
        </p:txBody>
      </p:sp>
    </p:spTree>
    <p:extLst>
      <p:ext uri="{BB962C8B-B14F-4D97-AF65-F5344CB8AC3E}">
        <p14:creationId xmlns:p14="http://schemas.microsoft.com/office/powerpoint/2010/main" val="872109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a:p>
            <a:r>
              <a:rPr lang="en-US" altLang="zh-TW" dirty="0"/>
              <a:t>E.g. sentences are composed of words</a:t>
            </a:r>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http://youtien.pixnet.net/blog/post/4604096-%E6%8E%A8%E6%96%87%E6%8E%A5%E9%BE%8D%E4%B9%8B%E5%B0%8D%E8%81%AF%E9%81%8A%E6%88%B2</a:t>
            </a:r>
          </a:p>
          <a:p>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47DC6393-61A8-4C9F-91A2-1B083ED76E6F}" type="slidenum">
              <a:rPr lang="zh-TW" altLang="en-US" smtClean="0"/>
              <a:t>19</a:t>
            </a:fld>
            <a:endParaRPr lang="zh-TW" altLang="en-US"/>
          </a:p>
        </p:txBody>
      </p:sp>
    </p:spTree>
    <p:extLst>
      <p:ext uri="{BB962C8B-B14F-4D97-AF65-F5344CB8AC3E}">
        <p14:creationId xmlns:p14="http://schemas.microsoft.com/office/powerpoint/2010/main" val="3435626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(simply replacing words with color)</a:t>
            </a:r>
          </a:p>
          <a:p>
            <a:endParaRPr lang="zh-TW" altLang="en-US" dirty="0"/>
          </a:p>
        </p:txBody>
      </p:sp>
      <p:sp>
        <p:nvSpPr>
          <p:cNvPr id="4" name="投影片編號版面配置區 3"/>
          <p:cNvSpPr>
            <a:spLocks noGrp="1"/>
          </p:cNvSpPr>
          <p:nvPr>
            <p:ph type="sldNum" sz="quarter" idx="10"/>
          </p:nvPr>
        </p:nvSpPr>
        <p:spPr/>
        <p:txBody>
          <a:bodyPr/>
          <a:lstStyle/>
          <a:p>
            <a:fld id="{47DC6393-61A8-4C9F-91A2-1B083ED76E6F}" type="slidenum">
              <a:rPr lang="zh-TW" altLang="en-US" smtClean="0"/>
              <a:t>20</a:t>
            </a:fld>
            <a:endParaRPr lang="zh-TW" altLang="en-US"/>
          </a:p>
        </p:txBody>
      </p:sp>
    </p:spTree>
    <p:extLst>
      <p:ext uri="{BB962C8B-B14F-4D97-AF65-F5344CB8AC3E}">
        <p14:creationId xmlns:p14="http://schemas.microsoft.com/office/powerpoint/2010/main" val="157226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ctr"/>
            <a:endParaRPr lang="en-US" altLang="zh-TW" sz="1200" dirty="0"/>
          </a:p>
          <a:p>
            <a:pPr algn="ctr"/>
            <a:endParaRPr lang="en-US" altLang="zh-TW" sz="1200" dirty="0"/>
          </a:p>
          <a:p>
            <a:r>
              <a:rPr lang="en-US" altLang="zh-TW" sz="3400" dirty="0"/>
              <a:t>Image</a:t>
            </a:r>
          </a:p>
          <a:p>
            <a:pPr lvl="1"/>
            <a:r>
              <a:rPr lang="en-US" altLang="zh-TW" dirty="0"/>
              <a:t>Aaron van den Oord, </a:t>
            </a:r>
            <a:r>
              <a:rPr lang="en-US" altLang="zh-TW" dirty="0" err="1"/>
              <a:t>Nal</a:t>
            </a:r>
            <a:r>
              <a:rPr lang="en-US" altLang="zh-TW" dirty="0"/>
              <a:t> </a:t>
            </a:r>
            <a:r>
              <a:rPr lang="en-US" altLang="zh-TW" dirty="0" err="1"/>
              <a:t>Kalchbrenner</a:t>
            </a:r>
            <a:r>
              <a:rPr lang="en-US" altLang="zh-TW" dirty="0"/>
              <a:t>, </a:t>
            </a:r>
            <a:r>
              <a:rPr lang="en-US" altLang="zh-TW" dirty="0" err="1"/>
              <a:t>Koray</a:t>
            </a:r>
            <a:r>
              <a:rPr lang="en-US" altLang="zh-TW" dirty="0"/>
              <a:t> Kavukcuoglu, Pixel Recurrent Neural Networks,</a:t>
            </a:r>
            <a:r>
              <a:rPr lang="zh-TW" altLang="en-US" dirty="0"/>
              <a:t> </a:t>
            </a:r>
            <a:r>
              <a:rPr lang="en-US" altLang="zh-TW" dirty="0" err="1"/>
              <a:t>arXiv</a:t>
            </a:r>
            <a:r>
              <a:rPr lang="zh-TW" altLang="en-US" dirty="0"/>
              <a:t> </a:t>
            </a:r>
            <a:r>
              <a:rPr lang="en-US" altLang="zh-TW" dirty="0"/>
              <a:t>preprint, 2016</a:t>
            </a:r>
          </a:p>
          <a:p>
            <a:pPr lvl="1"/>
            <a:r>
              <a:rPr lang="en-US" altLang="zh-TW" dirty="0"/>
              <a:t>Aaron van den Oord, </a:t>
            </a:r>
            <a:r>
              <a:rPr lang="en-US" altLang="zh-TW" dirty="0" err="1"/>
              <a:t>Nal</a:t>
            </a:r>
            <a:r>
              <a:rPr lang="en-US" altLang="zh-TW" dirty="0"/>
              <a:t> </a:t>
            </a:r>
            <a:r>
              <a:rPr lang="en-US" altLang="zh-TW" dirty="0" err="1"/>
              <a:t>Kalchbrenner</a:t>
            </a:r>
            <a:r>
              <a:rPr lang="en-US" altLang="zh-TW" dirty="0"/>
              <a:t>, Oriol </a:t>
            </a:r>
            <a:r>
              <a:rPr lang="en-US" altLang="zh-TW" dirty="0" err="1"/>
              <a:t>Vinyals</a:t>
            </a:r>
            <a:r>
              <a:rPr lang="en-US" altLang="zh-TW" dirty="0"/>
              <a:t>, Lasse </a:t>
            </a:r>
            <a:r>
              <a:rPr lang="en-US" altLang="zh-TW" dirty="0" err="1"/>
              <a:t>Espeholt</a:t>
            </a:r>
            <a:r>
              <a:rPr lang="en-US" altLang="zh-TW" dirty="0"/>
              <a:t>, Alex Graves, </a:t>
            </a:r>
            <a:r>
              <a:rPr lang="en-US" altLang="zh-TW" dirty="0" err="1"/>
              <a:t>Koray</a:t>
            </a:r>
            <a:r>
              <a:rPr lang="en-US" altLang="zh-TW" dirty="0"/>
              <a:t> Kavukcuoglu, Conditional Image Generation with </a:t>
            </a:r>
            <a:r>
              <a:rPr lang="en-US" altLang="zh-TW" dirty="0" err="1"/>
              <a:t>PixelCNN</a:t>
            </a:r>
            <a:r>
              <a:rPr lang="en-US" altLang="zh-TW" dirty="0"/>
              <a:t> Decoders,</a:t>
            </a:r>
            <a:r>
              <a:rPr lang="zh-TW" altLang="en-US" dirty="0"/>
              <a:t> </a:t>
            </a:r>
            <a:r>
              <a:rPr lang="en-US" altLang="zh-TW" dirty="0" err="1"/>
              <a:t>arXiv</a:t>
            </a:r>
            <a:r>
              <a:rPr lang="zh-TW" altLang="en-US" dirty="0"/>
              <a:t> </a:t>
            </a:r>
            <a:r>
              <a:rPr lang="en-US" altLang="zh-TW" dirty="0"/>
              <a:t>preprint, 2016</a:t>
            </a:r>
          </a:p>
          <a:p>
            <a:r>
              <a:rPr lang="en-US" altLang="zh-TW" sz="3400" dirty="0"/>
              <a:t>Video</a:t>
            </a:r>
          </a:p>
          <a:p>
            <a:pPr lvl="1"/>
            <a:r>
              <a:rPr lang="en-US" altLang="zh-TW" dirty="0"/>
              <a:t>Aaron van den Oord, </a:t>
            </a:r>
            <a:r>
              <a:rPr lang="en-US" altLang="zh-TW" dirty="0" err="1"/>
              <a:t>Nal</a:t>
            </a:r>
            <a:r>
              <a:rPr lang="en-US" altLang="zh-TW" dirty="0"/>
              <a:t> </a:t>
            </a:r>
            <a:r>
              <a:rPr lang="en-US" altLang="zh-TW" dirty="0" err="1"/>
              <a:t>Kalchbrenner</a:t>
            </a:r>
            <a:r>
              <a:rPr lang="en-US" altLang="zh-TW" dirty="0"/>
              <a:t>, </a:t>
            </a:r>
            <a:r>
              <a:rPr lang="en-US" altLang="zh-TW" dirty="0" err="1"/>
              <a:t>Koray</a:t>
            </a:r>
            <a:r>
              <a:rPr lang="en-US" altLang="zh-TW" dirty="0"/>
              <a:t> Kavukcuoglu, Pixel Recurrent Neural Networks,</a:t>
            </a:r>
            <a:r>
              <a:rPr lang="zh-TW" altLang="en-US" dirty="0"/>
              <a:t> </a:t>
            </a:r>
            <a:r>
              <a:rPr lang="en-US" altLang="zh-TW" dirty="0" err="1"/>
              <a:t>arXiv</a:t>
            </a:r>
            <a:r>
              <a:rPr lang="zh-TW" altLang="en-US" dirty="0"/>
              <a:t> </a:t>
            </a:r>
            <a:r>
              <a:rPr lang="en-US" altLang="zh-TW" dirty="0"/>
              <a:t>preprint, 2016</a:t>
            </a:r>
          </a:p>
          <a:p>
            <a:r>
              <a:rPr lang="en-US" altLang="zh-TW" sz="3400" dirty="0"/>
              <a:t>Handwriting</a:t>
            </a:r>
          </a:p>
          <a:p>
            <a:pPr lvl="1"/>
            <a:r>
              <a:rPr lang="en-US" altLang="zh-TW" dirty="0"/>
              <a:t>Alex Graves, Generating Sequences With Recurrent Neural Networks,</a:t>
            </a:r>
            <a:r>
              <a:rPr lang="zh-TW" altLang="en-US" dirty="0"/>
              <a:t> </a:t>
            </a:r>
            <a:r>
              <a:rPr lang="en-US" altLang="zh-TW" dirty="0" err="1"/>
              <a:t>arXiv</a:t>
            </a:r>
            <a:r>
              <a:rPr lang="zh-TW" altLang="en-US" dirty="0"/>
              <a:t> </a:t>
            </a:r>
            <a:r>
              <a:rPr lang="en-US" altLang="zh-TW" dirty="0"/>
              <a:t>preprint, 2013</a:t>
            </a:r>
          </a:p>
          <a:p>
            <a:r>
              <a:rPr lang="en-US" altLang="zh-TW" sz="3400" dirty="0"/>
              <a:t>Speech</a:t>
            </a:r>
            <a:endParaRPr lang="zh-TW" altLang="en-US" sz="3400" dirty="0"/>
          </a:p>
          <a:p>
            <a:pPr lvl="1"/>
            <a:r>
              <a:rPr lang="en-US" altLang="zh-TW" dirty="0"/>
              <a:t>Aaron van den Oord, Sander </a:t>
            </a:r>
            <a:r>
              <a:rPr lang="en-US" altLang="zh-TW" dirty="0" err="1"/>
              <a:t>Dieleman</a:t>
            </a:r>
            <a:r>
              <a:rPr lang="en-US" altLang="zh-TW" dirty="0"/>
              <a:t>, </a:t>
            </a:r>
            <a:r>
              <a:rPr lang="en-US" altLang="zh-TW" dirty="0" err="1"/>
              <a:t>Heiga</a:t>
            </a:r>
            <a:r>
              <a:rPr lang="en-US" altLang="zh-TW" dirty="0"/>
              <a:t> Zen, Karen </a:t>
            </a:r>
            <a:r>
              <a:rPr lang="en-US" altLang="zh-TW" dirty="0" err="1"/>
              <a:t>Simonyan</a:t>
            </a:r>
            <a:r>
              <a:rPr lang="en-US" altLang="zh-TW" dirty="0"/>
              <a:t>, Oriol </a:t>
            </a:r>
            <a:r>
              <a:rPr lang="en-US" altLang="zh-TW" dirty="0" err="1"/>
              <a:t>Vinyals</a:t>
            </a:r>
            <a:r>
              <a:rPr lang="en-US" altLang="zh-TW" dirty="0"/>
              <a:t>, Alex Graves, </a:t>
            </a:r>
            <a:r>
              <a:rPr lang="en-US" altLang="zh-TW" dirty="0" err="1"/>
              <a:t>Nal</a:t>
            </a:r>
            <a:r>
              <a:rPr lang="en-US" altLang="zh-TW" dirty="0"/>
              <a:t> </a:t>
            </a:r>
            <a:r>
              <a:rPr lang="en-US" altLang="zh-TW" dirty="0" err="1"/>
              <a:t>Kalchbrenner</a:t>
            </a:r>
            <a:r>
              <a:rPr lang="en-US" altLang="zh-TW" dirty="0"/>
              <a:t>, Andrew </a:t>
            </a:r>
            <a:r>
              <a:rPr lang="en-US" altLang="zh-TW" dirty="0" err="1"/>
              <a:t>Senior,Koray</a:t>
            </a:r>
            <a:r>
              <a:rPr lang="en-US" altLang="zh-TW" dirty="0"/>
              <a:t> Kavukcuoglu, </a:t>
            </a:r>
            <a:r>
              <a:rPr lang="en-US" altLang="zh-TW" dirty="0" err="1"/>
              <a:t>WaveNet</a:t>
            </a:r>
            <a:r>
              <a:rPr lang="en-US" altLang="zh-TW" dirty="0"/>
              <a:t>: A Generative Model for Raw Audio,</a:t>
            </a:r>
            <a:r>
              <a:rPr lang="zh-TW" altLang="en-US" dirty="0"/>
              <a:t> </a:t>
            </a:r>
            <a:r>
              <a:rPr lang="en-US" altLang="zh-TW" dirty="0"/>
              <a:t>2016</a:t>
            </a:r>
          </a:p>
          <a:p>
            <a:pPr algn="ctr"/>
            <a:endParaRPr lang="en-US" altLang="zh-TW" sz="1200" dirty="0"/>
          </a:p>
          <a:p>
            <a:pPr algn="ctr"/>
            <a:endParaRPr lang="en-US" altLang="zh-TW" sz="1200" dirty="0"/>
          </a:p>
          <a:p>
            <a:pPr algn="ctr"/>
            <a:endParaRPr lang="en-US" altLang="zh-TW" sz="1200" dirty="0"/>
          </a:p>
          <a:p>
            <a:pPr algn="ctr"/>
            <a:endParaRPr lang="en-US" altLang="zh-TW" sz="1200" dirty="0"/>
          </a:p>
          <a:p>
            <a:pPr algn="ctr"/>
            <a:endParaRPr lang="en-US" altLang="zh-TW" sz="1200" dirty="0"/>
          </a:p>
          <a:p>
            <a:pPr algn="ctr"/>
            <a:endParaRPr lang="en-US" altLang="zh-TW" sz="1200" dirty="0"/>
          </a:p>
          <a:p>
            <a:pPr algn="ctr"/>
            <a:endParaRPr lang="en-US" altLang="zh-TW" sz="1200" dirty="0"/>
          </a:p>
          <a:p>
            <a:pPr algn="ctr"/>
            <a:endParaRPr lang="en-US" altLang="zh-TW" sz="1200" dirty="0"/>
          </a:p>
          <a:p>
            <a:pPr algn="ctr"/>
            <a:r>
              <a:rPr lang="en-US" altLang="zh-TW" sz="1200" dirty="0"/>
              <a:t>Generating a structured object component-by-component based on a given condition</a:t>
            </a:r>
          </a:p>
        </p:txBody>
      </p:sp>
      <p:sp>
        <p:nvSpPr>
          <p:cNvPr id="4" name="投影片編號版面配置區 3"/>
          <p:cNvSpPr>
            <a:spLocks noGrp="1"/>
          </p:cNvSpPr>
          <p:nvPr>
            <p:ph type="sldNum" sz="quarter" idx="10"/>
          </p:nvPr>
        </p:nvSpPr>
        <p:spPr/>
        <p:txBody>
          <a:bodyPr/>
          <a:lstStyle/>
          <a:p>
            <a:fld id="{47DC6393-61A8-4C9F-91A2-1B083ED76E6F}" type="slidenum">
              <a:rPr lang="zh-TW" altLang="en-US" smtClean="0"/>
              <a:t>22</a:t>
            </a:fld>
            <a:endParaRPr lang="zh-TW" altLang="en-US"/>
          </a:p>
        </p:txBody>
      </p:sp>
    </p:spTree>
    <p:extLst>
      <p:ext uri="{BB962C8B-B14F-4D97-AF65-F5344CB8AC3E}">
        <p14:creationId xmlns:p14="http://schemas.microsoft.com/office/powerpoint/2010/main" val="2351908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t>Wavnet</a:t>
            </a:r>
            <a:r>
              <a:rPr lang="en-US" altLang="zh-TW" dirty="0"/>
              <a:t> is the same</a:t>
            </a:r>
            <a:endParaRPr lang="zh-TW" altLang="en-US" dirty="0"/>
          </a:p>
        </p:txBody>
      </p:sp>
      <p:sp>
        <p:nvSpPr>
          <p:cNvPr id="4" name="投影片編號版面配置區 3"/>
          <p:cNvSpPr>
            <a:spLocks noGrp="1"/>
          </p:cNvSpPr>
          <p:nvPr>
            <p:ph type="sldNum" sz="quarter" idx="10"/>
          </p:nvPr>
        </p:nvSpPr>
        <p:spPr/>
        <p:txBody>
          <a:bodyPr/>
          <a:lstStyle/>
          <a:p>
            <a:fld id="{47DC6393-61A8-4C9F-91A2-1B083ED76E6F}" type="slidenum">
              <a:rPr lang="zh-TW" altLang="en-US" smtClean="0"/>
              <a:t>23</a:t>
            </a:fld>
            <a:endParaRPr lang="zh-TW" altLang="en-US"/>
          </a:p>
        </p:txBody>
      </p:sp>
    </p:spTree>
    <p:extLst>
      <p:ext uri="{BB962C8B-B14F-4D97-AF65-F5344CB8AC3E}">
        <p14:creationId xmlns:p14="http://schemas.microsoft.com/office/powerpoint/2010/main" val="426898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10"/>
          </p:nvPr>
        </p:nvSpPr>
        <p:spPr/>
        <p:txBody>
          <a:bodyPr/>
          <a:lstStyle/>
          <a:p>
            <a:fld id="{47DC6393-61A8-4C9F-91A2-1B083ED76E6F}" type="slidenum">
              <a:rPr lang="zh-TW" altLang="en-US" smtClean="0"/>
              <a:t>2</a:t>
            </a:fld>
            <a:endParaRPr lang="zh-TW" altLang="en-US"/>
          </a:p>
        </p:txBody>
      </p:sp>
    </p:spTree>
    <p:extLst>
      <p:ext uri="{BB962C8B-B14F-4D97-AF65-F5344CB8AC3E}">
        <p14:creationId xmlns:p14="http://schemas.microsoft.com/office/powerpoint/2010/main" val="4227513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Video caption is the same</a:t>
            </a:r>
            <a:endParaRPr lang="zh-TW" altLang="en-US" dirty="0"/>
          </a:p>
        </p:txBody>
      </p:sp>
      <p:sp>
        <p:nvSpPr>
          <p:cNvPr id="4" name="投影片編號版面配置區 3"/>
          <p:cNvSpPr>
            <a:spLocks noGrp="1"/>
          </p:cNvSpPr>
          <p:nvPr>
            <p:ph type="sldNum" sz="quarter" idx="10"/>
          </p:nvPr>
        </p:nvSpPr>
        <p:spPr/>
        <p:txBody>
          <a:bodyPr/>
          <a:lstStyle/>
          <a:p>
            <a:fld id="{B0F65742-51E4-418D-8157-79EC9C21EBA9}" type="slidenum">
              <a:rPr lang="zh-TW" altLang="en-US" smtClean="0"/>
              <a:t>25</a:t>
            </a:fld>
            <a:endParaRPr lang="zh-TW" altLang="en-US"/>
          </a:p>
        </p:txBody>
      </p:sp>
    </p:spTree>
    <p:extLst>
      <p:ext uri="{BB962C8B-B14F-4D97-AF65-F5344CB8AC3E}">
        <p14:creationId xmlns:p14="http://schemas.microsoft.com/office/powerpoint/2010/main" val="3043703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Video caption is the same</a:t>
            </a:r>
            <a:endParaRPr lang="zh-TW" altLang="en-US" dirty="0"/>
          </a:p>
        </p:txBody>
      </p:sp>
      <p:sp>
        <p:nvSpPr>
          <p:cNvPr id="4" name="投影片編號版面配置區 3"/>
          <p:cNvSpPr>
            <a:spLocks noGrp="1"/>
          </p:cNvSpPr>
          <p:nvPr>
            <p:ph type="sldNum" sz="quarter" idx="10"/>
          </p:nvPr>
        </p:nvSpPr>
        <p:spPr/>
        <p:txBody>
          <a:bodyPr/>
          <a:lstStyle/>
          <a:p>
            <a:fld id="{B0F65742-51E4-418D-8157-79EC9C21EBA9}" type="slidenum">
              <a:rPr lang="zh-TW" altLang="en-US" smtClean="0"/>
              <a:t>27</a:t>
            </a:fld>
            <a:endParaRPr lang="zh-TW" altLang="en-US"/>
          </a:p>
        </p:txBody>
      </p:sp>
    </p:spTree>
    <p:extLst>
      <p:ext uri="{BB962C8B-B14F-4D97-AF65-F5344CB8AC3E}">
        <p14:creationId xmlns:p14="http://schemas.microsoft.com/office/powerpoint/2010/main" val="3645331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Word vector</a:t>
            </a:r>
            <a:endParaRPr lang="zh-TW" altLang="en-US" dirty="0"/>
          </a:p>
        </p:txBody>
      </p:sp>
      <p:sp>
        <p:nvSpPr>
          <p:cNvPr id="4" name="投影片編號版面配置區 3"/>
          <p:cNvSpPr>
            <a:spLocks noGrp="1"/>
          </p:cNvSpPr>
          <p:nvPr>
            <p:ph type="sldNum" sz="quarter" idx="10"/>
          </p:nvPr>
        </p:nvSpPr>
        <p:spPr/>
        <p:txBody>
          <a:bodyPr/>
          <a:lstStyle/>
          <a:p>
            <a:fld id="{47DC6393-61A8-4C9F-91A2-1B083ED76E6F}" type="slidenum">
              <a:rPr lang="zh-TW" altLang="en-US" smtClean="0"/>
              <a:t>28</a:t>
            </a:fld>
            <a:endParaRPr lang="zh-TW" altLang="en-US"/>
          </a:p>
        </p:txBody>
      </p:sp>
    </p:spTree>
    <p:extLst>
      <p:ext uri="{BB962C8B-B14F-4D97-AF65-F5344CB8AC3E}">
        <p14:creationId xmlns:p14="http://schemas.microsoft.com/office/powerpoint/2010/main" val="3416371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Word vector</a:t>
            </a:r>
            <a:endParaRPr lang="zh-TW" altLang="en-US" dirty="0"/>
          </a:p>
        </p:txBody>
      </p:sp>
      <p:sp>
        <p:nvSpPr>
          <p:cNvPr id="4" name="投影片編號版面配置區 3"/>
          <p:cNvSpPr>
            <a:spLocks noGrp="1"/>
          </p:cNvSpPr>
          <p:nvPr>
            <p:ph type="sldNum" sz="quarter" idx="10"/>
          </p:nvPr>
        </p:nvSpPr>
        <p:spPr/>
        <p:txBody>
          <a:bodyPr/>
          <a:lstStyle/>
          <a:p>
            <a:fld id="{47DC6393-61A8-4C9F-91A2-1B083ED76E6F}" type="slidenum">
              <a:rPr lang="zh-TW" altLang="en-US" smtClean="0"/>
              <a:t>29</a:t>
            </a:fld>
            <a:endParaRPr lang="zh-TW" altLang="en-US"/>
          </a:p>
        </p:txBody>
      </p:sp>
    </p:spTree>
    <p:extLst>
      <p:ext uri="{BB962C8B-B14F-4D97-AF65-F5344CB8AC3E}">
        <p14:creationId xmlns:p14="http://schemas.microsoft.com/office/powerpoint/2010/main" val="821311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Word vector</a:t>
            </a:r>
            <a:endParaRPr lang="zh-TW" altLang="en-US" dirty="0"/>
          </a:p>
        </p:txBody>
      </p:sp>
      <p:sp>
        <p:nvSpPr>
          <p:cNvPr id="4" name="投影片編號版面配置區 3"/>
          <p:cNvSpPr>
            <a:spLocks noGrp="1"/>
          </p:cNvSpPr>
          <p:nvPr>
            <p:ph type="sldNum" sz="quarter" idx="10"/>
          </p:nvPr>
        </p:nvSpPr>
        <p:spPr/>
        <p:txBody>
          <a:bodyPr/>
          <a:lstStyle/>
          <a:p>
            <a:fld id="{47DC6393-61A8-4C9F-91A2-1B083ED76E6F}" type="slidenum">
              <a:rPr lang="zh-TW" altLang="en-US" smtClean="0"/>
              <a:t>30</a:t>
            </a:fld>
            <a:endParaRPr lang="zh-TW" altLang="en-US"/>
          </a:p>
        </p:txBody>
      </p:sp>
    </p:spTree>
    <p:extLst>
      <p:ext uri="{BB962C8B-B14F-4D97-AF65-F5344CB8AC3E}">
        <p14:creationId xmlns:p14="http://schemas.microsoft.com/office/powerpoint/2010/main" val="1036385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Word vector</a:t>
            </a:r>
            <a:endParaRPr lang="zh-TW" altLang="en-US" dirty="0"/>
          </a:p>
        </p:txBody>
      </p:sp>
      <p:sp>
        <p:nvSpPr>
          <p:cNvPr id="4" name="投影片編號版面配置區 3"/>
          <p:cNvSpPr>
            <a:spLocks noGrp="1"/>
          </p:cNvSpPr>
          <p:nvPr>
            <p:ph type="sldNum" sz="quarter" idx="10"/>
          </p:nvPr>
        </p:nvSpPr>
        <p:spPr/>
        <p:txBody>
          <a:bodyPr/>
          <a:lstStyle/>
          <a:p>
            <a:fld id="{47DC6393-61A8-4C9F-91A2-1B083ED76E6F}" type="slidenum">
              <a:rPr lang="zh-TW" altLang="en-US" smtClean="0"/>
              <a:t>31</a:t>
            </a:fld>
            <a:endParaRPr lang="zh-TW" altLang="en-US"/>
          </a:p>
        </p:txBody>
      </p:sp>
    </p:spTree>
    <p:extLst>
      <p:ext uri="{BB962C8B-B14F-4D97-AF65-F5344CB8AC3E}">
        <p14:creationId xmlns:p14="http://schemas.microsoft.com/office/powerpoint/2010/main" val="3185289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Word vector</a:t>
            </a:r>
            <a:endParaRPr lang="zh-TW" altLang="en-US" dirty="0"/>
          </a:p>
        </p:txBody>
      </p:sp>
      <p:sp>
        <p:nvSpPr>
          <p:cNvPr id="4" name="投影片編號版面配置區 3"/>
          <p:cNvSpPr>
            <a:spLocks noGrp="1"/>
          </p:cNvSpPr>
          <p:nvPr>
            <p:ph type="sldNum" sz="quarter" idx="10"/>
          </p:nvPr>
        </p:nvSpPr>
        <p:spPr/>
        <p:txBody>
          <a:bodyPr/>
          <a:lstStyle/>
          <a:p>
            <a:fld id="{47DC6393-61A8-4C9F-91A2-1B083ED76E6F}" type="slidenum">
              <a:rPr lang="zh-TW" altLang="en-US" smtClean="0"/>
              <a:t>32</a:t>
            </a:fld>
            <a:endParaRPr lang="zh-TW" altLang="en-US"/>
          </a:p>
        </p:txBody>
      </p:sp>
    </p:spTree>
    <p:extLst>
      <p:ext uri="{BB962C8B-B14F-4D97-AF65-F5344CB8AC3E}">
        <p14:creationId xmlns:p14="http://schemas.microsoft.com/office/powerpoint/2010/main" val="2490241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土撥鼠</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dirty="0"/>
              <a:t>撥</a:t>
            </a:r>
          </a:p>
        </p:txBody>
      </p:sp>
      <p:sp>
        <p:nvSpPr>
          <p:cNvPr id="4" name="投影片編號版面配置區 3"/>
          <p:cNvSpPr>
            <a:spLocks noGrp="1"/>
          </p:cNvSpPr>
          <p:nvPr>
            <p:ph type="sldNum" sz="quarter" idx="10"/>
          </p:nvPr>
        </p:nvSpPr>
        <p:spPr/>
        <p:txBody>
          <a:bodyPr/>
          <a:lstStyle/>
          <a:p>
            <a:fld id="{47DC6393-61A8-4C9F-91A2-1B083ED76E6F}" type="slidenum">
              <a:rPr lang="zh-TW" altLang="en-US" smtClean="0"/>
              <a:t>33</a:t>
            </a:fld>
            <a:endParaRPr lang="zh-TW" altLang="en-US"/>
          </a:p>
        </p:txBody>
      </p:sp>
    </p:spTree>
    <p:extLst>
      <p:ext uri="{BB962C8B-B14F-4D97-AF65-F5344CB8AC3E}">
        <p14:creationId xmlns:p14="http://schemas.microsoft.com/office/powerpoint/2010/main" val="3816401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7DC6393-61A8-4C9F-91A2-1B083ED76E6F}" type="slidenum">
              <a:rPr lang="zh-TW" altLang="en-US" smtClean="0"/>
              <a:t>34</a:t>
            </a:fld>
            <a:endParaRPr lang="zh-TW" altLang="en-US"/>
          </a:p>
        </p:txBody>
      </p:sp>
    </p:spTree>
    <p:extLst>
      <p:ext uri="{BB962C8B-B14F-4D97-AF65-F5344CB8AC3E}">
        <p14:creationId xmlns:p14="http://schemas.microsoft.com/office/powerpoint/2010/main" val="27605604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7DC6393-61A8-4C9F-91A2-1B083ED76E6F}" type="slidenum">
              <a:rPr lang="zh-TW" altLang="en-US" smtClean="0"/>
              <a:t>35</a:t>
            </a:fld>
            <a:endParaRPr lang="zh-TW" altLang="en-US"/>
          </a:p>
        </p:txBody>
      </p:sp>
    </p:spTree>
    <p:extLst>
      <p:ext uri="{BB962C8B-B14F-4D97-AF65-F5344CB8AC3E}">
        <p14:creationId xmlns:p14="http://schemas.microsoft.com/office/powerpoint/2010/main" val="1244314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http://www.thespermwhale.com/jaseweston/ram/</a:t>
            </a:r>
          </a:p>
          <a:p>
            <a:endParaRPr lang="zh-TW" altLang="en-US" dirty="0"/>
          </a:p>
        </p:txBody>
      </p:sp>
      <p:sp>
        <p:nvSpPr>
          <p:cNvPr id="4" name="投影片編號版面配置區 3"/>
          <p:cNvSpPr>
            <a:spLocks noGrp="1"/>
          </p:cNvSpPr>
          <p:nvPr>
            <p:ph type="sldNum" sz="quarter" idx="10"/>
          </p:nvPr>
        </p:nvSpPr>
        <p:spPr/>
        <p:txBody>
          <a:bodyPr/>
          <a:lstStyle/>
          <a:p>
            <a:fld id="{47DC6393-61A8-4C9F-91A2-1B083ED76E6F}" type="slidenum">
              <a:rPr lang="zh-TW" altLang="en-US" smtClean="0"/>
              <a:t>3</a:t>
            </a:fld>
            <a:endParaRPr lang="zh-TW" altLang="en-US"/>
          </a:p>
        </p:txBody>
      </p:sp>
    </p:spTree>
    <p:extLst>
      <p:ext uri="{BB962C8B-B14F-4D97-AF65-F5344CB8AC3E}">
        <p14:creationId xmlns:p14="http://schemas.microsoft.com/office/powerpoint/2010/main" val="2381710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7DC6393-61A8-4C9F-91A2-1B083ED76E6F}" type="slidenum">
              <a:rPr lang="zh-TW" altLang="en-US" smtClean="0"/>
              <a:t>36</a:t>
            </a:fld>
            <a:endParaRPr lang="zh-TW" altLang="en-US"/>
          </a:p>
        </p:txBody>
      </p:sp>
    </p:spTree>
    <p:extLst>
      <p:ext uri="{BB962C8B-B14F-4D97-AF65-F5344CB8AC3E}">
        <p14:creationId xmlns:p14="http://schemas.microsoft.com/office/powerpoint/2010/main" val="3337004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Caption generation story like</a:t>
            </a:r>
            <a:endParaRPr lang="zh-TW" altLang="en-US" dirty="0"/>
          </a:p>
          <a:p>
            <a:r>
              <a:rPr lang="en-US" altLang="zh-TW" dirty="0"/>
              <a:t>How to do story</a:t>
            </a:r>
            <a:r>
              <a:rPr lang="en-US" altLang="zh-TW" baseline="0" dirty="0"/>
              <a:t> like !!!!!!!!!!!!!!!!!!</a:t>
            </a:r>
          </a:p>
          <a:p>
            <a:endParaRPr lang="en-US" altLang="zh-TW" baseline="0" dirty="0"/>
          </a:p>
          <a:p>
            <a:r>
              <a:rPr lang="en-US" altLang="zh-TW" dirty="0"/>
              <a:t>http://www.cs.toronto.edu/~mbweb/</a:t>
            </a:r>
          </a:p>
          <a:p>
            <a:r>
              <a:rPr lang="en-US" altLang="zh-TW" dirty="0"/>
              <a:t>https://github.com/ryankiros/neural-storyteller</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47DC6393-61A8-4C9F-91A2-1B083ED76E6F}" type="slidenum">
              <a:rPr lang="zh-TW" altLang="en-US" smtClean="0"/>
              <a:t>37</a:t>
            </a:fld>
            <a:endParaRPr lang="zh-TW" altLang="en-US"/>
          </a:p>
        </p:txBody>
      </p:sp>
    </p:spTree>
    <p:extLst>
      <p:ext uri="{BB962C8B-B14F-4D97-AF65-F5344CB8AC3E}">
        <p14:creationId xmlns:p14="http://schemas.microsoft.com/office/powerpoint/2010/main" val="42572832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滑板相關詞</a:t>
            </a:r>
          </a:p>
          <a:p>
            <a:r>
              <a:rPr lang="en-US" altLang="zh-TW" sz="1200" b="0" i="0" u="none" strike="noStrike" kern="1200" dirty="0">
                <a:solidFill>
                  <a:schemeClr val="tx1"/>
                </a:solidFill>
                <a:effectLst/>
                <a:latin typeface="+mn-lt"/>
                <a:ea typeface="+mn-ea"/>
                <a:cs typeface="+mn-cs"/>
                <a:hlinkClick r:id="rId3"/>
              </a:rPr>
              <a:t>skateboarding</a:t>
            </a:r>
            <a:endParaRPr lang="en-US" altLang="zh-TW" sz="1200" b="0" i="0" kern="1200" dirty="0">
              <a:solidFill>
                <a:schemeClr val="tx1"/>
              </a:solidFill>
              <a:effectLst/>
              <a:latin typeface="+mn-lt"/>
              <a:ea typeface="+mn-ea"/>
              <a:cs typeface="+mn-cs"/>
            </a:endParaRPr>
          </a:p>
          <a:p>
            <a:r>
              <a:rPr lang="zh-TW" altLang="en-US" sz="1200" b="0" i="0" u="none" strike="noStrike" kern="1200" dirty="0">
                <a:solidFill>
                  <a:schemeClr val="tx1"/>
                </a:solidFill>
                <a:effectLst/>
                <a:latin typeface="+mn-lt"/>
                <a:ea typeface="+mn-ea"/>
                <a:cs typeface="+mn-cs"/>
                <a:hlinkClick r:id="rId4"/>
              </a:rPr>
              <a:t>查看全部</a:t>
            </a:r>
            <a:endParaRPr lang="zh-TW" altLang="en-US" sz="1200" b="0" i="0" kern="1200" dirty="0">
              <a:solidFill>
                <a:schemeClr val="tx1"/>
              </a:solidFill>
              <a:effectLst/>
              <a:latin typeface="+mn-lt"/>
              <a:ea typeface="+mn-ea"/>
              <a:cs typeface="+mn-cs"/>
            </a:endParaRPr>
          </a:p>
          <a:p>
            <a:pPr fontAlgn="t"/>
            <a:r>
              <a:rPr lang="en-US" altLang="zh-TW" sz="1200" b="1" i="0" kern="1200" dirty="0">
                <a:solidFill>
                  <a:schemeClr val="tx1"/>
                </a:solidFill>
                <a:effectLst/>
                <a:latin typeface="+mn-lt"/>
                <a:ea typeface="+mn-ea"/>
                <a:cs typeface="+mn-cs"/>
              </a:rPr>
              <a:t>skateboard</a:t>
            </a:r>
          </a:p>
          <a:p>
            <a:r>
              <a:rPr lang="en-US" altLang="zh-TW" sz="1200" b="0" i="0" kern="1200" dirty="0">
                <a:solidFill>
                  <a:schemeClr val="tx1"/>
                </a:solidFill>
                <a:effectLst/>
                <a:latin typeface="+mn-lt"/>
                <a:ea typeface="+mn-ea"/>
                <a:cs typeface="+mn-cs"/>
              </a:rPr>
              <a:t> </a:t>
            </a:r>
            <a:r>
              <a:rPr lang="en-US" altLang="zh-TW" sz="1200" b="0" i="0" kern="1200" baseline="30000" dirty="0">
                <a:solidFill>
                  <a:schemeClr val="tx1"/>
                </a:solidFill>
                <a:effectLst/>
                <a:latin typeface="+mn-lt"/>
                <a:ea typeface="+mn-ea"/>
                <a:cs typeface="+mn-cs"/>
              </a:rPr>
              <a:t>1</a:t>
            </a:r>
            <a:r>
              <a:rPr lang="en-US" altLang="zh-TW" sz="1200" b="0" i="0" kern="1200" dirty="0">
                <a:solidFill>
                  <a:schemeClr val="tx1"/>
                </a:solidFill>
                <a:effectLst/>
                <a:latin typeface="+mn-lt"/>
                <a:ea typeface="+mn-ea"/>
                <a:cs typeface="+mn-cs"/>
              </a:rPr>
              <a:t> </a:t>
            </a:r>
            <a:r>
              <a:rPr lang="en-US" altLang="zh-TW" sz="1200" b="0" i="0" u="none" strike="noStrike" kern="1200" dirty="0" err="1">
                <a:solidFill>
                  <a:schemeClr val="tx1"/>
                </a:solidFill>
                <a:effectLst/>
                <a:latin typeface="+mn-lt"/>
                <a:ea typeface="+mn-ea"/>
                <a:cs typeface="+mn-cs"/>
                <a:hlinkClick r:id="rId5"/>
              </a:rPr>
              <a:t>Dr.eye</a:t>
            </a:r>
            <a:r>
              <a:rPr lang="zh-TW" altLang="en-US" sz="1200" b="0" i="0" u="none" strike="noStrike" kern="1200" dirty="0">
                <a:solidFill>
                  <a:schemeClr val="tx1"/>
                </a:solidFill>
                <a:effectLst/>
                <a:latin typeface="+mn-lt"/>
                <a:ea typeface="+mn-ea"/>
                <a:cs typeface="+mn-cs"/>
                <a:hlinkClick r:id="rId5"/>
              </a:rPr>
              <a:t>譯典通</a:t>
            </a:r>
            <a:endParaRPr lang="zh-TW" altLang="en-US"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KK [ˋ</a:t>
            </a:r>
            <a:r>
              <a:rPr lang="en-US" altLang="zh-TW" sz="1200" b="0" i="0" kern="1200" dirty="0" err="1">
                <a:solidFill>
                  <a:schemeClr val="tx1"/>
                </a:solidFill>
                <a:effectLst/>
                <a:latin typeface="+mn-lt"/>
                <a:ea typeface="+mn-ea"/>
                <a:cs typeface="+mn-cs"/>
              </a:rPr>
              <a:t>sket</a:t>
            </a:r>
            <a:r>
              <a:rPr lang="el-GR" altLang="zh-TW" sz="1200" b="0" i="0" kern="1200" dirty="0">
                <a:solidFill>
                  <a:schemeClr val="tx1"/>
                </a:solidFill>
                <a:effectLst/>
                <a:latin typeface="+mn-lt"/>
                <a:ea typeface="+mn-ea"/>
                <a:cs typeface="+mn-cs"/>
              </a:rPr>
              <a:t>͵</a:t>
            </a:r>
            <a:r>
              <a:rPr lang="en-US" altLang="zh-TW" sz="1200" b="0" i="0" kern="1200" dirty="0" err="1">
                <a:solidFill>
                  <a:schemeClr val="tx1"/>
                </a:solidFill>
                <a:effectLst/>
                <a:latin typeface="+mn-lt"/>
                <a:ea typeface="+mn-ea"/>
                <a:cs typeface="+mn-cs"/>
              </a:rPr>
              <a:t>bord</a:t>
            </a:r>
            <a:r>
              <a:rPr lang="en-US" altLang="zh-TW" sz="1200" b="0" i="0" kern="1200" dirty="0">
                <a:solidFill>
                  <a:schemeClr val="tx1"/>
                </a:solidFill>
                <a:effectLst/>
                <a:latin typeface="+mn-lt"/>
                <a:ea typeface="+mn-ea"/>
                <a:cs typeface="+mn-cs"/>
              </a:rPr>
              <a:t>] DJ [ˋ</a:t>
            </a:r>
            <a:r>
              <a:rPr lang="en-US" altLang="zh-TW" sz="1200" b="0" i="0" kern="1200" dirty="0" err="1">
                <a:solidFill>
                  <a:schemeClr val="tx1"/>
                </a:solidFill>
                <a:effectLst/>
                <a:latin typeface="+mn-lt"/>
                <a:ea typeface="+mn-ea"/>
                <a:cs typeface="+mn-cs"/>
              </a:rPr>
              <a:t>skeitbɔ:d</a:t>
            </a:r>
            <a:r>
              <a:rPr lang="en-US" altLang="zh-TW" sz="1200" b="0" i="0" kern="1200" dirty="0">
                <a:solidFill>
                  <a:schemeClr val="tx1"/>
                </a:solidFill>
                <a:effectLst/>
                <a:latin typeface="+mn-lt"/>
                <a:ea typeface="+mn-ea"/>
                <a:cs typeface="+mn-cs"/>
              </a:rPr>
              <a:t>] </a:t>
            </a:r>
            <a:r>
              <a:rPr lang="en-US" altLang="zh-TW" sz="1200" b="0" i="0" u="none" strike="noStrike"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47DC6393-61A8-4C9F-91A2-1B083ED76E6F}" type="slidenum">
              <a:rPr lang="zh-TW" altLang="en-US" smtClean="0"/>
              <a:t>38</a:t>
            </a:fld>
            <a:endParaRPr lang="zh-TW" altLang="en-US"/>
          </a:p>
        </p:txBody>
      </p:sp>
    </p:spTree>
    <p:extLst>
      <p:ext uri="{BB962C8B-B14F-4D97-AF65-F5344CB8AC3E}">
        <p14:creationId xmlns:p14="http://schemas.microsoft.com/office/powerpoint/2010/main" val="22536650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Another application is summarization</a:t>
            </a:r>
            <a:endParaRPr lang="zh-TW" altLang="en-US" dirty="0"/>
          </a:p>
        </p:txBody>
      </p:sp>
      <p:sp>
        <p:nvSpPr>
          <p:cNvPr id="4" name="投影片編號版面配置區 3"/>
          <p:cNvSpPr>
            <a:spLocks noGrp="1"/>
          </p:cNvSpPr>
          <p:nvPr>
            <p:ph type="sldNum" sz="quarter" idx="10"/>
          </p:nvPr>
        </p:nvSpPr>
        <p:spPr/>
        <p:txBody>
          <a:bodyPr/>
          <a:lstStyle/>
          <a:p>
            <a:fld id="{47DC6393-61A8-4C9F-91A2-1B083ED76E6F}" type="slidenum">
              <a:rPr lang="zh-TW" altLang="en-US" smtClean="0"/>
              <a:t>39</a:t>
            </a:fld>
            <a:endParaRPr lang="zh-TW" altLang="en-US"/>
          </a:p>
        </p:txBody>
      </p:sp>
    </p:spTree>
    <p:extLst>
      <p:ext uri="{BB962C8B-B14F-4D97-AF65-F5344CB8AC3E}">
        <p14:creationId xmlns:p14="http://schemas.microsoft.com/office/powerpoint/2010/main" val="33495442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Beam search</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Safe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whole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http://www.thespermwhale.com/jaseweston/ram/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MMI/RL on chat-bot</a:t>
            </a:r>
          </a:p>
          <a:p>
            <a:endParaRPr lang="zh-TW" altLang="en-US" dirty="0"/>
          </a:p>
        </p:txBody>
      </p:sp>
      <p:sp>
        <p:nvSpPr>
          <p:cNvPr id="4" name="投影片編號版面配置區 3"/>
          <p:cNvSpPr>
            <a:spLocks noGrp="1"/>
          </p:cNvSpPr>
          <p:nvPr>
            <p:ph type="sldNum" sz="quarter" idx="10"/>
          </p:nvPr>
        </p:nvSpPr>
        <p:spPr/>
        <p:txBody>
          <a:bodyPr/>
          <a:lstStyle/>
          <a:p>
            <a:fld id="{47DC6393-61A8-4C9F-91A2-1B083ED76E6F}" type="slidenum">
              <a:rPr lang="zh-TW" altLang="en-US" smtClean="0"/>
              <a:t>40</a:t>
            </a:fld>
            <a:endParaRPr lang="zh-TW" altLang="en-US"/>
          </a:p>
        </p:txBody>
      </p:sp>
    </p:spTree>
    <p:extLst>
      <p:ext uri="{BB962C8B-B14F-4D97-AF65-F5344CB8AC3E}">
        <p14:creationId xmlns:p14="http://schemas.microsoft.com/office/powerpoint/2010/main" val="42562236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Exposure Bias</a:t>
            </a:r>
            <a:endParaRPr lang="zh-TW" altLang="en-US" sz="1200" dirty="0"/>
          </a:p>
          <a:p>
            <a:r>
              <a:rPr lang="zh-TW" altLang="en-US" sz="1200" b="0" i="0" kern="1200" dirty="0">
                <a:solidFill>
                  <a:schemeClr val="tx1"/>
                </a:solidFill>
                <a:effectLst/>
                <a:latin typeface="+mn-lt"/>
                <a:ea typeface="+mn-ea"/>
                <a:cs typeface="+mn-cs"/>
              </a:rPr>
              <a:t>暴露；暴曬</a:t>
            </a:r>
            <a:endParaRPr lang="zh-TW" altLang="en-US" dirty="0"/>
          </a:p>
        </p:txBody>
      </p:sp>
      <p:sp>
        <p:nvSpPr>
          <p:cNvPr id="4" name="投影片編號版面配置區 3"/>
          <p:cNvSpPr>
            <a:spLocks noGrp="1"/>
          </p:cNvSpPr>
          <p:nvPr>
            <p:ph type="sldNum" sz="quarter" idx="10"/>
          </p:nvPr>
        </p:nvSpPr>
        <p:spPr/>
        <p:txBody>
          <a:bodyPr/>
          <a:lstStyle/>
          <a:p>
            <a:fld id="{47DC6393-61A8-4C9F-91A2-1B083ED76E6F}" type="slidenum">
              <a:rPr lang="zh-TW" altLang="en-US" smtClean="0"/>
              <a:t>43</a:t>
            </a:fld>
            <a:endParaRPr lang="zh-TW" altLang="en-US"/>
          </a:p>
        </p:txBody>
      </p:sp>
    </p:spTree>
    <p:extLst>
      <p:ext uri="{BB962C8B-B14F-4D97-AF65-F5344CB8AC3E}">
        <p14:creationId xmlns:p14="http://schemas.microsoft.com/office/powerpoint/2010/main" val="29598981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7DC6393-61A8-4C9F-91A2-1B083ED76E6F}" type="slidenum">
              <a:rPr lang="zh-TW" altLang="en-US" smtClean="0"/>
              <a:t>49</a:t>
            </a:fld>
            <a:endParaRPr lang="zh-TW" altLang="en-US"/>
          </a:p>
        </p:txBody>
      </p:sp>
    </p:spTree>
    <p:extLst>
      <p:ext uri="{BB962C8B-B14F-4D97-AF65-F5344CB8AC3E}">
        <p14:creationId xmlns:p14="http://schemas.microsoft.com/office/powerpoint/2010/main" val="1659951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Can we do Gradient descent?</a:t>
            </a:r>
            <a:endParaRPr lang="zh-TW" altLang="en-US" dirty="0"/>
          </a:p>
        </p:txBody>
      </p:sp>
      <p:sp>
        <p:nvSpPr>
          <p:cNvPr id="4" name="投影片編號版面配置區 3"/>
          <p:cNvSpPr>
            <a:spLocks noGrp="1"/>
          </p:cNvSpPr>
          <p:nvPr>
            <p:ph type="sldNum" sz="quarter" idx="10"/>
          </p:nvPr>
        </p:nvSpPr>
        <p:spPr/>
        <p:txBody>
          <a:bodyPr/>
          <a:lstStyle/>
          <a:p>
            <a:fld id="{47DC6393-61A8-4C9F-91A2-1B083ED76E6F}" type="slidenum">
              <a:rPr lang="zh-TW" altLang="en-US" smtClean="0"/>
              <a:t>51</a:t>
            </a:fld>
            <a:endParaRPr lang="zh-TW" altLang="en-US"/>
          </a:p>
        </p:txBody>
      </p:sp>
    </p:spTree>
    <p:extLst>
      <p:ext uri="{BB962C8B-B14F-4D97-AF65-F5344CB8AC3E}">
        <p14:creationId xmlns:p14="http://schemas.microsoft.com/office/powerpoint/2010/main" val="41540775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SEQUENCE LEVEL TRAINING</a:t>
            </a:r>
            <a:endParaRPr lang="zh-TW" altLang="en-US" dirty="0"/>
          </a:p>
        </p:txBody>
      </p:sp>
      <p:sp>
        <p:nvSpPr>
          <p:cNvPr id="4" name="投影片編號版面配置區 3"/>
          <p:cNvSpPr>
            <a:spLocks noGrp="1"/>
          </p:cNvSpPr>
          <p:nvPr>
            <p:ph type="sldNum" sz="quarter" idx="10"/>
          </p:nvPr>
        </p:nvSpPr>
        <p:spPr/>
        <p:txBody>
          <a:bodyPr/>
          <a:lstStyle/>
          <a:p>
            <a:fld id="{47DC6393-61A8-4C9F-91A2-1B083ED76E6F}" type="slidenum">
              <a:rPr lang="zh-TW" altLang="en-US" smtClean="0"/>
              <a:t>52</a:t>
            </a:fld>
            <a:endParaRPr lang="zh-TW" altLang="en-US"/>
          </a:p>
        </p:txBody>
      </p:sp>
    </p:spTree>
    <p:extLst>
      <p:ext uri="{BB962C8B-B14F-4D97-AF65-F5344CB8AC3E}">
        <p14:creationId xmlns:p14="http://schemas.microsoft.com/office/powerpoint/2010/main" val="4234349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To determine </a:t>
            </a:r>
            <a:r>
              <a:rPr lang="en-US" altLang="zh-TW" dirty="0" err="1"/>
              <a:t>yi</a:t>
            </a:r>
            <a:r>
              <a:rPr lang="en-US" altLang="zh-TW" dirty="0"/>
              <a:t>, you have to consider a lot ……</a:t>
            </a:r>
          </a:p>
          <a:p>
            <a:endParaRPr lang="en-US" altLang="zh-TW" dirty="0"/>
          </a:p>
          <a:p>
            <a:r>
              <a:rPr lang="en-US" altLang="zh-TW" dirty="0"/>
              <a:t>There are more different types in the slides of HW3.</a:t>
            </a:r>
            <a:endParaRPr lang="zh-TW" altLang="en-US" dirty="0"/>
          </a:p>
        </p:txBody>
      </p:sp>
      <p:sp>
        <p:nvSpPr>
          <p:cNvPr id="4" name="投影片編號版面配置區 3"/>
          <p:cNvSpPr>
            <a:spLocks noGrp="1"/>
          </p:cNvSpPr>
          <p:nvPr>
            <p:ph type="sldNum" sz="quarter" idx="10"/>
          </p:nvPr>
        </p:nvSpPr>
        <p:spPr/>
        <p:txBody>
          <a:bodyPr/>
          <a:lstStyle/>
          <a:p>
            <a:fld id="{B0F65742-51E4-418D-8157-79EC9C21EBA9}" type="slidenum">
              <a:rPr lang="zh-TW" altLang="en-US" smtClean="0"/>
              <a:t>6</a:t>
            </a:fld>
            <a:endParaRPr lang="zh-TW" altLang="en-US"/>
          </a:p>
        </p:txBody>
      </p:sp>
    </p:spTree>
    <p:extLst>
      <p:ext uri="{BB962C8B-B14F-4D97-AF65-F5344CB8AC3E}">
        <p14:creationId xmlns:p14="http://schemas.microsoft.com/office/powerpoint/2010/main" val="1447594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03FC80C-8DD2-4D68-9BA4-5FC1878442D5}" type="slidenum">
              <a:rPr lang="zh-TW" altLang="en-US" smtClean="0"/>
              <a:t>8</a:t>
            </a:fld>
            <a:endParaRPr lang="zh-TW" altLang="en-US"/>
          </a:p>
        </p:txBody>
      </p:sp>
    </p:spTree>
    <p:extLst>
      <p:ext uri="{BB962C8B-B14F-4D97-AF65-F5344CB8AC3E}">
        <p14:creationId xmlns:p14="http://schemas.microsoft.com/office/powerpoint/2010/main" val="1321231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t>Identiy</a:t>
            </a:r>
            <a:endParaRPr lang="en-US" altLang="zh-TW" dirty="0"/>
          </a:p>
          <a:p>
            <a:endParaRPr lang="en-US" altLang="zh-TW" dirty="0"/>
          </a:p>
          <a:p>
            <a:r>
              <a:rPr lang="en-US" altLang="zh-TW" dirty="0"/>
              <a:t>C is vector</a:t>
            </a:r>
            <a:endParaRPr lang="zh-TW" altLang="en-US" dirty="0"/>
          </a:p>
        </p:txBody>
      </p:sp>
      <p:sp>
        <p:nvSpPr>
          <p:cNvPr id="4" name="投影片編號版面配置區 3"/>
          <p:cNvSpPr>
            <a:spLocks noGrp="1"/>
          </p:cNvSpPr>
          <p:nvPr>
            <p:ph type="sldNum" sz="quarter" idx="10"/>
          </p:nvPr>
        </p:nvSpPr>
        <p:spPr/>
        <p:txBody>
          <a:bodyPr/>
          <a:lstStyle/>
          <a:p>
            <a:fld id="{B0F65742-51E4-418D-8157-79EC9C21EBA9}" type="slidenum">
              <a:rPr lang="zh-TW" altLang="en-US" smtClean="0"/>
              <a:t>9</a:t>
            </a:fld>
            <a:endParaRPr lang="zh-TW" altLang="en-US"/>
          </a:p>
        </p:txBody>
      </p:sp>
    </p:spTree>
    <p:extLst>
      <p:ext uri="{BB962C8B-B14F-4D97-AF65-F5344CB8AC3E}">
        <p14:creationId xmlns:p14="http://schemas.microsoft.com/office/powerpoint/2010/main" val="3979536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t>Identiy</a:t>
            </a:r>
            <a:endParaRPr lang="en-US" altLang="zh-TW" dirty="0"/>
          </a:p>
          <a:p>
            <a:endParaRPr lang="en-US" altLang="zh-TW" dirty="0"/>
          </a:p>
          <a:p>
            <a:r>
              <a:rPr lang="en-US" altLang="zh-TW" dirty="0"/>
              <a:t>C is vector</a:t>
            </a:r>
            <a:endParaRPr lang="zh-TW" altLang="en-US" dirty="0"/>
          </a:p>
        </p:txBody>
      </p:sp>
      <p:sp>
        <p:nvSpPr>
          <p:cNvPr id="4" name="投影片編號版面配置區 3"/>
          <p:cNvSpPr>
            <a:spLocks noGrp="1"/>
          </p:cNvSpPr>
          <p:nvPr>
            <p:ph type="sldNum" sz="quarter" idx="10"/>
          </p:nvPr>
        </p:nvSpPr>
        <p:spPr/>
        <p:txBody>
          <a:bodyPr/>
          <a:lstStyle/>
          <a:p>
            <a:fld id="{B0F65742-51E4-418D-8157-79EC9C21EBA9}" type="slidenum">
              <a:rPr lang="zh-TW" altLang="en-US" smtClean="0"/>
              <a:t>10</a:t>
            </a:fld>
            <a:endParaRPr lang="zh-TW" altLang="en-US"/>
          </a:p>
        </p:txBody>
      </p:sp>
    </p:spTree>
    <p:extLst>
      <p:ext uri="{BB962C8B-B14F-4D97-AF65-F5344CB8AC3E}">
        <p14:creationId xmlns:p14="http://schemas.microsoft.com/office/powerpoint/2010/main" val="3199354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t>Identiy</a:t>
            </a:r>
            <a:endParaRPr lang="en-US" altLang="zh-TW" dirty="0"/>
          </a:p>
          <a:p>
            <a:endParaRPr lang="en-US" altLang="zh-TW" dirty="0"/>
          </a:p>
          <a:p>
            <a:r>
              <a:rPr lang="en-US" altLang="zh-TW" dirty="0"/>
              <a:t>C is vector</a:t>
            </a:r>
            <a:endParaRPr lang="zh-TW" altLang="en-US" dirty="0"/>
          </a:p>
        </p:txBody>
      </p:sp>
      <p:sp>
        <p:nvSpPr>
          <p:cNvPr id="4" name="投影片編號版面配置區 3"/>
          <p:cNvSpPr>
            <a:spLocks noGrp="1"/>
          </p:cNvSpPr>
          <p:nvPr>
            <p:ph type="sldNum" sz="quarter" idx="10"/>
          </p:nvPr>
        </p:nvSpPr>
        <p:spPr/>
        <p:txBody>
          <a:bodyPr/>
          <a:lstStyle/>
          <a:p>
            <a:fld id="{B0F65742-51E4-418D-8157-79EC9C21EBA9}" type="slidenum">
              <a:rPr lang="zh-TW" altLang="en-US" smtClean="0"/>
              <a:t>11</a:t>
            </a:fld>
            <a:endParaRPr lang="zh-TW" altLang="en-US"/>
          </a:p>
        </p:txBody>
      </p:sp>
    </p:spTree>
    <p:extLst>
      <p:ext uri="{BB962C8B-B14F-4D97-AF65-F5344CB8AC3E}">
        <p14:creationId xmlns:p14="http://schemas.microsoft.com/office/powerpoint/2010/main" val="1369090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https://arxiv.org/pdf/1412.3555.pdf</a:t>
            </a:r>
          </a:p>
          <a:p>
            <a:endParaRPr lang="en-US" altLang="zh-TW" dirty="0"/>
          </a:p>
          <a:p>
            <a:r>
              <a:rPr lang="en-US" altLang="zh-TW" dirty="0" err="1"/>
              <a:t>Identiy</a:t>
            </a:r>
            <a:endParaRPr lang="en-US" altLang="zh-TW" dirty="0"/>
          </a:p>
          <a:p>
            <a:endParaRPr lang="en-US" altLang="zh-TW" dirty="0"/>
          </a:p>
          <a:p>
            <a:r>
              <a:rPr lang="en-US" altLang="zh-TW" dirty="0"/>
              <a:t>C is vector</a:t>
            </a:r>
            <a:endParaRPr lang="zh-TW" altLang="en-US" dirty="0"/>
          </a:p>
        </p:txBody>
      </p:sp>
      <p:sp>
        <p:nvSpPr>
          <p:cNvPr id="4" name="投影片編號版面配置區 3"/>
          <p:cNvSpPr>
            <a:spLocks noGrp="1"/>
          </p:cNvSpPr>
          <p:nvPr>
            <p:ph type="sldNum" sz="quarter" idx="10"/>
          </p:nvPr>
        </p:nvSpPr>
        <p:spPr/>
        <p:txBody>
          <a:bodyPr/>
          <a:lstStyle/>
          <a:p>
            <a:fld id="{B0F65742-51E4-418D-8157-79EC9C21EBA9}" type="slidenum">
              <a:rPr lang="zh-TW" altLang="en-US" smtClean="0"/>
              <a:t>12</a:t>
            </a:fld>
            <a:endParaRPr lang="zh-TW" altLang="en-US"/>
          </a:p>
        </p:txBody>
      </p:sp>
    </p:spTree>
    <p:extLst>
      <p:ext uri="{BB962C8B-B14F-4D97-AF65-F5344CB8AC3E}">
        <p14:creationId xmlns:p14="http://schemas.microsoft.com/office/powerpoint/2010/main" val="1648608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D9DD708F-4132-4A67-8371-0F907EB176FA}" type="datetimeFigureOut">
              <a:rPr lang="zh-TW" altLang="en-US" smtClean="0"/>
              <a:t>2018/3/31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F16E691-25B8-4AE3-898C-DEA4C1598509}" type="slidenum">
              <a:rPr lang="zh-TW" altLang="en-US" smtClean="0"/>
              <a:t>‹#›</a:t>
            </a:fld>
            <a:endParaRPr lang="zh-TW" altLang="en-US"/>
          </a:p>
        </p:txBody>
      </p:sp>
    </p:spTree>
    <p:extLst>
      <p:ext uri="{BB962C8B-B14F-4D97-AF65-F5344CB8AC3E}">
        <p14:creationId xmlns:p14="http://schemas.microsoft.com/office/powerpoint/2010/main" val="3961264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D9DD708F-4132-4A67-8371-0F907EB176FA}" type="datetimeFigureOut">
              <a:rPr lang="zh-TW" altLang="en-US" smtClean="0"/>
              <a:t>2018/3/31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F16E691-25B8-4AE3-898C-DEA4C1598509}" type="slidenum">
              <a:rPr lang="zh-TW" altLang="en-US" smtClean="0"/>
              <a:t>‹#›</a:t>
            </a:fld>
            <a:endParaRPr lang="zh-TW" altLang="en-US"/>
          </a:p>
        </p:txBody>
      </p:sp>
    </p:spTree>
    <p:extLst>
      <p:ext uri="{BB962C8B-B14F-4D97-AF65-F5344CB8AC3E}">
        <p14:creationId xmlns:p14="http://schemas.microsoft.com/office/powerpoint/2010/main" val="2807399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D9DD708F-4132-4A67-8371-0F907EB176FA}" type="datetimeFigureOut">
              <a:rPr lang="zh-TW" altLang="en-US" smtClean="0"/>
              <a:t>2018/3/31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F16E691-25B8-4AE3-898C-DEA4C1598509}" type="slidenum">
              <a:rPr lang="zh-TW" altLang="en-US" smtClean="0"/>
              <a:t>‹#›</a:t>
            </a:fld>
            <a:endParaRPr lang="zh-TW" altLang="en-US"/>
          </a:p>
        </p:txBody>
      </p:sp>
    </p:spTree>
    <p:extLst>
      <p:ext uri="{BB962C8B-B14F-4D97-AF65-F5344CB8AC3E}">
        <p14:creationId xmlns:p14="http://schemas.microsoft.com/office/powerpoint/2010/main" val="2044147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D9DD708F-4132-4A67-8371-0F907EB176FA}" type="datetimeFigureOut">
              <a:rPr lang="zh-TW" altLang="en-US" smtClean="0"/>
              <a:t>2018/3/31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F16E691-25B8-4AE3-898C-DEA4C1598509}" type="slidenum">
              <a:rPr lang="zh-TW" altLang="en-US" smtClean="0"/>
              <a:t>‹#›</a:t>
            </a:fld>
            <a:endParaRPr lang="zh-TW" altLang="en-US"/>
          </a:p>
        </p:txBody>
      </p:sp>
    </p:spTree>
    <p:extLst>
      <p:ext uri="{BB962C8B-B14F-4D97-AF65-F5344CB8AC3E}">
        <p14:creationId xmlns:p14="http://schemas.microsoft.com/office/powerpoint/2010/main" val="258273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D9DD708F-4132-4A67-8371-0F907EB176FA}" type="datetimeFigureOut">
              <a:rPr lang="zh-TW" altLang="en-US" smtClean="0"/>
              <a:t>2018/3/31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F16E691-25B8-4AE3-898C-DEA4C1598509}" type="slidenum">
              <a:rPr lang="zh-TW" altLang="en-US" smtClean="0"/>
              <a:t>‹#›</a:t>
            </a:fld>
            <a:endParaRPr lang="zh-TW" altLang="en-US"/>
          </a:p>
        </p:txBody>
      </p:sp>
    </p:spTree>
    <p:extLst>
      <p:ext uri="{BB962C8B-B14F-4D97-AF65-F5344CB8AC3E}">
        <p14:creationId xmlns:p14="http://schemas.microsoft.com/office/powerpoint/2010/main" val="1434128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D9DD708F-4132-4A67-8371-0F907EB176FA}" type="datetimeFigureOut">
              <a:rPr lang="zh-TW" altLang="en-US" smtClean="0"/>
              <a:t>2018/3/31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F16E691-25B8-4AE3-898C-DEA4C1598509}" type="slidenum">
              <a:rPr lang="zh-TW" altLang="en-US" smtClean="0"/>
              <a:t>‹#›</a:t>
            </a:fld>
            <a:endParaRPr lang="zh-TW" altLang="en-US"/>
          </a:p>
        </p:txBody>
      </p:sp>
    </p:spTree>
    <p:extLst>
      <p:ext uri="{BB962C8B-B14F-4D97-AF65-F5344CB8AC3E}">
        <p14:creationId xmlns:p14="http://schemas.microsoft.com/office/powerpoint/2010/main" val="183354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D9DD708F-4132-4A67-8371-0F907EB176FA}" type="datetimeFigureOut">
              <a:rPr lang="zh-TW" altLang="en-US" smtClean="0"/>
              <a:t>2018/3/31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FF16E691-25B8-4AE3-898C-DEA4C1598509}" type="slidenum">
              <a:rPr lang="zh-TW" altLang="en-US" smtClean="0"/>
              <a:t>‹#›</a:t>
            </a:fld>
            <a:endParaRPr lang="zh-TW" altLang="en-US"/>
          </a:p>
        </p:txBody>
      </p:sp>
    </p:spTree>
    <p:extLst>
      <p:ext uri="{BB962C8B-B14F-4D97-AF65-F5344CB8AC3E}">
        <p14:creationId xmlns:p14="http://schemas.microsoft.com/office/powerpoint/2010/main" val="2386504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D9DD708F-4132-4A67-8371-0F907EB176FA}" type="datetimeFigureOut">
              <a:rPr lang="zh-TW" altLang="en-US" smtClean="0"/>
              <a:t>2018/3/31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FF16E691-25B8-4AE3-898C-DEA4C1598509}" type="slidenum">
              <a:rPr lang="zh-TW" altLang="en-US" smtClean="0"/>
              <a:t>‹#›</a:t>
            </a:fld>
            <a:endParaRPr lang="zh-TW" altLang="en-US"/>
          </a:p>
        </p:txBody>
      </p:sp>
    </p:spTree>
    <p:extLst>
      <p:ext uri="{BB962C8B-B14F-4D97-AF65-F5344CB8AC3E}">
        <p14:creationId xmlns:p14="http://schemas.microsoft.com/office/powerpoint/2010/main" val="1501352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D708F-4132-4A67-8371-0F907EB176FA}" type="datetimeFigureOut">
              <a:rPr lang="zh-TW" altLang="en-US" smtClean="0"/>
              <a:t>2018/3/31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FF16E691-25B8-4AE3-898C-DEA4C1598509}" type="slidenum">
              <a:rPr lang="zh-TW" altLang="en-US" smtClean="0"/>
              <a:t>‹#›</a:t>
            </a:fld>
            <a:endParaRPr lang="zh-TW" altLang="en-US"/>
          </a:p>
        </p:txBody>
      </p:sp>
    </p:spTree>
    <p:extLst>
      <p:ext uri="{BB962C8B-B14F-4D97-AF65-F5344CB8AC3E}">
        <p14:creationId xmlns:p14="http://schemas.microsoft.com/office/powerpoint/2010/main" val="1621431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D9DD708F-4132-4A67-8371-0F907EB176FA}" type="datetimeFigureOut">
              <a:rPr lang="zh-TW" altLang="en-US" smtClean="0"/>
              <a:t>2018/3/31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F16E691-25B8-4AE3-898C-DEA4C1598509}" type="slidenum">
              <a:rPr lang="zh-TW" altLang="en-US" smtClean="0"/>
              <a:t>‹#›</a:t>
            </a:fld>
            <a:endParaRPr lang="zh-TW" altLang="en-US"/>
          </a:p>
        </p:txBody>
      </p:sp>
    </p:spTree>
    <p:extLst>
      <p:ext uri="{BB962C8B-B14F-4D97-AF65-F5344CB8AC3E}">
        <p14:creationId xmlns:p14="http://schemas.microsoft.com/office/powerpoint/2010/main" val="2973760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D9DD708F-4132-4A67-8371-0F907EB176FA}" type="datetimeFigureOut">
              <a:rPr lang="zh-TW" altLang="en-US" smtClean="0"/>
              <a:t>2018/3/31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F16E691-25B8-4AE3-898C-DEA4C1598509}" type="slidenum">
              <a:rPr lang="zh-TW" altLang="en-US" smtClean="0"/>
              <a:t>‹#›</a:t>
            </a:fld>
            <a:endParaRPr lang="zh-TW" altLang="en-US"/>
          </a:p>
        </p:txBody>
      </p:sp>
    </p:spTree>
    <p:extLst>
      <p:ext uri="{BB962C8B-B14F-4D97-AF65-F5344CB8AC3E}">
        <p14:creationId xmlns:p14="http://schemas.microsoft.com/office/powerpoint/2010/main" val="2064017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DD708F-4132-4A67-8371-0F907EB176FA}" type="datetimeFigureOut">
              <a:rPr lang="zh-TW" altLang="en-US" smtClean="0"/>
              <a:t>2018/3/31</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6E691-25B8-4AE3-898C-DEA4C1598509}" type="slidenum">
              <a:rPr lang="zh-TW" altLang="en-US" smtClean="0"/>
              <a:t>‹#›</a:t>
            </a:fld>
            <a:endParaRPr lang="zh-TW" altLang="en-US"/>
          </a:p>
        </p:txBody>
      </p:sp>
    </p:spTree>
    <p:extLst>
      <p:ext uri="{BB962C8B-B14F-4D97-AF65-F5344CB8AC3E}">
        <p14:creationId xmlns:p14="http://schemas.microsoft.com/office/powerpoint/2010/main" val="2322754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11.xml.rels><?xml version="1.0" encoding="UTF-8" standalone="yes"?>
<Relationships xmlns="http://schemas.openxmlformats.org/package/2006/relationships"><Relationship Id="rId13" Type="http://schemas.openxmlformats.org/officeDocument/2006/relationships/image" Target="../media/image76.png"/><Relationship Id="rId3" Type="http://schemas.openxmlformats.org/officeDocument/2006/relationships/image" Target="../media/image72.png"/><Relationship Id="rId12" Type="http://schemas.openxmlformats.org/officeDocument/2006/relationships/image" Target="../media/image7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4.png"/><Relationship Id="rId5" Type="http://schemas.openxmlformats.org/officeDocument/2006/relationships/image" Target="../media/image100.png"/><Relationship Id="rId15" Type="http://schemas.openxmlformats.org/officeDocument/2006/relationships/image" Target="../media/image1.png"/><Relationship Id="rId10" Type="http://schemas.openxmlformats.org/officeDocument/2006/relationships/image" Target="../media/image101.png"/><Relationship Id="rId14" Type="http://schemas.openxmlformats.org/officeDocument/2006/relationships/image" Target="../media/image77.png"/></Relationships>
</file>

<file path=ppt/slides/_rels/slide1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1.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9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89.png"/><Relationship Id="rId4" Type="http://schemas.openxmlformats.org/officeDocument/2006/relationships/image" Target="../media/image87.pn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8.xml.rels><?xml version="1.0" encoding="UTF-8" standalone="yes"?>
<Relationships xmlns="http://schemas.openxmlformats.org/package/2006/relationships"><Relationship Id="rId13" Type="http://schemas.openxmlformats.org/officeDocument/2006/relationships/image" Target="../media/image260.png"/><Relationship Id="rId47" Type="http://schemas.openxmlformats.org/officeDocument/2006/relationships/image" Target="../media/image800.png"/><Relationship Id="rId12" Type="http://schemas.openxmlformats.org/officeDocument/2006/relationships/image" Target="../media/image110.png"/><Relationship Id="rId17" Type="http://schemas.openxmlformats.org/officeDocument/2006/relationships/image" Target="../media/image181.png"/><Relationship Id="rId46" Type="http://schemas.openxmlformats.org/officeDocument/2006/relationships/image" Target="../media/image790.png"/><Relationship Id="rId2" Type="http://schemas.openxmlformats.org/officeDocument/2006/relationships/notesSlide" Target="../notesSlides/notesSlide22.xml"/><Relationship Id="rId16" Type="http://schemas.openxmlformats.org/officeDocument/2006/relationships/image" Target="../media/image510.png"/><Relationship Id="rId1" Type="http://schemas.openxmlformats.org/officeDocument/2006/relationships/slideLayout" Target="../slideLayouts/slideLayout2.xml"/><Relationship Id="rId11" Type="http://schemas.openxmlformats.org/officeDocument/2006/relationships/image" Target="../media/image49.png"/><Relationship Id="rId45" Type="http://schemas.openxmlformats.org/officeDocument/2006/relationships/image" Target="../media/image780.png"/><Relationship Id="rId15" Type="http://schemas.openxmlformats.org/officeDocument/2006/relationships/image" Target="../media/image40.png"/><Relationship Id="rId14" Type="http://schemas.openxmlformats.org/officeDocument/2006/relationships/image" Target="../media/image310.png"/></Relationships>
</file>

<file path=ppt/slides/_rels/slide29.xml.rels><?xml version="1.0" encoding="UTF-8" standalone="yes"?>
<Relationships xmlns="http://schemas.openxmlformats.org/package/2006/relationships"><Relationship Id="rId26" Type="http://schemas.openxmlformats.org/officeDocument/2006/relationships/image" Target="../media/image61.png"/><Relationship Id="rId39" Type="http://schemas.openxmlformats.org/officeDocument/2006/relationships/image" Target="../media/image760.png"/><Relationship Id="rId51" Type="http://schemas.openxmlformats.org/officeDocument/2006/relationships/image" Target="../media/image40.png"/><Relationship Id="rId3" Type="http://schemas.openxmlformats.org/officeDocument/2006/relationships/image" Target="../media/image70.png"/><Relationship Id="rId42" Type="http://schemas.openxmlformats.org/officeDocument/2006/relationships/image" Target="../media/image121.png"/><Relationship Id="rId50" Type="http://schemas.openxmlformats.org/officeDocument/2006/relationships/image" Target="../media/image310.png"/><Relationship Id="rId25" Type="http://schemas.openxmlformats.org/officeDocument/2006/relationships/image" Target="../media/image60.png"/><Relationship Id="rId38" Type="http://schemas.openxmlformats.org/officeDocument/2006/relationships/image" Target="../media/image750.png"/><Relationship Id="rId2" Type="http://schemas.openxmlformats.org/officeDocument/2006/relationships/notesSlide" Target="../notesSlides/notesSlide23.xml"/><Relationship Id="rId41"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1001.png"/><Relationship Id="rId40" Type="http://schemas.openxmlformats.org/officeDocument/2006/relationships/image" Target="../media/image770.png"/><Relationship Id="rId5" Type="http://schemas.openxmlformats.org/officeDocument/2006/relationships/image" Target="../media/image901.png"/><Relationship Id="rId49" Type="http://schemas.openxmlformats.org/officeDocument/2006/relationships/image" Target="../media/image260.png"/><Relationship Id="rId44" Type="http://schemas.openxmlformats.org/officeDocument/2006/relationships/image" Target="../media/image140.png"/><Relationship Id="rId4" Type="http://schemas.openxmlformats.org/officeDocument/2006/relationships/image" Target="../media/image820.png"/><Relationship Id="rId27" Type="http://schemas.openxmlformats.org/officeDocument/2006/relationships/image" Target="../media/image62.png"/><Relationship Id="rId43" Type="http://schemas.openxmlformats.org/officeDocument/2006/relationships/image" Target="../media/image130.png"/><Relationship Id="rId48" Type="http://schemas.openxmlformats.org/officeDocument/2006/relationships/image" Target="../media/image1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6" Type="http://schemas.openxmlformats.org/officeDocument/2006/relationships/image" Target="../media/image260.png"/><Relationship Id="rId12" Type="http://schemas.openxmlformats.org/officeDocument/2006/relationships/image" Target="../media/image61.png"/><Relationship Id="rId25" Type="http://schemas.openxmlformats.org/officeDocument/2006/relationships/image" Target="../media/image110.png"/><Relationship Id="rId2" Type="http://schemas.openxmlformats.org/officeDocument/2006/relationships/notesSlide" Target="../notesSlides/notesSlide24.xml"/><Relationship Id="rId16" Type="http://schemas.openxmlformats.org/officeDocument/2006/relationships/image" Target="../media/image770.png"/><Relationship Id="rId1" Type="http://schemas.openxmlformats.org/officeDocument/2006/relationships/slideLayout" Target="../slideLayouts/slideLayout2.xml"/><Relationship Id="rId24" Type="http://schemas.openxmlformats.org/officeDocument/2006/relationships/image" Target="../media/image810.png"/><Relationship Id="rId15" Type="http://schemas.openxmlformats.org/officeDocument/2006/relationships/image" Target="../media/image760.png"/><Relationship Id="rId28" Type="http://schemas.openxmlformats.org/officeDocument/2006/relationships/image" Target="../media/image40.png"/><Relationship Id="rId27" Type="http://schemas.openxmlformats.org/officeDocument/2006/relationships/image" Target="../media/image310.png"/></Relationships>
</file>

<file path=ppt/slides/_rels/slide31.xml.rels><?xml version="1.0" encoding="UTF-8" standalone="yes"?>
<Relationships xmlns="http://schemas.openxmlformats.org/package/2006/relationships"><Relationship Id="rId8" Type="http://schemas.openxmlformats.org/officeDocument/2006/relationships/image" Target="../media/image760.png"/><Relationship Id="rId26" Type="http://schemas.openxmlformats.org/officeDocument/2006/relationships/image" Target="../media/image180.png"/><Relationship Id="rId21" Type="http://schemas.openxmlformats.org/officeDocument/2006/relationships/image" Target="../media/image940.png"/><Relationship Id="rId34" Type="http://schemas.openxmlformats.org/officeDocument/2006/relationships/image" Target="../media/image40.png"/><Relationship Id="rId7" Type="http://schemas.openxmlformats.org/officeDocument/2006/relationships/image" Target="../media/image61.png"/><Relationship Id="rId25" Type="http://schemas.openxmlformats.org/officeDocument/2006/relationships/image" Target="../media/image170.png"/><Relationship Id="rId33" Type="http://schemas.openxmlformats.org/officeDocument/2006/relationships/image" Target="../media/image310.png"/><Relationship Id="rId2" Type="http://schemas.openxmlformats.org/officeDocument/2006/relationships/notesSlide" Target="../notesSlides/notesSlide25.xml"/><Relationship Id="rId20" Type="http://schemas.openxmlformats.org/officeDocument/2006/relationships/image" Target="../media/image930.png"/><Relationship Id="rId29" Type="http://schemas.openxmlformats.org/officeDocument/2006/relationships/image" Target="../media/image211.png"/><Relationship Id="rId1" Type="http://schemas.openxmlformats.org/officeDocument/2006/relationships/slideLayout" Target="../slideLayouts/slideLayout2.xml"/><Relationship Id="rId24" Type="http://schemas.openxmlformats.org/officeDocument/2006/relationships/image" Target="../media/image160.png"/><Relationship Id="rId32" Type="http://schemas.openxmlformats.org/officeDocument/2006/relationships/image" Target="../media/image260.png"/><Relationship Id="rId23" Type="http://schemas.openxmlformats.org/officeDocument/2006/relationships/image" Target="../media/image150.png"/><Relationship Id="rId28" Type="http://schemas.openxmlformats.org/officeDocument/2006/relationships/image" Target="../media/image200.png"/><Relationship Id="rId19" Type="http://schemas.openxmlformats.org/officeDocument/2006/relationships/image" Target="../media/image920.png"/><Relationship Id="rId31" Type="http://schemas.openxmlformats.org/officeDocument/2006/relationships/image" Target="../media/image110.png"/><Relationship Id="rId9" Type="http://schemas.openxmlformats.org/officeDocument/2006/relationships/image" Target="../media/image770.png"/><Relationship Id="rId14" Type="http://schemas.openxmlformats.org/officeDocument/2006/relationships/image" Target="../media/image86.png"/><Relationship Id="rId22" Type="http://schemas.openxmlformats.org/officeDocument/2006/relationships/image" Target="../media/image950.png"/><Relationship Id="rId27" Type="http://schemas.openxmlformats.org/officeDocument/2006/relationships/image" Target="../media/image190.png"/><Relationship Id="rId30" Type="http://schemas.openxmlformats.org/officeDocument/2006/relationships/image" Target="../media/image220.png"/></Relationships>
</file>

<file path=ppt/slides/_rels/slide32.xml.rels><?xml version="1.0" encoding="UTF-8" standalone="yes"?>
<Relationships xmlns="http://schemas.openxmlformats.org/package/2006/relationships"><Relationship Id="rId8" Type="http://schemas.openxmlformats.org/officeDocument/2006/relationships/image" Target="../media/image760.png"/><Relationship Id="rId13" Type="http://schemas.openxmlformats.org/officeDocument/2006/relationships/image" Target="../media/image110.png"/><Relationship Id="rId7" Type="http://schemas.openxmlformats.org/officeDocument/2006/relationships/image" Target="../media/image61.png"/><Relationship Id="rId12" Type="http://schemas.openxmlformats.org/officeDocument/2006/relationships/image" Target="../media/image960.png"/><Relationship Id="rId2" Type="http://schemas.openxmlformats.org/officeDocument/2006/relationships/notesSlide" Target="../notesSlides/notesSlide26.xml"/><Relationship Id="rId16" Type="http://schemas.openxmlformats.org/officeDocument/2006/relationships/image" Target="../media/image40.png"/><Relationship Id="rId1" Type="http://schemas.openxmlformats.org/officeDocument/2006/relationships/slideLayout" Target="../slideLayouts/slideLayout2.xml"/><Relationship Id="rId11" Type="http://schemas.openxmlformats.org/officeDocument/2006/relationships/image" Target="../media/image930.png"/><Relationship Id="rId15" Type="http://schemas.openxmlformats.org/officeDocument/2006/relationships/image" Target="../media/image310.png"/><Relationship Id="rId10" Type="http://schemas.openxmlformats.org/officeDocument/2006/relationships/image" Target="../media/image920.png"/><Relationship Id="rId9" Type="http://schemas.openxmlformats.org/officeDocument/2006/relationships/image" Target="../media/image770.png"/><Relationship Id="rId14" Type="http://schemas.openxmlformats.org/officeDocument/2006/relationships/image" Target="../media/image260.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99.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1010.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70.png"/><Relationship Id="rId5" Type="http://schemas.openxmlformats.org/officeDocument/2006/relationships/image" Target="../media/image1010.png"/><Relationship Id="rId4" Type="http://schemas.openxmlformats.org/officeDocument/2006/relationships/image" Target="../media/image99.png"/></Relationships>
</file>

<file path=ppt/slides/_rels/slide3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741.png"/><Relationship Id="rId13" Type="http://schemas.openxmlformats.org/officeDocument/2006/relationships/image" Target="../media/image881.png"/><Relationship Id="rId18" Type="http://schemas.openxmlformats.org/officeDocument/2006/relationships/image" Target="../media/image103.png"/><Relationship Id="rId3" Type="http://schemas.openxmlformats.org/officeDocument/2006/relationships/image" Target="../media/image48.png"/><Relationship Id="rId7" Type="http://schemas.openxmlformats.org/officeDocument/2006/relationships/image" Target="../media/image731.png"/><Relationship Id="rId12" Type="http://schemas.openxmlformats.org/officeDocument/2006/relationships/image" Target="../media/image871.png"/><Relationship Id="rId17" Type="http://schemas.openxmlformats.org/officeDocument/2006/relationships/image" Target="../media/image981.png"/><Relationship Id="rId2" Type="http://schemas.openxmlformats.org/officeDocument/2006/relationships/image" Target="../media/image39.png"/><Relationship Id="rId16" Type="http://schemas.openxmlformats.org/officeDocument/2006/relationships/image" Target="../media/image971.png"/><Relationship Id="rId20"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image" Target="../media/image721.png"/><Relationship Id="rId11" Type="http://schemas.openxmlformats.org/officeDocument/2006/relationships/image" Target="../media/image850.png"/><Relationship Id="rId5" Type="http://schemas.openxmlformats.org/officeDocument/2006/relationships/image" Target="../media/image711.png"/><Relationship Id="rId15" Type="http://schemas.openxmlformats.org/officeDocument/2006/relationships/image" Target="../media/image911.png"/><Relationship Id="rId10" Type="http://schemas.openxmlformats.org/officeDocument/2006/relationships/image" Target="../media/image840.png"/><Relationship Id="rId19" Type="http://schemas.openxmlformats.org/officeDocument/2006/relationships/image" Target="../media/image104.png"/><Relationship Id="rId4" Type="http://schemas.openxmlformats.org/officeDocument/2006/relationships/image" Target="../media/image691.png"/><Relationship Id="rId9" Type="http://schemas.openxmlformats.org/officeDocument/2006/relationships/image" Target="../media/image830.png"/><Relationship Id="rId14" Type="http://schemas.openxmlformats.org/officeDocument/2006/relationships/image" Target="../media/image891.png"/></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5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81.png"/><Relationship Id="rId5" Type="http://schemas.openxmlformats.org/officeDocument/2006/relationships/image" Target="../media/image671.png"/><Relationship Id="rId4" Type="http://schemas.openxmlformats.org/officeDocument/2006/relationships/image" Target="../media/image48.jpeg"/></Relationships>
</file>

<file path=ppt/slides/_rels/slide52.xml.rels><?xml version="1.0" encoding="UTF-8" standalone="yes"?>
<Relationships xmlns="http://schemas.openxmlformats.org/package/2006/relationships"><Relationship Id="rId8" Type="http://schemas.openxmlformats.org/officeDocument/2006/relationships/image" Target="../media/image471.png"/><Relationship Id="rId13" Type="http://schemas.openxmlformats.org/officeDocument/2006/relationships/image" Target="../media/image521.png"/><Relationship Id="rId3" Type="http://schemas.openxmlformats.org/officeDocument/2006/relationships/image" Target="../media/image51.png"/><Relationship Id="rId7" Type="http://schemas.openxmlformats.org/officeDocument/2006/relationships/image" Target="../media/image461.png"/><Relationship Id="rId12" Type="http://schemas.openxmlformats.org/officeDocument/2006/relationships/image" Target="../media/image51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51.png"/><Relationship Id="rId11" Type="http://schemas.openxmlformats.org/officeDocument/2006/relationships/image" Target="../media/image501.png"/><Relationship Id="rId5" Type="http://schemas.openxmlformats.org/officeDocument/2006/relationships/image" Target="../media/image53.png"/><Relationship Id="rId10" Type="http://schemas.openxmlformats.org/officeDocument/2006/relationships/image" Target="../media/image481.png"/><Relationship Id="rId4" Type="http://schemas.openxmlformats.org/officeDocument/2006/relationships/image" Target="../media/image52.png"/><Relationship Id="rId9" Type="http://schemas.openxmlformats.org/officeDocument/2006/relationships/image" Target="../media/image15.png"/></Relationships>
</file>

<file path=ppt/slides/_rels/slide5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1120.png"/><Relationship Id="rId4" Type="http://schemas.openxmlformats.org/officeDocument/2006/relationships/image" Target="../media/image1090.png"/></Relationships>
</file>

<file path=ppt/slides/_rels/slide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4.png"/><Relationship Id="rId12"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11" Type="http://schemas.openxmlformats.org/officeDocument/2006/relationships/image" Target="../media/image97.png"/><Relationship Id="rId10" Type="http://schemas.openxmlformats.org/officeDocument/2006/relationships/image" Target="../media/image96.png"/><Relationship Id="rId9" Type="http://schemas.openxmlformats.org/officeDocument/2006/relationships/image" Target="../media/image9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046163"/>
            <a:ext cx="7772400" cy="2387600"/>
          </a:xfrm>
        </p:spPr>
        <p:txBody>
          <a:bodyPr/>
          <a:lstStyle/>
          <a:p>
            <a:br>
              <a:rPr lang="en-US" altLang="zh-TW" dirty="0"/>
            </a:br>
            <a:r>
              <a:rPr lang="en-US" altLang="zh-TW" dirty="0"/>
              <a:t>Sequence Generation</a:t>
            </a:r>
            <a:endParaRPr lang="zh-TW" altLang="en-US" dirty="0"/>
          </a:p>
        </p:txBody>
      </p:sp>
      <p:sp>
        <p:nvSpPr>
          <p:cNvPr id="3" name="副標題 2"/>
          <p:cNvSpPr>
            <a:spLocks noGrp="1"/>
          </p:cNvSpPr>
          <p:nvPr>
            <p:ph type="subTitle" idx="1"/>
          </p:nvPr>
        </p:nvSpPr>
        <p:spPr/>
        <p:txBody>
          <a:bodyPr>
            <a:normAutofit/>
          </a:bodyPr>
          <a:lstStyle/>
          <a:p>
            <a:r>
              <a:rPr lang="en-US" altLang="zh-TW" sz="4400" dirty="0"/>
              <a:t>Hung-yi Lee</a:t>
            </a:r>
          </a:p>
          <a:p>
            <a:r>
              <a:rPr lang="zh-TW" altLang="en-US" sz="4400" dirty="0"/>
              <a:t>李宏毅</a:t>
            </a:r>
            <a:endParaRPr lang="en-US" altLang="zh-TW" sz="4400" dirty="0"/>
          </a:p>
          <a:p>
            <a:endParaRPr lang="zh-TW" altLang="en-US" sz="4400" dirty="0"/>
          </a:p>
        </p:txBody>
      </p:sp>
    </p:spTree>
    <p:extLst>
      <p:ext uri="{BB962C8B-B14F-4D97-AF65-F5344CB8AC3E}">
        <p14:creationId xmlns:p14="http://schemas.microsoft.com/office/powerpoint/2010/main" val="159307266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 name="群組 164"/>
          <p:cNvGrpSpPr/>
          <p:nvPr/>
        </p:nvGrpSpPr>
        <p:grpSpPr>
          <a:xfrm>
            <a:off x="2445508" y="5831799"/>
            <a:ext cx="907572" cy="461665"/>
            <a:chOff x="4765592" y="6396335"/>
            <a:chExt cx="907572" cy="461665"/>
          </a:xfrm>
        </p:grpSpPr>
        <p:sp>
          <p:nvSpPr>
            <p:cNvPr id="42" name="矩形 41"/>
            <p:cNvSpPr/>
            <p:nvPr/>
          </p:nvSpPr>
          <p:spPr>
            <a:xfrm>
              <a:off x="4823114" y="6442783"/>
              <a:ext cx="720000" cy="36877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TW" altLang="en-US"/>
            </a:p>
          </p:txBody>
        </p:sp>
        <p:sp>
          <p:nvSpPr>
            <p:cNvPr id="43" name="文字方塊 42"/>
            <p:cNvSpPr txBox="1"/>
            <p:nvPr/>
          </p:nvSpPr>
          <p:spPr>
            <a:xfrm>
              <a:off x="4765592" y="6396335"/>
              <a:ext cx="907572" cy="461665"/>
            </a:xfrm>
            <a:prstGeom prst="rect">
              <a:avLst/>
            </a:prstGeom>
            <a:noFill/>
          </p:spPr>
          <p:txBody>
            <a:bodyPr wrap="square" rtlCol="0">
              <a:spAutoFit/>
            </a:bodyPr>
            <a:lstStyle/>
            <a:p>
              <a:pPr algn="ctr"/>
              <a:r>
                <a:rPr lang="en-US" altLang="zh-TW" sz="2400" dirty="0" err="1"/>
                <a:t>x</a:t>
              </a:r>
              <a:r>
                <a:rPr lang="en-US" altLang="zh-TW" sz="2400" baseline="30000" dirty="0" err="1"/>
                <a:t>t</a:t>
              </a:r>
              <a:endParaRPr lang="zh-TW" altLang="en-US" sz="2400" baseline="30000" dirty="0"/>
            </a:p>
          </p:txBody>
        </p:sp>
      </p:grpSp>
      <p:sp>
        <p:nvSpPr>
          <p:cNvPr id="45" name="矩形 44"/>
          <p:cNvSpPr/>
          <p:nvPr/>
        </p:nvSpPr>
        <p:spPr>
          <a:xfrm>
            <a:off x="2525353" y="4424492"/>
            <a:ext cx="720000" cy="432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z</a:t>
            </a:r>
            <a:endParaRPr lang="zh-TW" altLang="en-US" sz="2400" dirty="0"/>
          </a:p>
        </p:txBody>
      </p:sp>
      <p:sp>
        <p:nvSpPr>
          <p:cNvPr id="46" name="矩形 45"/>
          <p:cNvSpPr/>
          <p:nvPr/>
        </p:nvSpPr>
        <p:spPr>
          <a:xfrm>
            <a:off x="1632507" y="4424492"/>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err="1"/>
              <a:t>z</a:t>
            </a:r>
            <a:r>
              <a:rPr lang="en-US" altLang="zh-TW" sz="2400" baseline="30000" dirty="0" err="1"/>
              <a:t>i</a:t>
            </a:r>
            <a:endParaRPr lang="zh-TW" altLang="en-US" sz="2400" baseline="30000" dirty="0"/>
          </a:p>
        </p:txBody>
      </p:sp>
      <p:sp>
        <p:nvSpPr>
          <p:cNvPr id="50" name="矩形 49"/>
          <p:cNvSpPr/>
          <p:nvPr/>
        </p:nvSpPr>
        <p:spPr>
          <a:xfrm>
            <a:off x="748047" y="4424492"/>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err="1"/>
              <a:t>z</a:t>
            </a:r>
            <a:r>
              <a:rPr lang="en-US" altLang="zh-TW" sz="2400" baseline="30000" dirty="0" err="1"/>
              <a:t>f</a:t>
            </a:r>
            <a:endParaRPr lang="zh-TW" altLang="en-US" sz="2400" baseline="30000" dirty="0"/>
          </a:p>
        </p:txBody>
      </p:sp>
      <p:sp>
        <p:nvSpPr>
          <p:cNvPr id="51" name="矩形 50"/>
          <p:cNvSpPr/>
          <p:nvPr/>
        </p:nvSpPr>
        <p:spPr>
          <a:xfrm>
            <a:off x="3409813" y="4429688"/>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a:t>z</a:t>
            </a:r>
            <a:r>
              <a:rPr lang="en-US" altLang="zh-TW" sz="2400" baseline="30000" dirty="0"/>
              <a:t>o</a:t>
            </a:r>
            <a:endParaRPr lang="zh-TW" altLang="en-US" sz="2400" baseline="30000" dirty="0"/>
          </a:p>
        </p:txBody>
      </p:sp>
      <p:sp>
        <p:nvSpPr>
          <p:cNvPr id="163" name="向下箭號 162"/>
          <p:cNvSpPr/>
          <p:nvPr/>
        </p:nvSpPr>
        <p:spPr>
          <a:xfrm rot="2620627" flipV="1">
            <a:off x="3304110" y="4885731"/>
            <a:ext cx="438150" cy="98550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p>
        </p:txBody>
      </p:sp>
      <p:sp>
        <p:nvSpPr>
          <p:cNvPr id="164" name="向下箭號 163"/>
          <p:cNvSpPr/>
          <p:nvPr/>
        </p:nvSpPr>
        <p:spPr>
          <a:xfrm rot="20057551" flipV="1">
            <a:off x="1890566" y="4880210"/>
            <a:ext cx="438150" cy="909089"/>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166" name="向下箭號 165"/>
          <p:cNvSpPr/>
          <p:nvPr/>
        </p:nvSpPr>
        <p:spPr>
          <a:xfrm rot="1353372" flipV="1">
            <a:off x="2602410" y="4925905"/>
            <a:ext cx="438150" cy="861179"/>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sp>
        <p:nvSpPr>
          <p:cNvPr id="167" name="向下箭號 166"/>
          <p:cNvSpPr/>
          <p:nvPr/>
        </p:nvSpPr>
        <p:spPr>
          <a:xfrm rot="18851723" flipV="1">
            <a:off x="1144104" y="4854597"/>
            <a:ext cx="438150" cy="1030466"/>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grpSp>
        <p:nvGrpSpPr>
          <p:cNvPr id="220" name="群組 219"/>
          <p:cNvGrpSpPr/>
          <p:nvPr/>
        </p:nvGrpSpPr>
        <p:grpSpPr>
          <a:xfrm>
            <a:off x="1649799" y="5822100"/>
            <a:ext cx="907572" cy="461665"/>
            <a:chOff x="4765592" y="6396335"/>
            <a:chExt cx="907572" cy="461665"/>
          </a:xfrm>
        </p:grpSpPr>
        <p:sp>
          <p:nvSpPr>
            <p:cNvPr id="221" name="矩形 220"/>
            <p:cNvSpPr/>
            <p:nvPr/>
          </p:nvSpPr>
          <p:spPr>
            <a:xfrm>
              <a:off x="4823114" y="6442783"/>
              <a:ext cx="720000" cy="36877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222" name="文字方塊 221"/>
            <p:cNvSpPr txBox="1"/>
            <p:nvPr/>
          </p:nvSpPr>
          <p:spPr>
            <a:xfrm>
              <a:off x="4765592" y="6396335"/>
              <a:ext cx="907572" cy="461665"/>
            </a:xfrm>
            <a:prstGeom prst="rect">
              <a:avLst/>
            </a:prstGeom>
            <a:noFill/>
          </p:spPr>
          <p:txBody>
            <a:bodyPr wrap="square" rtlCol="0">
              <a:spAutoFit/>
            </a:bodyPr>
            <a:lstStyle/>
            <a:p>
              <a:pPr algn="ctr"/>
              <a:r>
                <a:rPr lang="en-US" altLang="zh-TW" sz="2400" dirty="0">
                  <a:solidFill>
                    <a:schemeClr val="bg1"/>
                  </a:solidFill>
                </a:rPr>
                <a:t>h</a:t>
              </a:r>
              <a:r>
                <a:rPr lang="en-US" altLang="zh-TW" sz="2400" baseline="30000" dirty="0">
                  <a:solidFill>
                    <a:schemeClr val="bg1"/>
                  </a:solidFill>
                </a:rPr>
                <a:t>t-1</a:t>
              </a:r>
              <a:endParaRPr lang="zh-TW" altLang="en-US" sz="2400" baseline="30000" dirty="0">
                <a:solidFill>
                  <a:schemeClr val="bg1"/>
                </a:solidFill>
              </a:endParaRPr>
            </a:p>
          </p:txBody>
        </p:sp>
      </p:grpSp>
      <p:grpSp>
        <p:nvGrpSpPr>
          <p:cNvPr id="114" name="群組 113"/>
          <p:cNvGrpSpPr/>
          <p:nvPr/>
        </p:nvGrpSpPr>
        <p:grpSpPr>
          <a:xfrm>
            <a:off x="-164959" y="2117509"/>
            <a:ext cx="907572" cy="461665"/>
            <a:chOff x="4775004" y="6396335"/>
            <a:chExt cx="907572" cy="461665"/>
          </a:xfrm>
        </p:grpSpPr>
        <p:sp>
          <p:nvSpPr>
            <p:cNvPr id="115" name="矩形 114"/>
            <p:cNvSpPr/>
            <p:nvPr/>
          </p:nvSpPr>
          <p:spPr>
            <a:xfrm>
              <a:off x="4823114" y="6442783"/>
              <a:ext cx="720000" cy="3687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16" name="文字方塊 115"/>
            <p:cNvSpPr txBox="1"/>
            <p:nvPr/>
          </p:nvSpPr>
          <p:spPr>
            <a:xfrm>
              <a:off x="4775004" y="6396335"/>
              <a:ext cx="907572"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tx1"/>
                  </a:solidFill>
                </a:rPr>
                <a:t>c</a:t>
              </a:r>
              <a:r>
                <a:rPr lang="en-US" altLang="zh-TW" sz="2400" baseline="30000" dirty="0">
                  <a:solidFill>
                    <a:schemeClr val="tx1"/>
                  </a:solidFill>
                </a:rPr>
                <a:t>t-1</a:t>
              </a:r>
              <a:endParaRPr lang="zh-TW" altLang="en-US" sz="2400" baseline="30000" dirty="0">
                <a:solidFill>
                  <a:schemeClr val="tx1"/>
                </a:solidFill>
              </a:endParaRPr>
            </a:p>
          </p:txBody>
        </p:sp>
      </p:grpSp>
      <p:pic>
        <p:nvPicPr>
          <p:cNvPr id="2" name="圖片 1"/>
          <p:cNvPicPr>
            <a:picLocks noChangeAspect="1"/>
          </p:cNvPicPr>
          <p:nvPr/>
        </p:nvPicPr>
        <p:blipFill>
          <a:blip r:embed="rId3"/>
          <a:stretch>
            <a:fillRect/>
          </a:stretch>
        </p:blipFill>
        <p:spPr>
          <a:xfrm>
            <a:off x="945182" y="216031"/>
            <a:ext cx="1661549" cy="2147474"/>
          </a:xfrm>
          <a:prstGeom prst="rect">
            <a:avLst/>
          </a:prstGeom>
        </p:spPr>
      </p:pic>
      <p:cxnSp>
        <p:nvCxnSpPr>
          <p:cNvPr id="52" name="直線單箭頭接點 51"/>
          <p:cNvCxnSpPr>
            <a:cxnSpLocks/>
          </p:cNvCxnSpPr>
          <p:nvPr/>
        </p:nvCxnSpPr>
        <p:spPr>
          <a:xfrm>
            <a:off x="252436" y="6012915"/>
            <a:ext cx="138007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52"/>
          <p:cNvCxnSpPr>
            <a:cxnSpLocks/>
          </p:cNvCxnSpPr>
          <p:nvPr/>
        </p:nvCxnSpPr>
        <p:spPr>
          <a:xfrm>
            <a:off x="269863" y="2579174"/>
            <a:ext cx="0" cy="3431741"/>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文字方塊 56"/>
          <p:cNvSpPr txBox="1"/>
          <p:nvPr/>
        </p:nvSpPr>
        <p:spPr>
          <a:xfrm>
            <a:off x="322629" y="3258349"/>
            <a:ext cx="1514287" cy="461665"/>
          </a:xfrm>
          <a:prstGeom prst="rect">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altLang="zh-TW" sz="2400" dirty="0"/>
              <a:t>“peephole”</a:t>
            </a:r>
            <a:endParaRPr lang="zh-TW" altLang="en-US" sz="2400" dirty="0"/>
          </a:p>
        </p:txBody>
      </p:sp>
      <p:sp>
        <p:nvSpPr>
          <p:cNvPr id="58" name="矩形 57"/>
          <p:cNvSpPr/>
          <p:nvPr/>
        </p:nvSpPr>
        <p:spPr>
          <a:xfrm>
            <a:off x="3258300" y="1444547"/>
            <a:ext cx="389050" cy="63586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z</a:t>
            </a:r>
            <a:endParaRPr lang="zh-TW" altLang="en-US" sz="2400" dirty="0"/>
          </a:p>
        </p:txBody>
      </p:sp>
      <p:sp>
        <p:nvSpPr>
          <p:cNvPr id="65" name="矩形 64"/>
          <p:cNvSpPr/>
          <p:nvPr/>
        </p:nvSpPr>
        <p:spPr>
          <a:xfrm>
            <a:off x="5283984" y="1439304"/>
            <a:ext cx="2008427" cy="67820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2400" dirty="0"/>
              <a:t>W</a:t>
            </a:r>
            <a:endParaRPr lang="zh-TW" altLang="en-US" sz="2400" dirty="0"/>
          </a:p>
        </p:txBody>
      </p:sp>
      <mc:AlternateContent xmlns:mc="http://schemas.openxmlformats.org/markup-compatibility/2006" xmlns:a14="http://schemas.microsoft.com/office/drawing/2010/main">
        <mc:Choice Requires="a14">
          <p:sp>
            <p:nvSpPr>
              <p:cNvPr id="69" name="文字方塊 68"/>
              <p:cNvSpPr txBox="1"/>
              <p:nvPr/>
            </p:nvSpPr>
            <p:spPr>
              <a:xfrm>
                <a:off x="3852349" y="1510754"/>
                <a:ext cx="41868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𝑡𝑎𝑛h</m:t>
                      </m:r>
                      <m:d>
                        <m:dPr>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                                     </m:t>
                          </m:r>
                        </m:e>
                      </m:d>
                    </m:oMath>
                  </m:oMathPara>
                </a14:m>
                <a:endParaRPr lang="zh-TW" altLang="en-US" sz="2800" dirty="0"/>
              </a:p>
            </p:txBody>
          </p:sp>
        </mc:Choice>
        <mc:Fallback xmlns="">
          <p:sp>
            <p:nvSpPr>
              <p:cNvPr id="69" name="文字方塊 68"/>
              <p:cNvSpPr txBox="1">
                <a:spLocks noRot="1" noChangeAspect="1" noMove="1" noResize="1" noEditPoints="1" noAdjustHandles="1" noChangeArrowheads="1" noChangeShapeType="1" noTextEdit="1"/>
              </p:cNvSpPr>
              <p:nvPr/>
            </p:nvSpPr>
            <p:spPr>
              <a:xfrm>
                <a:off x="3852349" y="1510754"/>
                <a:ext cx="4186890" cy="430887"/>
              </a:xfrm>
              <a:prstGeom prst="rect">
                <a:avLst/>
              </a:prstGeom>
              <a:blipFill>
                <a:blip r:embed="rId4"/>
                <a:stretch>
                  <a:fillRect r="-1601"/>
                </a:stretch>
              </a:blipFill>
            </p:spPr>
            <p:txBody>
              <a:bodyPr/>
              <a:lstStyle/>
              <a:p>
                <a:r>
                  <a:rPr lang="zh-TW" altLang="en-US">
                    <a:noFill/>
                  </a:rPr>
                  <a:t> </a:t>
                </a:r>
              </a:p>
            </p:txBody>
          </p:sp>
        </mc:Fallback>
      </mc:AlternateContent>
      <p:grpSp>
        <p:nvGrpSpPr>
          <p:cNvPr id="7" name="群組 6"/>
          <p:cNvGrpSpPr/>
          <p:nvPr/>
        </p:nvGrpSpPr>
        <p:grpSpPr>
          <a:xfrm>
            <a:off x="7186187" y="771143"/>
            <a:ext cx="907572" cy="1948455"/>
            <a:chOff x="7186187" y="771143"/>
            <a:chExt cx="907572" cy="1948455"/>
          </a:xfrm>
        </p:grpSpPr>
        <p:grpSp>
          <p:nvGrpSpPr>
            <p:cNvPr id="59" name="群組 58"/>
            <p:cNvGrpSpPr/>
            <p:nvPr/>
          </p:nvGrpSpPr>
          <p:grpSpPr>
            <a:xfrm>
              <a:off x="7186187" y="771143"/>
              <a:ext cx="907572" cy="1270403"/>
              <a:chOff x="7012720" y="4534918"/>
              <a:chExt cx="907572" cy="1270403"/>
            </a:xfrm>
          </p:grpSpPr>
          <p:sp>
            <p:nvSpPr>
              <p:cNvPr id="60" name="矩形 59"/>
              <p:cNvSpPr/>
              <p:nvPr/>
            </p:nvSpPr>
            <p:spPr>
              <a:xfrm>
                <a:off x="7224945" y="5166135"/>
                <a:ext cx="432322" cy="63918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61" name="矩形 60"/>
              <p:cNvSpPr/>
              <p:nvPr/>
            </p:nvSpPr>
            <p:spPr>
              <a:xfrm>
                <a:off x="7224945" y="4534918"/>
                <a:ext cx="432322" cy="63121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TW" altLang="en-US"/>
              </a:p>
            </p:txBody>
          </p:sp>
          <p:sp>
            <p:nvSpPr>
              <p:cNvPr id="62" name="文字方塊 61"/>
              <p:cNvSpPr txBox="1"/>
              <p:nvPr/>
            </p:nvSpPr>
            <p:spPr>
              <a:xfrm>
                <a:off x="7192823" y="4652619"/>
                <a:ext cx="547366" cy="461665"/>
              </a:xfrm>
              <a:prstGeom prst="rect">
                <a:avLst/>
              </a:prstGeom>
              <a:noFill/>
            </p:spPr>
            <p:txBody>
              <a:bodyPr wrap="square" rtlCol="0">
                <a:spAutoFit/>
              </a:bodyPr>
              <a:lstStyle/>
              <a:p>
                <a:pPr algn="ctr"/>
                <a:r>
                  <a:rPr lang="en-US" altLang="zh-TW" sz="2400" dirty="0" err="1"/>
                  <a:t>x</a:t>
                </a:r>
                <a:r>
                  <a:rPr lang="en-US" altLang="zh-TW" sz="2400" baseline="30000" dirty="0" err="1"/>
                  <a:t>t</a:t>
                </a:r>
                <a:endParaRPr lang="zh-TW" altLang="en-US" sz="2400" baseline="30000" dirty="0"/>
              </a:p>
            </p:txBody>
          </p:sp>
          <p:sp>
            <p:nvSpPr>
              <p:cNvPr id="63" name="文字方塊 62"/>
              <p:cNvSpPr txBox="1"/>
              <p:nvPr/>
            </p:nvSpPr>
            <p:spPr>
              <a:xfrm>
                <a:off x="7012720" y="5254895"/>
                <a:ext cx="907572" cy="461665"/>
              </a:xfrm>
              <a:prstGeom prst="rect">
                <a:avLst/>
              </a:prstGeom>
              <a:noFill/>
            </p:spPr>
            <p:txBody>
              <a:bodyPr wrap="square" rtlCol="0">
                <a:spAutoFit/>
              </a:bodyPr>
              <a:lstStyle/>
              <a:p>
                <a:pPr algn="ctr"/>
                <a:r>
                  <a:rPr lang="en-US" altLang="zh-TW" sz="2400" dirty="0">
                    <a:solidFill>
                      <a:schemeClr val="bg1"/>
                    </a:solidFill>
                  </a:rPr>
                  <a:t>h</a:t>
                </a:r>
                <a:r>
                  <a:rPr lang="en-US" altLang="zh-TW" sz="2400" baseline="30000" dirty="0">
                    <a:solidFill>
                      <a:schemeClr val="bg1"/>
                    </a:solidFill>
                  </a:rPr>
                  <a:t>t-1</a:t>
                </a:r>
                <a:endParaRPr lang="zh-TW" altLang="en-US" sz="2400" baseline="30000" dirty="0">
                  <a:solidFill>
                    <a:schemeClr val="bg1"/>
                  </a:solidFill>
                </a:endParaRPr>
              </a:p>
            </p:txBody>
          </p:sp>
        </p:grpSp>
        <p:sp>
          <p:nvSpPr>
            <p:cNvPr id="71" name="矩形 70"/>
            <p:cNvSpPr/>
            <p:nvPr/>
          </p:nvSpPr>
          <p:spPr>
            <a:xfrm>
              <a:off x="7423812" y="2080412"/>
              <a:ext cx="406922" cy="6391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82" name="文字方塊 81"/>
            <p:cNvSpPr txBox="1"/>
            <p:nvPr/>
          </p:nvSpPr>
          <p:spPr>
            <a:xfrm>
              <a:off x="7186187" y="2158705"/>
              <a:ext cx="907572"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tx1"/>
                  </a:solidFill>
                </a:rPr>
                <a:t>c</a:t>
              </a:r>
              <a:r>
                <a:rPr lang="en-US" altLang="zh-TW" sz="2400" baseline="30000" dirty="0">
                  <a:solidFill>
                    <a:schemeClr val="tx1"/>
                  </a:solidFill>
                </a:rPr>
                <a:t>t-1</a:t>
              </a:r>
              <a:endParaRPr lang="zh-TW" altLang="en-US" sz="2400" baseline="30000" dirty="0">
                <a:solidFill>
                  <a:schemeClr val="tx1"/>
                </a:solidFill>
              </a:endParaRPr>
            </a:p>
          </p:txBody>
        </p:sp>
      </p:grpSp>
      <p:sp>
        <p:nvSpPr>
          <p:cNvPr id="83" name="矩形 82"/>
          <p:cNvSpPr/>
          <p:nvPr/>
        </p:nvSpPr>
        <p:spPr>
          <a:xfrm>
            <a:off x="6619089" y="1441226"/>
            <a:ext cx="640754" cy="63918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100" name="文字方塊 99"/>
          <p:cNvSpPr txBox="1"/>
          <p:nvPr/>
        </p:nvSpPr>
        <p:spPr>
          <a:xfrm>
            <a:off x="6176721" y="2773715"/>
            <a:ext cx="1553625" cy="461665"/>
          </a:xfrm>
          <a:prstGeom prst="rect">
            <a:avLst/>
          </a:prstGeom>
          <a:noFill/>
        </p:spPr>
        <p:txBody>
          <a:bodyPr wrap="square" rtlCol="0">
            <a:spAutoFit/>
          </a:bodyPr>
          <a:lstStyle/>
          <a:p>
            <a:pPr algn="ctr"/>
            <a:r>
              <a:rPr lang="en-US" altLang="zh-TW" sz="2400" dirty="0"/>
              <a:t>diagonal</a:t>
            </a:r>
            <a:endParaRPr lang="zh-TW" altLang="en-US" sz="2400" dirty="0"/>
          </a:p>
        </p:txBody>
      </p:sp>
      <p:sp>
        <p:nvSpPr>
          <p:cNvPr id="101" name="箭號: 向下 100"/>
          <p:cNvSpPr/>
          <p:nvPr/>
        </p:nvSpPr>
        <p:spPr>
          <a:xfrm flipV="1">
            <a:off x="6658326" y="2158705"/>
            <a:ext cx="590413" cy="65587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nvGrpSpPr>
          <p:cNvPr id="8" name="群組 7"/>
          <p:cNvGrpSpPr/>
          <p:nvPr/>
        </p:nvGrpSpPr>
        <p:grpSpPr>
          <a:xfrm>
            <a:off x="3503908" y="3258349"/>
            <a:ext cx="5345626" cy="638040"/>
            <a:chOff x="3904578" y="3100699"/>
            <a:chExt cx="5345626" cy="638040"/>
          </a:xfrm>
        </p:grpSpPr>
        <p:grpSp>
          <p:nvGrpSpPr>
            <p:cNvPr id="102" name="群組 101"/>
            <p:cNvGrpSpPr/>
            <p:nvPr/>
          </p:nvGrpSpPr>
          <p:grpSpPr>
            <a:xfrm>
              <a:off x="3904578" y="3100699"/>
              <a:ext cx="1514214" cy="638040"/>
              <a:chOff x="6038727" y="5794241"/>
              <a:chExt cx="1514214" cy="638040"/>
            </a:xfrm>
          </p:grpSpPr>
          <p:sp>
            <p:nvSpPr>
              <p:cNvPr id="103" name="矩形 102"/>
              <p:cNvSpPr/>
              <p:nvPr/>
            </p:nvSpPr>
            <p:spPr>
              <a:xfrm>
                <a:off x="7163891" y="5794241"/>
                <a:ext cx="389050" cy="63586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err="1"/>
                  <a:t>z</a:t>
                </a:r>
                <a:r>
                  <a:rPr lang="en-US" altLang="zh-TW" sz="2400" baseline="30000" dirty="0" err="1"/>
                  <a:t>i</a:t>
                </a:r>
                <a:endParaRPr lang="zh-TW" altLang="en-US" sz="2400" baseline="30000" dirty="0"/>
              </a:p>
            </p:txBody>
          </p:sp>
          <p:sp>
            <p:nvSpPr>
              <p:cNvPr id="104" name="矩形 103"/>
              <p:cNvSpPr/>
              <p:nvPr/>
            </p:nvSpPr>
            <p:spPr>
              <a:xfrm>
                <a:off x="6618195" y="5796416"/>
                <a:ext cx="389050" cy="63586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err="1"/>
                  <a:t>z</a:t>
                </a:r>
                <a:r>
                  <a:rPr lang="en-US" altLang="zh-TW" sz="2400" baseline="30000" dirty="0" err="1"/>
                  <a:t>f</a:t>
                </a:r>
                <a:endParaRPr lang="zh-TW" altLang="en-US" sz="2400" baseline="30000" dirty="0"/>
              </a:p>
            </p:txBody>
          </p:sp>
          <p:sp>
            <p:nvSpPr>
              <p:cNvPr id="105" name="矩形 104"/>
              <p:cNvSpPr/>
              <p:nvPr/>
            </p:nvSpPr>
            <p:spPr>
              <a:xfrm>
                <a:off x="6038727" y="5796416"/>
                <a:ext cx="410655" cy="63586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a:t>z</a:t>
                </a:r>
                <a:r>
                  <a:rPr lang="en-US" altLang="zh-TW" sz="2400" baseline="30000" dirty="0"/>
                  <a:t>o</a:t>
                </a:r>
                <a:endParaRPr lang="zh-TW" altLang="en-US" sz="2400" baseline="30000" dirty="0"/>
              </a:p>
            </p:txBody>
          </p:sp>
        </p:grpSp>
        <p:sp>
          <p:nvSpPr>
            <p:cNvPr id="106" name="文字方塊 105"/>
            <p:cNvSpPr txBox="1"/>
            <p:nvPr/>
          </p:nvSpPr>
          <p:spPr>
            <a:xfrm>
              <a:off x="5068222" y="3214076"/>
              <a:ext cx="4181982" cy="461665"/>
            </a:xfrm>
            <a:prstGeom prst="rect">
              <a:avLst/>
            </a:prstGeom>
            <a:noFill/>
          </p:spPr>
          <p:txBody>
            <a:bodyPr wrap="square" rtlCol="0">
              <a:spAutoFit/>
            </a:bodyPr>
            <a:lstStyle/>
            <a:p>
              <a:pPr algn="ctr"/>
              <a:r>
                <a:rPr lang="en-US" altLang="zh-TW" sz="2400" dirty="0"/>
                <a:t>obtained by the same way</a:t>
              </a:r>
              <a:endParaRPr lang="zh-TW" altLang="en-US" sz="2400" dirty="0"/>
            </a:p>
          </p:txBody>
        </p:sp>
      </p:grpSp>
    </p:spTree>
    <p:extLst>
      <p:ext uri="{BB962C8B-B14F-4D97-AF65-F5344CB8AC3E}">
        <p14:creationId xmlns:p14="http://schemas.microsoft.com/office/powerpoint/2010/main" val="343371258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65" grpId="0" animBg="1"/>
      <p:bldP spid="69" grpId="0"/>
      <p:bldP spid="83" grpId="0" animBg="1"/>
      <p:bldP spid="100" grpId="0"/>
      <p:bldP spid="10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3" name="群組 212"/>
          <p:cNvGrpSpPr/>
          <p:nvPr/>
        </p:nvGrpSpPr>
        <p:grpSpPr>
          <a:xfrm>
            <a:off x="5893522" y="5828354"/>
            <a:ext cx="907572" cy="461665"/>
            <a:chOff x="4765592" y="6396335"/>
            <a:chExt cx="907572" cy="461665"/>
          </a:xfrm>
        </p:grpSpPr>
        <p:sp>
          <p:nvSpPr>
            <p:cNvPr id="214" name="矩形 213"/>
            <p:cNvSpPr/>
            <p:nvPr/>
          </p:nvSpPr>
          <p:spPr>
            <a:xfrm>
              <a:off x="4823114" y="6442783"/>
              <a:ext cx="720000" cy="36877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215" name="文字方塊 214"/>
            <p:cNvSpPr txBox="1"/>
            <p:nvPr/>
          </p:nvSpPr>
          <p:spPr>
            <a:xfrm>
              <a:off x="4765592" y="6396335"/>
              <a:ext cx="907572" cy="461665"/>
            </a:xfrm>
            <a:prstGeom prst="rect">
              <a:avLst/>
            </a:prstGeom>
            <a:noFill/>
          </p:spPr>
          <p:txBody>
            <a:bodyPr wrap="square" rtlCol="0">
              <a:spAutoFit/>
            </a:bodyPr>
            <a:lstStyle/>
            <a:p>
              <a:pPr algn="ctr"/>
              <a:r>
                <a:rPr lang="en-US" altLang="zh-TW" sz="2400" dirty="0" err="1">
                  <a:solidFill>
                    <a:schemeClr val="bg1"/>
                  </a:solidFill>
                </a:rPr>
                <a:t>h</a:t>
              </a:r>
              <a:r>
                <a:rPr lang="en-US" altLang="zh-TW" sz="2400" baseline="30000" dirty="0" err="1">
                  <a:solidFill>
                    <a:schemeClr val="bg1"/>
                  </a:solidFill>
                </a:rPr>
                <a:t>t</a:t>
              </a:r>
              <a:endParaRPr lang="zh-TW" altLang="en-US" sz="2400" baseline="30000" dirty="0">
                <a:solidFill>
                  <a:schemeClr val="bg1"/>
                </a:solidFill>
              </a:endParaRPr>
            </a:p>
          </p:txBody>
        </p:sp>
      </p:grpSp>
      <p:sp>
        <p:nvSpPr>
          <p:cNvPr id="127" name="手繪多邊形 110"/>
          <p:cNvSpPr/>
          <p:nvPr/>
        </p:nvSpPr>
        <p:spPr>
          <a:xfrm>
            <a:off x="4022039" y="2977300"/>
            <a:ext cx="1908007" cy="3101939"/>
          </a:xfrm>
          <a:custGeom>
            <a:avLst/>
            <a:gdLst>
              <a:gd name="connsiteX0" fmla="*/ 0 w 1320800"/>
              <a:gd name="connsiteY0" fmla="*/ 0 h 3135086"/>
              <a:gd name="connsiteX1" fmla="*/ 362857 w 1320800"/>
              <a:gd name="connsiteY1" fmla="*/ 624114 h 3135086"/>
              <a:gd name="connsiteX2" fmla="*/ 508000 w 1320800"/>
              <a:gd name="connsiteY2" fmla="*/ 2409371 h 3135086"/>
              <a:gd name="connsiteX3" fmla="*/ 1320800 w 1320800"/>
              <a:gd name="connsiteY3" fmla="*/ 3135086 h 3135086"/>
            </a:gdLst>
            <a:ahLst/>
            <a:cxnLst>
              <a:cxn ang="0">
                <a:pos x="connsiteX0" y="connsiteY0"/>
              </a:cxn>
              <a:cxn ang="0">
                <a:pos x="connsiteX1" y="connsiteY1"/>
              </a:cxn>
              <a:cxn ang="0">
                <a:pos x="connsiteX2" y="connsiteY2"/>
              </a:cxn>
              <a:cxn ang="0">
                <a:pos x="connsiteX3" y="connsiteY3"/>
              </a:cxn>
            </a:cxnLst>
            <a:rect l="l" t="t" r="r" b="b"/>
            <a:pathLst>
              <a:path w="1320800" h="3135086">
                <a:moveTo>
                  <a:pt x="0" y="0"/>
                </a:moveTo>
                <a:cubicBezTo>
                  <a:pt x="139095" y="111276"/>
                  <a:pt x="278190" y="222552"/>
                  <a:pt x="362857" y="624114"/>
                </a:cubicBezTo>
                <a:cubicBezTo>
                  <a:pt x="447524" y="1025676"/>
                  <a:pt x="348343" y="1990876"/>
                  <a:pt x="508000" y="2409371"/>
                </a:cubicBezTo>
                <a:cubicBezTo>
                  <a:pt x="667657" y="2827866"/>
                  <a:pt x="994228" y="2981476"/>
                  <a:pt x="1320800" y="3135086"/>
                </a:cubicBez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7" name="文字方塊 6"/>
              <p:cNvSpPr txBox="1"/>
              <p:nvPr/>
            </p:nvSpPr>
            <p:spPr>
              <a:xfrm>
                <a:off x="5268639" y="3171743"/>
                <a:ext cx="2214388" cy="4428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𝑐</m:t>
                          </m:r>
                        </m:e>
                        <m:sup>
                          <m:r>
                            <a:rPr lang="en-US" altLang="zh-TW" sz="2800" b="0" i="1" smtClean="0">
                              <a:latin typeface="Cambria Math" panose="02040503050406030204" pitchFamily="18" charset="0"/>
                            </a:rPr>
                            <m:t>𝑡</m:t>
                          </m:r>
                        </m:sup>
                      </m:sSup>
                      <m:r>
                        <a:rPr lang="en-US" altLang="zh-TW" sz="2800" b="0" i="1" smtClean="0">
                          <a:latin typeface="Cambria Math" panose="02040503050406030204" pitchFamily="18" charset="0"/>
                        </a:rPr>
                        <m:t>=</m:t>
                      </m:r>
                      <m:sSup>
                        <m:sSupPr>
                          <m:ctrlPr>
                            <a:rPr lang="en-US" altLang="zh-TW" sz="2800" i="1">
                              <a:latin typeface="Cambria Math" panose="02040503050406030204" pitchFamily="18" charset="0"/>
                            </a:rPr>
                          </m:ctrlPr>
                        </m:sSupPr>
                        <m:e>
                          <m:r>
                            <a:rPr lang="en-US" altLang="zh-TW" sz="2800" b="0" i="1" smtClean="0">
                              <a:latin typeface="Cambria Math" panose="02040503050406030204" pitchFamily="18" charset="0"/>
                            </a:rPr>
                            <m:t>𝑧</m:t>
                          </m:r>
                        </m:e>
                        <m:sup>
                          <m:r>
                            <a:rPr lang="en-US" altLang="zh-TW" sz="2800" i="1" smtClean="0">
                              <a:latin typeface="Cambria Math" panose="02040503050406030204" pitchFamily="18" charset="0"/>
                            </a:rPr>
                            <m:t>𝑓</m:t>
                          </m:r>
                        </m:sup>
                      </m:sSup>
                      <m:r>
                        <a:rPr lang="en-US" altLang="zh-TW" sz="2800" i="1" smtClean="0">
                          <a:latin typeface="Cambria Math" panose="02040503050406030204" pitchFamily="18" charset="0"/>
                          <a:ea typeface="Cambria Math" panose="02040503050406030204" pitchFamily="18" charset="0"/>
                        </a:rPr>
                        <m:t>⨀</m:t>
                      </m:r>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𝑐</m:t>
                          </m:r>
                        </m:e>
                        <m:sup>
                          <m:r>
                            <a:rPr lang="en-US" altLang="zh-TW" sz="2800" i="1">
                              <a:latin typeface="Cambria Math" panose="02040503050406030204" pitchFamily="18" charset="0"/>
                            </a:rPr>
                            <m:t>𝑡</m:t>
                          </m:r>
                          <m:r>
                            <a:rPr lang="en-US" altLang="zh-TW" sz="2800" i="1">
                              <a:latin typeface="Cambria Math" panose="02040503050406030204" pitchFamily="18" charset="0"/>
                            </a:rPr>
                            <m:t>−1</m:t>
                          </m:r>
                        </m:sup>
                      </m:sSup>
                    </m:oMath>
                  </m:oMathPara>
                </a14:m>
                <a:endParaRPr lang="zh-TW" altLang="en-US" sz="2800"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5268639" y="3171743"/>
                <a:ext cx="2214388" cy="442814"/>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3" name="文字方塊 112"/>
              <p:cNvSpPr txBox="1"/>
              <p:nvPr/>
            </p:nvSpPr>
            <p:spPr>
              <a:xfrm>
                <a:off x="7383660" y="3182854"/>
                <a:ext cx="1147173" cy="4448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m:t>
                      </m:r>
                      <m:sSup>
                        <m:sSupPr>
                          <m:ctrlPr>
                            <a:rPr lang="en-US" altLang="zh-TW" sz="2800" i="1">
                              <a:latin typeface="Cambria Math" panose="02040503050406030204" pitchFamily="18" charset="0"/>
                            </a:rPr>
                          </m:ctrlPr>
                        </m:sSupPr>
                        <m:e>
                          <m:r>
                            <a:rPr lang="en-US" altLang="zh-TW" sz="2800" b="0" i="1" smtClean="0">
                              <a:latin typeface="Cambria Math" panose="02040503050406030204" pitchFamily="18" charset="0"/>
                            </a:rPr>
                            <m:t>𝑧</m:t>
                          </m:r>
                        </m:e>
                        <m:sup>
                          <m:r>
                            <a:rPr lang="en-US" altLang="zh-TW" sz="2800" b="0" i="1" smtClean="0">
                              <a:latin typeface="Cambria Math" panose="02040503050406030204" pitchFamily="18" charset="0"/>
                            </a:rPr>
                            <m:t>𝑖</m:t>
                          </m:r>
                        </m:sup>
                      </m:sSup>
                      <m:r>
                        <a:rPr lang="en-US" altLang="zh-TW" sz="2800" i="1">
                          <a:latin typeface="Cambria Math" panose="02040503050406030204" pitchFamily="18" charset="0"/>
                          <a:ea typeface="Cambria Math" panose="02040503050406030204" pitchFamily="18" charset="0"/>
                        </a:rPr>
                        <m:t>⨀</m:t>
                      </m:r>
                      <m:r>
                        <a:rPr lang="en-US" altLang="zh-TW" sz="2800" b="0" i="1" smtClean="0">
                          <a:latin typeface="Cambria Math" panose="02040503050406030204" pitchFamily="18" charset="0"/>
                        </a:rPr>
                        <m:t>𝑧</m:t>
                      </m:r>
                    </m:oMath>
                  </m:oMathPara>
                </a14:m>
                <a:endParaRPr lang="zh-TW" altLang="en-US" sz="2800" dirty="0"/>
              </a:p>
            </p:txBody>
          </p:sp>
        </mc:Choice>
        <mc:Fallback xmlns="">
          <p:sp>
            <p:nvSpPr>
              <p:cNvPr id="113" name="文字方塊 112"/>
              <p:cNvSpPr txBox="1">
                <a:spLocks noRot="1" noChangeAspect="1" noMove="1" noResize="1" noEditPoints="1" noAdjustHandles="1" noChangeArrowheads="1" noChangeShapeType="1" noTextEdit="1"/>
              </p:cNvSpPr>
              <p:nvPr/>
            </p:nvSpPr>
            <p:spPr>
              <a:xfrm>
                <a:off x="7383660" y="3182854"/>
                <a:ext cx="1147173" cy="444802"/>
              </a:xfrm>
              <a:prstGeom prst="rect">
                <a:avLst/>
              </a:prstGeom>
              <a:blipFill>
                <a:blip r:embed="rId5"/>
                <a:stretch>
                  <a:fillRect/>
                </a:stretch>
              </a:blipFill>
            </p:spPr>
            <p:txBody>
              <a:bodyPr/>
              <a:lstStyle/>
              <a:p>
                <a:r>
                  <a:rPr lang="zh-TW" altLang="en-US">
                    <a:noFill/>
                  </a:rPr>
                  <a:t> </a:t>
                </a:r>
              </a:p>
            </p:txBody>
          </p:sp>
        </mc:Fallback>
      </mc:AlternateContent>
      <p:grpSp>
        <p:nvGrpSpPr>
          <p:cNvPr id="124" name="群組 123"/>
          <p:cNvGrpSpPr/>
          <p:nvPr/>
        </p:nvGrpSpPr>
        <p:grpSpPr>
          <a:xfrm>
            <a:off x="2445508" y="5831799"/>
            <a:ext cx="907572" cy="461665"/>
            <a:chOff x="4765592" y="6396335"/>
            <a:chExt cx="907572" cy="461665"/>
          </a:xfrm>
        </p:grpSpPr>
        <p:sp>
          <p:nvSpPr>
            <p:cNvPr id="126" name="矩形 125"/>
            <p:cNvSpPr/>
            <p:nvPr/>
          </p:nvSpPr>
          <p:spPr>
            <a:xfrm>
              <a:off x="4823114" y="6442783"/>
              <a:ext cx="720000" cy="36877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TW" altLang="en-US"/>
            </a:p>
          </p:txBody>
        </p:sp>
        <p:sp>
          <p:nvSpPr>
            <p:cNvPr id="130" name="文字方塊 129"/>
            <p:cNvSpPr txBox="1"/>
            <p:nvPr/>
          </p:nvSpPr>
          <p:spPr>
            <a:xfrm>
              <a:off x="4765592" y="6396335"/>
              <a:ext cx="907572" cy="461665"/>
            </a:xfrm>
            <a:prstGeom prst="rect">
              <a:avLst/>
            </a:prstGeom>
            <a:noFill/>
          </p:spPr>
          <p:txBody>
            <a:bodyPr wrap="square" rtlCol="0">
              <a:spAutoFit/>
            </a:bodyPr>
            <a:lstStyle/>
            <a:p>
              <a:pPr algn="ctr"/>
              <a:r>
                <a:rPr lang="en-US" altLang="zh-TW" sz="2400" dirty="0" err="1"/>
                <a:t>x</a:t>
              </a:r>
              <a:r>
                <a:rPr lang="en-US" altLang="zh-TW" sz="2400" baseline="30000" dirty="0" err="1"/>
                <a:t>t</a:t>
              </a:r>
              <a:endParaRPr lang="zh-TW" altLang="en-US" sz="2400" baseline="30000" dirty="0"/>
            </a:p>
          </p:txBody>
        </p:sp>
      </p:grpSp>
      <p:sp>
        <p:nvSpPr>
          <p:cNvPr id="131" name="矩形 130"/>
          <p:cNvSpPr/>
          <p:nvPr/>
        </p:nvSpPr>
        <p:spPr>
          <a:xfrm>
            <a:off x="2525353" y="4424492"/>
            <a:ext cx="720000" cy="432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z</a:t>
            </a:r>
            <a:endParaRPr lang="zh-TW" altLang="en-US" sz="2400" dirty="0"/>
          </a:p>
        </p:txBody>
      </p:sp>
      <p:sp>
        <p:nvSpPr>
          <p:cNvPr id="132" name="矩形 131"/>
          <p:cNvSpPr/>
          <p:nvPr/>
        </p:nvSpPr>
        <p:spPr>
          <a:xfrm>
            <a:off x="1632507" y="4424492"/>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err="1"/>
              <a:t>z</a:t>
            </a:r>
            <a:r>
              <a:rPr lang="en-US" altLang="zh-TW" sz="2400" baseline="30000" dirty="0" err="1"/>
              <a:t>i</a:t>
            </a:r>
            <a:endParaRPr lang="zh-TW" altLang="en-US" sz="2400" baseline="30000" dirty="0"/>
          </a:p>
        </p:txBody>
      </p:sp>
      <p:sp>
        <p:nvSpPr>
          <p:cNvPr id="138" name="橢圓 137"/>
          <p:cNvSpPr/>
          <p:nvPr/>
        </p:nvSpPr>
        <p:spPr>
          <a:xfrm>
            <a:off x="2197659" y="3571077"/>
            <a:ext cx="438150"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1" name="矩形 140"/>
          <p:cNvSpPr/>
          <p:nvPr/>
        </p:nvSpPr>
        <p:spPr>
          <a:xfrm>
            <a:off x="748047" y="4424492"/>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err="1"/>
              <a:t>z</a:t>
            </a:r>
            <a:r>
              <a:rPr lang="en-US" altLang="zh-TW" sz="2400" baseline="30000" dirty="0" err="1"/>
              <a:t>f</a:t>
            </a:r>
            <a:endParaRPr lang="zh-TW" altLang="en-US" sz="2400" baseline="30000" dirty="0"/>
          </a:p>
        </p:txBody>
      </p:sp>
      <p:sp>
        <p:nvSpPr>
          <p:cNvPr id="143" name="矩形 142"/>
          <p:cNvSpPr/>
          <p:nvPr/>
        </p:nvSpPr>
        <p:spPr>
          <a:xfrm>
            <a:off x="3409813" y="4429688"/>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a:t>z</a:t>
            </a:r>
            <a:r>
              <a:rPr lang="en-US" altLang="zh-TW" sz="2400" baseline="30000" dirty="0"/>
              <a:t>o</a:t>
            </a:r>
            <a:endParaRPr lang="zh-TW" altLang="en-US" sz="2400" baseline="30000" dirty="0"/>
          </a:p>
        </p:txBody>
      </p:sp>
      <p:sp>
        <p:nvSpPr>
          <p:cNvPr id="146" name="橢圓 145"/>
          <p:cNvSpPr/>
          <p:nvPr/>
        </p:nvSpPr>
        <p:spPr>
          <a:xfrm>
            <a:off x="870168" y="2751799"/>
            <a:ext cx="438150"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nvGrpSpPr>
          <p:cNvPr id="148" name="群組 147"/>
          <p:cNvGrpSpPr/>
          <p:nvPr/>
        </p:nvGrpSpPr>
        <p:grpSpPr>
          <a:xfrm>
            <a:off x="2186737" y="2724883"/>
            <a:ext cx="438150" cy="438150"/>
            <a:chOff x="6656524" y="2699227"/>
            <a:chExt cx="438150" cy="438150"/>
          </a:xfrm>
        </p:grpSpPr>
        <p:sp>
          <p:nvSpPr>
            <p:cNvPr id="150" name="橢圓 149"/>
            <p:cNvSpPr/>
            <p:nvPr/>
          </p:nvSpPr>
          <p:spPr>
            <a:xfrm>
              <a:off x="6656524" y="2699227"/>
              <a:ext cx="438150" cy="43815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151" name="文字方塊 150"/>
                <p:cNvSpPr txBox="1"/>
                <p:nvPr/>
              </p:nvSpPr>
              <p:spPr>
                <a:xfrm>
                  <a:off x="6749816" y="2808362"/>
                  <a:ext cx="2837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i="1" smtClean="0">
                            <a:solidFill>
                              <a:schemeClr val="tx1"/>
                            </a:solidFill>
                            <a:latin typeface="Cambria Math" panose="02040503050406030204" pitchFamily="18" charset="0"/>
                            <a:ea typeface="Cambria Math" panose="02040503050406030204" pitchFamily="18" charset="0"/>
                          </a:rPr>
                          <m:t>＋</m:t>
                        </m:r>
                      </m:oMath>
                    </m:oMathPara>
                  </a14:m>
                  <a:endParaRPr lang="zh-TW" altLang="en-US" dirty="0">
                    <a:solidFill>
                      <a:schemeClr val="tx1"/>
                    </a:solidFill>
                  </a:endParaRPr>
                </a:p>
              </p:txBody>
            </p:sp>
          </mc:Choice>
          <mc:Fallback xmlns="">
            <p:sp>
              <p:nvSpPr>
                <p:cNvPr id="151" name="文字方塊 150"/>
                <p:cNvSpPr txBox="1">
                  <a:spLocks noRot="1" noChangeAspect="1" noMove="1" noResize="1" noEditPoints="1" noAdjustHandles="1" noChangeArrowheads="1" noChangeShapeType="1" noTextEdit="1"/>
                </p:cNvSpPr>
                <p:nvPr/>
              </p:nvSpPr>
              <p:spPr>
                <a:xfrm>
                  <a:off x="6749816" y="2808362"/>
                  <a:ext cx="283732" cy="276999"/>
                </a:xfrm>
                <a:prstGeom prst="rect">
                  <a:avLst/>
                </a:prstGeom>
                <a:blipFill>
                  <a:blip r:embed="rId6"/>
                  <a:stretch>
                    <a:fillRect l="-19149" r="-17021" b="-8889"/>
                  </a:stretch>
                </a:blipFill>
              </p:spPr>
              <p:txBody>
                <a:bodyPr/>
                <a:lstStyle/>
                <a:p>
                  <a:r>
                    <a:rPr lang="zh-TW" altLang="en-US">
                      <a:noFill/>
                    </a:rPr>
                    <a:t> </a:t>
                  </a:r>
                </a:p>
              </p:txBody>
            </p:sp>
          </mc:Fallback>
        </mc:AlternateContent>
      </p:grpSp>
      <p:sp>
        <p:nvSpPr>
          <p:cNvPr id="156" name="橢圓 155"/>
          <p:cNvSpPr/>
          <p:nvPr/>
        </p:nvSpPr>
        <p:spPr>
          <a:xfrm>
            <a:off x="3546236" y="2747033"/>
            <a:ext cx="438150"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68" name="矩形 167"/>
          <p:cNvSpPr/>
          <p:nvPr/>
        </p:nvSpPr>
        <p:spPr>
          <a:xfrm>
            <a:off x="3407878" y="1409486"/>
            <a:ext cx="720000" cy="432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169" name="文字方塊 168"/>
          <p:cNvSpPr txBox="1"/>
          <p:nvPr/>
        </p:nvSpPr>
        <p:spPr>
          <a:xfrm>
            <a:off x="3326306" y="1395097"/>
            <a:ext cx="907572" cy="461665"/>
          </a:xfrm>
          <a:prstGeom prst="rect">
            <a:avLst/>
          </a:prstGeom>
          <a:noFill/>
        </p:spPr>
        <p:txBody>
          <a:bodyPr wrap="square" rtlCol="0">
            <a:spAutoFit/>
          </a:bodyPr>
          <a:lstStyle/>
          <a:p>
            <a:pPr algn="ctr"/>
            <a:r>
              <a:rPr lang="en-US" altLang="zh-TW" sz="2400" dirty="0" err="1"/>
              <a:t>y</a:t>
            </a:r>
            <a:r>
              <a:rPr lang="en-US" altLang="zh-TW" sz="2400" baseline="30000" dirty="0" err="1"/>
              <a:t>t</a:t>
            </a:r>
            <a:endParaRPr lang="zh-TW" altLang="en-US" sz="2400" baseline="30000" dirty="0"/>
          </a:p>
        </p:txBody>
      </p:sp>
      <p:cxnSp>
        <p:nvCxnSpPr>
          <p:cNvPr id="170" name="直線單箭頭接點 169"/>
          <p:cNvCxnSpPr>
            <a:cxnSpLocks/>
          </p:cNvCxnSpPr>
          <p:nvPr/>
        </p:nvCxnSpPr>
        <p:spPr>
          <a:xfrm flipH="1" flipV="1">
            <a:off x="1108047" y="3217724"/>
            <a:ext cx="0" cy="12301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直線單箭頭接點 211"/>
          <p:cNvCxnSpPr>
            <a:cxnSpLocks/>
          </p:cNvCxnSpPr>
          <p:nvPr/>
        </p:nvCxnSpPr>
        <p:spPr>
          <a:xfrm>
            <a:off x="1313747" y="2981264"/>
            <a:ext cx="8874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直線單箭頭接點 215"/>
          <p:cNvCxnSpPr>
            <a:cxnSpLocks/>
            <a:endCxn id="138" idx="5"/>
          </p:cNvCxnSpPr>
          <p:nvPr/>
        </p:nvCxnSpPr>
        <p:spPr>
          <a:xfrm flipH="1" flipV="1">
            <a:off x="2571643" y="3945061"/>
            <a:ext cx="338290" cy="4945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直線單箭頭接點 216"/>
          <p:cNvCxnSpPr>
            <a:cxnSpLocks/>
            <a:stCxn id="132" idx="0"/>
            <a:endCxn id="138" idx="3"/>
          </p:cNvCxnSpPr>
          <p:nvPr/>
        </p:nvCxnSpPr>
        <p:spPr>
          <a:xfrm flipV="1">
            <a:off x="1992507" y="3945061"/>
            <a:ext cx="269318" cy="4794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直線單箭頭接點 217"/>
          <p:cNvCxnSpPr>
            <a:cxnSpLocks/>
          </p:cNvCxnSpPr>
          <p:nvPr/>
        </p:nvCxnSpPr>
        <p:spPr>
          <a:xfrm flipV="1">
            <a:off x="2413433" y="3170092"/>
            <a:ext cx="1" cy="3969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9" name="向下箭號 161"/>
          <p:cNvSpPr/>
          <p:nvPr/>
        </p:nvSpPr>
        <p:spPr>
          <a:xfrm flipV="1">
            <a:off x="3561017" y="1935577"/>
            <a:ext cx="438150" cy="748396"/>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a:p>
        </p:txBody>
      </p:sp>
      <p:sp>
        <p:nvSpPr>
          <p:cNvPr id="223" name="向下箭號 162"/>
          <p:cNvSpPr/>
          <p:nvPr/>
        </p:nvSpPr>
        <p:spPr>
          <a:xfrm rot="2620627" flipV="1">
            <a:off x="3304110" y="4885731"/>
            <a:ext cx="438150" cy="98550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p>
        </p:txBody>
      </p:sp>
      <p:sp>
        <p:nvSpPr>
          <p:cNvPr id="224" name="向下箭號 163"/>
          <p:cNvSpPr/>
          <p:nvPr/>
        </p:nvSpPr>
        <p:spPr>
          <a:xfrm rot="20057551" flipV="1">
            <a:off x="1890566" y="4880210"/>
            <a:ext cx="438150" cy="909089"/>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225" name="向下箭號 165"/>
          <p:cNvSpPr/>
          <p:nvPr/>
        </p:nvSpPr>
        <p:spPr>
          <a:xfrm rot="1353372" flipV="1">
            <a:off x="2602410" y="4925905"/>
            <a:ext cx="438150" cy="861179"/>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sp>
        <p:nvSpPr>
          <p:cNvPr id="226" name="向下箭號 166"/>
          <p:cNvSpPr/>
          <p:nvPr/>
        </p:nvSpPr>
        <p:spPr>
          <a:xfrm rot="18851723" flipV="1">
            <a:off x="1144104" y="4854597"/>
            <a:ext cx="438150" cy="1030466"/>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grpSp>
        <p:nvGrpSpPr>
          <p:cNvPr id="228" name="群組 227"/>
          <p:cNvGrpSpPr/>
          <p:nvPr/>
        </p:nvGrpSpPr>
        <p:grpSpPr>
          <a:xfrm>
            <a:off x="1649799" y="5836168"/>
            <a:ext cx="907572" cy="461665"/>
            <a:chOff x="4765592" y="6396335"/>
            <a:chExt cx="907572" cy="461665"/>
          </a:xfrm>
        </p:grpSpPr>
        <p:sp>
          <p:nvSpPr>
            <p:cNvPr id="229" name="矩形 228"/>
            <p:cNvSpPr/>
            <p:nvPr/>
          </p:nvSpPr>
          <p:spPr>
            <a:xfrm>
              <a:off x="4823114" y="6442783"/>
              <a:ext cx="720000" cy="36877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230" name="文字方塊 229"/>
            <p:cNvSpPr txBox="1"/>
            <p:nvPr/>
          </p:nvSpPr>
          <p:spPr>
            <a:xfrm>
              <a:off x="4765592" y="6396335"/>
              <a:ext cx="907572" cy="461665"/>
            </a:xfrm>
            <a:prstGeom prst="rect">
              <a:avLst/>
            </a:prstGeom>
            <a:noFill/>
          </p:spPr>
          <p:txBody>
            <a:bodyPr wrap="square" rtlCol="0">
              <a:spAutoFit/>
            </a:bodyPr>
            <a:lstStyle/>
            <a:p>
              <a:pPr algn="ctr"/>
              <a:r>
                <a:rPr lang="en-US" altLang="zh-TW" sz="2400" dirty="0">
                  <a:solidFill>
                    <a:schemeClr val="bg1"/>
                  </a:solidFill>
                </a:rPr>
                <a:t>h</a:t>
              </a:r>
              <a:r>
                <a:rPr lang="en-US" altLang="zh-TW" sz="2400" baseline="30000" dirty="0">
                  <a:solidFill>
                    <a:schemeClr val="bg1"/>
                  </a:solidFill>
                </a:rPr>
                <a:t>t-1</a:t>
              </a:r>
              <a:endParaRPr lang="zh-TW" altLang="en-US" sz="2400" baseline="30000" dirty="0">
                <a:solidFill>
                  <a:schemeClr val="bg1"/>
                </a:solidFill>
              </a:endParaRPr>
            </a:p>
          </p:txBody>
        </p:sp>
      </p:grpSp>
      <p:grpSp>
        <p:nvGrpSpPr>
          <p:cNvPr id="231" name="群組 230"/>
          <p:cNvGrpSpPr/>
          <p:nvPr/>
        </p:nvGrpSpPr>
        <p:grpSpPr>
          <a:xfrm>
            <a:off x="-164959" y="2117509"/>
            <a:ext cx="907572" cy="461665"/>
            <a:chOff x="4775004" y="6396335"/>
            <a:chExt cx="907572" cy="461665"/>
          </a:xfrm>
        </p:grpSpPr>
        <p:sp>
          <p:nvSpPr>
            <p:cNvPr id="232" name="矩形 231"/>
            <p:cNvSpPr/>
            <p:nvPr/>
          </p:nvSpPr>
          <p:spPr>
            <a:xfrm>
              <a:off x="4823114" y="6442783"/>
              <a:ext cx="720000" cy="3687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33" name="文字方塊 232"/>
            <p:cNvSpPr txBox="1"/>
            <p:nvPr/>
          </p:nvSpPr>
          <p:spPr>
            <a:xfrm>
              <a:off x="4775004" y="6396335"/>
              <a:ext cx="907572"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tx1"/>
                  </a:solidFill>
                </a:rPr>
                <a:t>c</a:t>
              </a:r>
              <a:r>
                <a:rPr lang="en-US" altLang="zh-TW" sz="2400" baseline="30000" dirty="0">
                  <a:solidFill>
                    <a:schemeClr val="tx1"/>
                  </a:solidFill>
                </a:rPr>
                <a:t>t-1</a:t>
              </a:r>
              <a:endParaRPr lang="zh-TW" altLang="en-US" sz="2400" baseline="30000" dirty="0">
                <a:solidFill>
                  <a:schemeClr val="tx1"/>
                </a:solidFill>
              </a:endParaRPr>
            </a:p>
          </p:txBody>
        </p:sp>
      </p:grpSp>
      <p:grpSp>
        <p:nvGrpSpPr>
          <p:cNvPr id="234" name="群組 233"/>
          <p:cNvGrpSpPr/>
          <p:nvPr/>
        </p:nvGrpSpPr>
        <p:grpSpPr>
          <a:xfrm>
            <a:off x="4123732" y="2108181"/>
            <a:ext cx="907572" cy="461665"/>
            <a:chOff x="4775004" y="6396335"/>
            <a:chExt cx="907572" cy="461665"/>
          </a:xfrm>
        </p:grpSpPr>
        <p:sp>
          <p:nvSpPr>
            <p:cNvPr id="235" name="矩形 234"/>
            <p:cNvSpPr/>
            <p:nvPr/>
          </p:nvSpPr>
          <p:spPr>
            <a:xfrm>
              <a:off x="4823114" y="6442783"/>
              <a:ext cx="720000" cy="3687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36" name="文字方塊 235"/>
            <p:cNvSpPr txBox="1"/>
            <p:nvPr/>
          </p:nvSpPr>
          <p:spPr>
            <a:xfrm>
              <a:off x="4775004" y="6396335"/>
              <a:ext cx="907572"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err="1">
                  <a:solidFill>
                    <a:schemeClr val="tx1"/>
                  </a:solidFill>
                </a:rPr>
                <a:t>c</a:t>
              </a:r>
              <a:r>
                <a:rPr lang="en-US" altLang="zh-TW" sz="2400" baseline="30000" dirty="0" err="1">
                  <a:solidFill>
                    <a:schemeClr val="tx1"/>
                  </a:solidFill>
                </a:rPr>
                <a:t>t</a:t>
              </a:r>
              <a:endParaRPr lang="zh-TW" altLang="en-US" sz="2400" baseline="30000" dirty="0">
                <a:solidFill>
                  <a:schemeClr val="tx1"/>
                </a:solidFill>
              </a:endParaRPr>
            </a:p>
          </p:txBody>
        </p:sp>
      </p:grpSp>
      <p:sp>
        <p:nvSpPr>
          <p:cNvPr id="237" name="手繪多邊形 2"/>
          <p:cNvSpPr/>
          <p:nvPr/>
        </p:nvSpPr>
        <p:spPr>
          <a:xfrm>
            <a:off x="2525488" y="2335943"/>
            <a:ext cx="1625600" cy="378228"/>
          </a:xfrm>
          <a:custGeom>
            <a:avLst/>
            <a:gdLst>
              <a:gd name="connsiteX0" fmla="*/ 0 w 1625600"/>
              <a:gd name="connsiteY0" fmla="*/ 378228 h 378228"/>
              <a:gd name="connsiteX1" fmla="*/ 508000 w 1625600"/>
              <a:gd name="connsiteY1" fmla="*/ 73428 h 378228"/>
              <a:gd name="connsiteX2" fmla="*/ 1625600 w 1625600"/>
              <a:gd name="connsiteY2" fmla="*/ 857 h 378228"/>
            </a:gdLst>
            <a:ahLst/>
            <a:cxnLst>
              <a:cxn ang="0">
                <a:pos x="connsiteX0" y="connsiteY0"/>
              </a:cxn>
              <a:cxn ang="0">
                <a:pos x="connsiteX1" y="connsiteY1"/>
              </a:cxn>
              <a:cxn ang="0">
                <a:pos x="connsiteX2" y="connsiteY2"/>
              </a:cxn>
            </a:cxnLst>
            <a:rect l="l" t="t" r="r" b="b"/>
            <a:pathLst>
              <a:path w="1625600" h="378228">
                <a:moveTo>
                  <a:pt x="0" y="378228"/>
                </a:moveTo>
                <a:cubicBezTo>
                  <a:pt x="118533" y="257275"/>
                  <a:pt x="237067" y="136323"/>
                  <a:pt x="508000" y="73428"/>
                </a:cubicBezTo>
                <a:cubicBezTo>
                  <a:pt x="778933" y="10533"/>
                  <a:pt x="1395791" y="-3981"/>
                  <a:pt x="1625600" y="857"/>
                </a:cubicBez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8" name="手繪多邊形 4"/>
          <p:cNvSpPr/>
          <p:nvPr/>
        </p:nvSpPr>
        <p:spPr>
          <a:xfrm>
            <a:off x="624117" y="2364898"/>
            <a:ext cx="435428" cy="378302"/>
          </a:xfrm>
          <a:custGeom>
            <a:avLst/>
            <a:gdLst>
              <a:gd name="connsiteX0" fmla="*/ 0 w 435428"/>
              <a:gd name="connsiteY0" fmla="*/ 931 h 378302"/>
              <a:gd name="connsiteX1" fmla="*/ 290286 w 435428"/>
              <a:gd name="connsiteY1" fmla="*/ 58988 h 378302"/>
              <a:gd name="connsiteX2" fmla="*/ 435428 w 435428"/>
              <a:gd name="connsiteY2" fmla="*/ 378302 h 378302"/>
            </a:gdLst>
            <a:ahLst/>
            <a:cxnLst>
              <a:cxn ang="0">
                <a:pos x="connsiteX0" y="connsiteY0"/>
              </a:cxn>
              <a:cxn ang="0">
                <a:pos x="connsiteX1" y="connsiteY1"/>
              </a:cxn>
              <a:cxn ang="0">
                <a:pos x="connsiteX2" y="connsiteY2"/>
              </a:cxn>
            </a:cxnLst>
            <a:rect l="l" t="t" r="r" b="b"/>
            <a:pathLst>
              <a:path w="435428" h="378302">
                <a:moveTo>
                  <a:pt x="0" y="931"/>
                </a:moveTo>
                <a:cubicBezTo>
                  <a:pt x="108857" y="-1488"/>
                  <a:pt x="217715" y="-3907"/>
                  <a:pt x="290286" y="58988"/>
                </a:cubicBezTo>
                <a:cubicBezTo>
                  <a:pt x="362857" y="121883"/>
                  <a:pt x="399142" y="250092"/>
                  <a:pt x="435428" y="378302"/>
                </a:cubicBez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0" name="直線單箭頭接點 239"/>
          <p:cNvCxnSpPr>
            <a:cxnSpLocks/>
          </p:cNvCxnSpPr>
          <p:nvPr/>
        </p:nvCxnSpPr>
        <p:spPr>
          <a:xfrm>
            <a:off x="2658792" y="2981264"/>
            <a:ext cx="8874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1" name="直線單箭頭接點 240"/>
          <p:cNvCxnSpPr>
            <a:cxnSpLocks/>
          </p:cNvCxnSpPr>
          <p:nvPr/>
        </p:nvCxnSpPr>
        <p:spPr>
          <a:xfrm flipH="1" flipV="1">
            <a:off x="3780092" y="3185183"/>
            <a:ext cx="0" cy="12301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3" name="文字方塊 242"/>
              <p:cNvSpPr txBox="1"/>
              <p:nvPr/>
            </p:nvSpPr>
            <p:spPr>
              <a:xfrm>
                <a:off x="5268639" y="3889577"/>
                <a:ext cx="295048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h</m:t>
                          </m:r>
                        </m:e>
                        <m:sup>
                          <m:r>
                            <a:rPr lang="en-US" altLang="zh-TW" sz="2800" b="0" i="1" smtClean="0">
                              <a:latin typeface="Cambria Math" panose="02040503050406030204" pitchFamily="18" charset="0"/>
                            </a:rPr>
                            <m:t>𝑡</m:t>
                          </m:r>
                        </m:sup>
                      </m:sSup>
                      <m:r>
                        <a:rPr lang="en-US" altLang="zh-TW" sz="2800" b="0" i="1" smtClean="0">
                          <a:latin typeface="Cambria Math" panose="02040503050406030204" pitchFamily="18" charset="0"/>
                        </a:rPr>
                        <m:t>=</m:t>
                      </m:r>
                      <m:sSup>
                        <m:sSupPr>
                          <m:ctrlPr>
                            <a:rPr lang="en-US" altLang="zh-TW" sz="2800" i="1">
                              <a:latin typeface="Cambria Math" panose="02040503050406030204" pitchFamily="18" charset="0"/>
                            </a:rPr>
                          </m:ctrlPr>
                        </m:sSupPr>
                        <m:e>
                          <m:r>
                            <a:rPr lang="en-US" altLang="zh-TW" sz="2800" b="0" i="1" smtClean="0">
                              <a:latin typeface="Cambria Math" panose="02040503050406030204" pitchFamily="18" charset="0"/>
                            </a:rPr>
                            <m:t>𝑧</m:t>
                          </m:r>
                        </m:e>
                        <m:sup>
                          <m:r>
                            <a:rPr lang="en-US" altLang="zh-TW" sz="2800" b="0" i="1" smtClean="0">
                              <a:latin typeface="Cambria Math" panose="02040503050406030204" pitchFamily="18" charset="0"/>
                            </a:rPr>
                            <m:t>𝑜</m:t>
                          </m:r>
                        </m:sup>
                      </m:sSup>
                      <m:r>
                        <a:rPr lang="en-US" altLang="zh-TW" sz="2800" i="1" smtClean="0">
                          <a:latin typeface="Cambria Math" panose="02040503050406030204" pitchFamily="18" charset="0"/>
                          <a:ea typeface="Cambria Math" panose="02040503050406030204" pitchFamily="18" charset="0"/>
                        </a:rPr>
                        <m:t>⨀</m:t>
                      </m:r>
                      <m:r>
                        <a:rPr lang="en-US" altLang="zh-TW" sz="2800" b="0" i="1" smtClean="0">
                          <a:latin typeface="Cambria Math" panose="02040503050406030204" pitchFamily="18" charset="0"/>
                          <a:ea typeface="Cambria Math" panose="02040503050406030204" pitchFamily="18" charset="0"/>
                        </a:rPr>
                        <m:t>𝑡𝑎𝑛h</m:t>
                      </m:r>
                      <m:d>
                        <m:dPr>
                          <m:ctrlPr>
                            <a:rPr lang="en-US" altLang="zh-TW" sz="2800" b="0" i="1" smtClean="0">
                              <a:latin typeface="Cambria Math" panose="02040503050406030204" pitchFamily="18" charset="0"/>
                              <a:ea typeface="Cambria Math" panose="02040503050406030204" pitchFamily="18" charset="0"/>
                            </a:rPr>
                          </m:ctrlPr>
                        </m:dPr>
                        <m:e>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𝑐</m:t>
                              </m:r>
                            </m:e>
                            <m:sup>
                              <m:r>
                                <a:rPr lang="en-US" altLang="zh-TW" sz="2800" i="1">
                                  <a:latin typeface="Cambria Math" panose="02040503050406030204" pitchFamily="18" charset="0"/>
                                </a:rPr>
                                <m:t>𝑡</m:t>
                              </m:r>
                            </m:sup>
                          </m:sSup>
                        </m:e>
                      </m:d>
                    </m:oMath>
                  </m:oMathPara>
                </a14:m>
                <a:endParaRPr lang="zh-TW" altLang="en-US" sz="2800" dirty="0"/>
              </a:p>
            </p:txBody>
          </p:sp>
        </mc:Choice>
        <mc:Fallback xmlns="">
          <p:sp>
            <p:nvSpPr>
              <p:cNvPr id="243" name="文字方塊 242"/>
              <p:cNvSpPr txBox="1">
                <a:spLocks noRot="1" noChangeAspect="1" noMove="1" noResize="1" noEditPoints="1" noAdjustHandles="1" noChangeArrowheads="1" noChangeShapeType="1" noTextEdit="1"/>
              </p:cNvSpPr>
              <p:nvPr/>
            </p:nvSpPr>
            <p:spPr>
              <a:xfrm>
                <a:off x="5268639" y="3889577"/>
                <a:ext cx="2950488" cy="430887"/>
              </a:xfrm>
              <a:prstGeom prst="rect">
                <a:avLst/>
              </a:prstGeom>
              <a:blipFill>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2160701" y="3548141"/>
                <a:ext cx="521297" cy="461665"/>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a:rPr lang="en-US" altLang="zh-TW" sz="2400" i="1">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3" name="矩形 2"/>
              <p:cNvSpPr>
                <a:spLocks noRot="1" noChangeAspect="1" noMove="1" noResize="1" noEditPoints="1" noAdjustHandles="1" noChangeArrowheads="1" noChangeShapeType="1" noTextEdit="1"/>
              </p:cNvSpPr>
              <p:nvPr/>
            </p:nvSpPr>
            <p:spPr>
              <a:xfrm>
                <a:off x="2160701" y="3548141"/>
                <a:ext cx="521297" cy="461665"/>
              </a:xfrm>
              <a:prstGeom prst="rect">
                <a:avLst/>
              </a:prstGeom>
              <a:blipFill>
                <a:blip r:embed="rId11"/>
                <a:stretch>
                  <a:fillRect b="-3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0" name="矩形 59"/>
              <p:cNvSpPr/>
              <p:nvPr/>
            </p:nvSpPr>
            <p:spPr>
              <a:xfrm>
                <a:off x="828594" y="2741686"/>
                <a:ext cx="521297" cy="461665"/>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a:rPr lang="en-US" altLang="zh-TW" sz="2400" i="1">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60" name="矩形 59"/>
              <p:cNvSpPr>
                <a:spLocks noRot="1" noChangeAspect="1" noMove="1" noResize="1" noEditPoints="1" noAdjustHandles="1" noChangeArrowheads="1" noChangeShapeType="1" noTextEdit="1"/>
              </p:cNvSpPr>
              <p:nvPr/>
            </p:nvSpPr>
            <p:spPr>
              <a:xfrm>
                <a:off x="828594" y="2741686"/>
                <a:ext cx="521297" cy="461665"/>
              </a:xfrm>
              <a:prstGeom prst="rect">
                <a:avLst/>
              </a:prstGeom>
              <a:blipFill>
                <a:blip r:embed="rId12"/>
                <a:stretch>
                  <a:fillRect b="-5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1" name="矩形 60"/>
              <p:cNvSpPr/>
              <p:nvPr/>
            </p:nvSpPr>
            <p:spPr>
              <a:xfrm>
                <a:off x="3504663" y="2723295"/>
                <a:ext cx="521297" cy="461665"/>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a:rPr lang="en-US" altLang="zh-TW" sz="2400" i="1">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61" name="矩形 60"/>
              <p:cNvSpPr>
                <a:spLocks noRot="1" noChangeAspect="1" noMove="1" noResize="1" noEditPoints="1" noAdjustHandles="1" noChangeArrowheads="1" noChangeShapeType="1" noTextEdit="1"/>
              </p:cNvSpPr>
              <p:nvPr/>
            </p:nvSpPr>
            <p:spPr>
              <a:xfrm>
                <a:off x="3504663" y="2723295"/>
                <a:ext cx="521297" cy="461665"/>
              </a:xfrm>
              <a:prstGeom prst="rect">
                <a:avLst/>
              </a:prstGeom>
              <a:blipFill>
                <a:blip r:embed="rId13"/>
                <a:stretch>
                  <a:fillRect b="-5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3" name="文字方塊 62"/>
              <p:cNvSpPr txBox="1"/>
              <p:nvPr/>
            </p:nvSpPr>
            <p:spPr>
              <a:xfrm>
                <a:off x="5268639" y="4516925"/>
                <a:ext cx="223509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𝑦</m:t>
                          </m:r>
                        </m:e>
                        <m:sup>
                          <m:r>
                            <a:rPr lang="en-US" altLang="zh-TW" sz="2800" b="0" i="1" smtClean="0">
                              <a:latin typeface="Cambria Math" panose="02040503050406030204" pitchFamily="18" charset="0"/>
                            </a:rPr>
                            <m:t>𝑡</m:t>
                          </m:r>
                        </m:sup>
                      </m:sSup>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𝜎</m:t>
                      </m:r>
                      <m:d>
                        <m:dPr>
                          <m:ctrlPr>
                            <a:rPr lang="en-US" altLang="zh-TW" sz="2800" b="0" i="1" smtClean="0">
                              <a:latin typeface="Cambria Math" panose="02040503050406030204" pitchFamily="18" charset="0"/>
                            </a:rPr>
                          </m:ctrlPr>
                        </m:dPr>
                        <m:e>
                          <m:sSup>
                            <m:sSupPr>
                              <m:ctrlPr>
                                <a:rPr lang="en-US" altLang="zh-TW" sz="2800" b="0" i="1" smtClean="0">
                                  <a:latin typeface="Cambria Math" panose="02040503050406030204" pitchFamily="18" charset="0"/>
                                </a:rPr>
                              </m:ctrlPr>
                            </m:sSupPr>
                            <m:e>
                              <m:r>
                                <a:rPr lang="en-US" altLang="zh-TW" sz="2800" b="0" i="1" smtClean="0">
                                  <a:latin typeface="Cambria Math" panose="02040503050406030204" pitchFamily="18" charset="0"/>
                                </a:rPr>
                                <m:t>𝑊</m:t>
                              </m:r>
                            </m:e>
                            <m:sup>
                              <m:r>
                                <a:rPr lang="en-US" altLang="zh-TW" sz="2800" b="0" i="1" smtClean="0">
                                  <a:latin typeface="Cambria Math" panose="02040503050406030204" pitchFamily="18" charset="0"/>
                                </a:rPr>
                                <m:t>′</m:t>
                              </m:r>
                            </m:sup>
                          </m:sSup>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h</m:t>
                              </m:r>
                            </m:e>
                            <m:sup>
                              <m:r>
                                <a:rPr lang="en-US" altLang="zh-TW" sz="2800" i="1">
                                  <a:latin typeface="Cambria Math" panose="02040503050406030204" pitchFamily="18" charset="0"/>
                                </a:rPr>
                                <m:t>𝑡</m:t>
                              </m:r>
                            </m:sup>
                          </m:sSup>
                        </m:e>
                      </m:d>
                    </m:oMath>
                  </m:oMathPara>
                </a14:m>
                <a:endParaRPr lang="zh-TW" altLang="en-US" sz="2800" dirty="0"/>
              </a:p>
            </p:txBody>
          </p:sp>
        </mc:Choice>
        <mc:Fallback xmlns="">
          <p:sp>
            <p:nvSpPr>
              <p:cNvPr id="63" name="文字方塊 62"/>
              <p:cNvSpPr txBox="1">
                <a:spLocks noRot="1" noChangeAspect="1" noMove="1" noResize="1" noEditPoints="1" noAdjustHandles="1" noChangeArrowheads="1" noChangeShapeType="1" noTextEdit="1"/>
              </p:cNvSpPr>
              <p:nvPr/>
            </p:nvSpPr>
            <p:spPr>
              <a:xfrm>
                <a:off x="5268639" y="4516925"/>
                <a:ext cx="2235099" cy="430887"/>
              </a:xfrm>
              <a:prstGeom prst="rect">
                <a:avLst/>
              </a:prstGeom>
              <a:blipFill>
                <a:blip r:embed="rId14"/>
                <a:stretch>
                  <a:fillRect/>
                </a:stretch>
              </a:blipFill>
            </p:spPr>
            <p:txBody>
              <a:bodyPr/>
              <a:lstStyle/>
              <a:p>
                <a:r>
                  <a:rPr lang="zh-TW" altLang="en-US">
                    <a:noFill/>
                  </a:rPr>
                  <a:t> </a:t>
                </a:r>
              </a:p>
            </p:txBody>
          </p:sp>
        </mc:Fallback>
      </mc:AlternateContent>
      <p:pic>
        <p:nvPicPr>
          <p:cNvPr id="64" name="圖片 63"/>
          <p:cNvPicPr>
            <a:picLocks noChangeAspect="1"/>
          </p:cNvPicPr>
          <p:nvPr/>
        </p:nvPicPr>
        <p:blipFill>
          <a:blip r:embed="rId15"/>
          <a:stretch>
            <a:fillRect/>
          </a:stretch>
        </p:blipFill>
        <p:spPr>
          <a:xfrm>
            <a:off x="945182" y="216031"/>
            <a:ext cx="1661549" cy="2147474"/>
          </a:xfrm>
          <a:prstGeom prst="rect">
            <a:avLst/>
          </a:prstGeom>
        </p:spPr>
      </p:pic>
    </p:spTree>
    <p:extLst>
      <p:ext uri="{BB962C8B-B14F-4D97-AF65-F5344CB8AC3E}">
        <p14:creationId xmlns:p14="http://schemas.microsoft.com/office/powerpoint/2010/main" val="178890155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4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6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7" grpId="0"/>
      <p:bldP spid="113" grpId="0"/>
      <p:bldP spid="138" grpId="0" animBg="1"/>
      <p:bldP spid="146" grpId="0" animBg="1"/>
      <p:bldP spid="156" grpId="0" animBg="1"/>
      <p:bldP spid="168" grpId="0" animBg="1"/>
      <p:bldP spid="169" grpId="0"/>
      <p:bldP spid="219" grpId="0" animBg="1"/>
      <p:bldP spid="237" grpId="0" animBg="1"/>
      <p:bldP spid="238" grpId="0" animBg="1"/>
      <p:bldP spid="243" grpId="0"/>
      <p:bldP spid="3" grpId="0"/>
      <p:bldP spid="60" grpId="0"/>
      <p:bldP spid="61" grpId="0"/>
      <p:bldP spid="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LSTM</a:t>
            </a:r>
            <a:endParaRPr lang="zh-TW" altLang="en-US" dirty="0"/>
          </a:p>
        </p:txBody>
      </p:sp>
      <p:grpSp>
        <p:nvGrpSpPr>
          <p:cNvPr id="130" name="群組 129"/>
          <p:cNvGrpSpPr/>
          <p:nvPr/>
        </p:nvGrpSpPr>
        <p:grpSpPr>
          <a:xfrm>
            <a:off x="2445508" y="5831799"/>
            <a:ext cx="907572" cy="461665"/>
            <a:chOff x="4765592" y="6396335"/>
            <a:chExt cx="907572" cy="461665"/>
          </a:xfrm>
        </p:grpSpPr>
        <p:sp>
          <p:nvSpPr>
            <p:cNvPr id="131" name="矩形 130"/>
            <p:cNvSpPr/>
            <p:nvPr/>
          </p:nvSpPr>
          <p:spPr>
            <a:xfrm>
              <a:off x="4823114" y="6442783"/>
              <a:ext cx="720000" cy="36877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TW" altLang="en-US"/>
            </a:p>
          </p:txBody>
        </p:sp>
        <p:sp>
          <p:nvSpPr>
            <p:cNvPr id="132" name="文字方塊 131"/>
            <p:cNvSpPr txBox="1"/>
            <p:nvPr/>
          </p:nvSpPr>
          <p:spPr>
            <a:xfrm>
              <a:off x="4765592" y="6396335"/>
              <a:ext cx="907572" cy="461665"/>
            </a:xfrm>
            <a:prstGeom prst="rect">
              <a:avLst/>
            </a:prstGeom>
            <a:noFill/>
          </p:spPr>
          <p:txBody>
            <a:bodyPr wrap="square" rtlCol="0">
              <a:spAutoFit/>
            </a:bodyPr>
            <a:lstStyle/>
            <a:p>
              <a:pPr algn="ctr"/>
              <a:r>
                <a:rPr lang="en-US" altLang="zh-TW" sz="2400" dirty="0" err="1"/>
                <a:t>x</a:t>
              </a:r>
              <a:r>
                <a:rPr lang="en-US" altLang="zh-TW" sz="2400" baseline="30000" dirty="0" err="1"/>
                <a:t>t</a:t>
              </a:r>
              <a:endParaRPr lang="zh-TW" altLang="en-US" sz="2400" baseline="30000" dirty="0"/>
            </a:p>
          </p:txBody>
        </p:sp>
      </p:grpSp>
      <p:sp>
        <p:nvSpPr>
          <p:cNvPr id="137" name="矩形 136"/>
          <p:cNvSpPr/>
          <p:nvPr/>
        </p:nvSpPr>
        <p:spPr>
          <a:xfrm>
            <a:off x="2525353" y="4424492"/>
            <a:ext cx="720000" cy="432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z</a:t>
            </a:r>
            <a:endParaRPr lang="zh-TW" altLang="en-US" sz="2400" dirty="0"/>
          </a:p>
        </p:txBody>
      </p:sp>
      <p:sp>
        <p:nvSpPr>
          <p:cNvPr id="138" name="矩形 137"/>
          <p:cNvSpPr/>
          <p:nvPr/>
        </p:nvSpPr>
        <p:spPr>
          <a:xfrm>
            <a:off x="1632507" y="4424492"/>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err="1"/>
              <a:t>z</a:t>
            </a:r>
            <a:r>
              <a:rPr lang="en-US" altLang="zh-TW" sz="2400" baseline="30000" dirty="0" err="1"/>
              <a:t>i</a:t>
            </a:r>
            <a:endParaRPr lang="zh-TW" altLang="en-US" sz="2400" baseline="30000" dirty="0"/>
          </a:p>
        </p:txBody>
      </p:sp>
      <p:sp>
        <p:nvSpPr>
          <p:cNvPr id="141" name="橢圓 140"/>
          <p:cNvSpPr/>
          <p:nvPr/>
        </p:nvSpPr>
        <p:spPr>
          <a:xfrm>
            <a:off x="2197659" y="3571077"/>
            <a:ext cx="438150"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5" name="矩形 144"/>
          <p:cNvSpPr/>
          <p:nvPr/>
        </p:nvSpPr>
        <p:spPr>
          <a:xfrm>
            <a:off x="748047" y="4424492"/>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err="1"/>
              <a:t>z</a:t>
            </a:r>
            <a:r>
              <a:rPr lang="en-US" altLang="zh-TW" sz="2400" baseline="30000" dirty="0" err="1"/>
              <a:t>f</a:t>
            </a:r>
            <a:endParaRPr lang="zh-TW" altLang="en-US" sz="2400" baseline="30000" dirty="0"/>
          </a:p>
        </p:txBody>
      </p:sp>
      <p:sp>
        <p:nvSpPr>
          <p:cNvPr id="146" name="矩形 145"/>
          <p:cNvSpPr/>
          <p:nvPr/>
        </p:nvSpPr>
        <p:spPr>
          <a:xfrm>
            <a:off x="3409813" y="4429688"/>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a:t>z</a:t>
            </a:r>
            <a:r>
              <a:rPr lang="en-US" altLang="zh-TW" sz="2400" baseline="30000" dirty="0"/>
              <a:t>o</a:t>
            </a:r>
            <a:endParaRPr lang="zh-TW" altLang="en-US" sz="2400" baseline="30000" dirty="0"/>
          </a:p>
        </p:txBody>
      </p:sp>
      <p:grpSp>
        <p:nvGrpSpPr>
          <p:cNvPr id="147" name="群組 146"/>
          <p:cNvGrpSpPr/>
          <p:nvPr/>
        </p:nvGrpSpPr>
        <p:grpSpPr>
          <a:xfrm>
            <a:off x="870168" y="2751799"/>
            <a:ext cx="438150" cy="438150"/>
            <a:chOff x="6656524" y="2699227"/>
            <a:chExt cx="438150" cy="438150"/>
          </a:xfrm>
        </p:grpSpPr>
        <p:sp>
          <p:nvSpPr>
            <p:cNvPr id="148" name="橢圓 147"/>
            <p:cNvSpPr/>
            <p:nvPr/>
          </p:nvSpPr>
          <p:spPr>
            <a:xfrm>
              <a:off x="6656524" y="2699227"/>
              <a:ext cx="438150"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150" name="文字方塊 149"/>
                <p:cNvSpPr txBox="1"/>
                <p:nvPr/>
              </p:nvSpPr>
              <p:spPr>
                <a:xfrm>
                  <a:off x="6710937" y="2723025"/>
                  <a:ext cx="3366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150" name="文字方塊 149"/>
                <p:cNvSpPr txBox="1">
                  <a:spLocks noRot="1" noChangeAspect="1" noMove="1" noResize="1" noEditPoints="1" noAdjustHandles="1" noChangeArrowheads="1" noChangeShapeType="1" noTextEdit="1"/>
                </p:cNvSpPr>
                <p:nvPr/>
              </p:nvSpPr>
              <p:spPr>
                <a:xfrm>
                  <a:off x="6710937" y="2723025"/>
                  <a:ext cx="336631" cy="369332"/>
                </a:xfrm>
                <a:prstGeom prst="rect">
                  <a:avLst/>
                </a:prstGeom>
                <a:blipFill>
                  <a:blip r:embed="rId3"/>
                  <a:stretch>
                    <a:fillRect l="-25455" r="-25455" b="-18033"/>
                  </a:stretch>
                </a:blipFill>
              </p:spPr>
              <p:txBody>
                <a:bodyPr/>
                <a:lstStyle/>
                <a:p>
                  <a:r>
                    <a:rPr lang="zh-TW" altLang="en-US">
                      <a:noFill/>
                    </a:rPr>
                    <a:t> </a:t>
                  </a:r>
                </a:p>
              </p:txBody>
            </p:sp>
          </mc:Fallback>
        </mc:AlternateContent>
      </p:grpSp>
      <p:grpSp>
        <p:nvGrpSpPr>
          <p:cNvPr id="151" name="群組 150"/>
          <p:cNvGrpSpPr/>
          <p:nvPr/>
        </p:nvGrpSpPr>
        <p:grpSpPr>
          <a:xfrm>
            <a:off x="2186737" y="2724883"/>
            <a:ext cx="438150" cy="438150"/>
            <a:chOff x="6656524" y="2699227"/>
            <a:chExt cx="438150" cy="438150"/>
          </a:xfrm>
        </p:grpSpPr>
        <p:sp>
          <p:nvSpPr>
            <p:cNvPr id="155" name="橢圓 154"/>
            <p:cNvSpPr/>
            <p:nvPr/>
          </p:nvSpPr>
          <p:spPr>
            <a:xfrm>
              <a:off x="6656524" y="2699227"/>
              <a:ext cx="438150" cy="43815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156" name="文字方塊 155"/>
                <p:cNvSpPr txBox="1"/>
                <p:nvPr/>
              </p:nvSpPr>
              <p:spPr>
                <a:xfrm>
                  <a:off x="6766595" y="2808578"/>
                  <a:ext cx="2837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i="1" smtClean="0">
                            <a:solidFill>
                              <a:schemeClr val="tx1"/>
                            </a:solidFill>
                            <a:latin typeface="Cambria Math" panose="02040503050406030204" pitchFamily="18" charset="0"/>
                            <a:ea typeface="Cambria Math" panose="02040503050406030204" pitchFamily="18" charset="0"/>
                          </a:rPr>
                          <m:t>＋</m:t>
                        </m:r>
                      </m:oMath>
                    </m:oMathPara>
                  </a14:m>
                  <a:endParaRPr lang="zh-TW" altLang="en-US" dirty="0">
                    <a:solidFill>
                      <a:schemeClr val="tx1"/>
                    </a:solidFill>
                  </a:endParaRPr>
                </a:p>
              </p:txBody>
            </p:sp>
          </mc:Choice>
          <mc:Fallback xmlns="">
            <p:sp>
              <p:nvSpPr>
                <p:cNvPr id="156" name="文字方塊 155"/>
                <p:cNvSpPr txBox="1">
                  <a:spLocks noRot="1" noChangeAspect="1" noMove="1" noResize="1" noEditPoints="1" noAdjustHandles="1" noChangeArrowheads="1" noChangeShapeType="1" noTextEdit="1"/>
                </p:cNvSpPr>
                <p:nvPr/>
              </p:nvSpPr>
              <p:spPr>
                <a:xfrm>
                  <a:off x="6766595" y="2808578"/>
                  <a:ext cx="283732" cy="276999"/>
                </a:xfrm>
                <a:prstGeom prst="rect">
                  <a:avLst/>
                </a:prstGeom>
                <a:blipFill>
                  <a:blip r:embed="rId4"/>
                  <a:stretch>
                    <a:fillRect l="-19565" r="-19565" b="-8889"/>
                  </a:stretch>
                </a:blipFill>
              </p:spPr>
              <p:txBody>
                <a:bodyPr/>
                <a:lstStyle/>
                <a:p>
                  <a:r>
                    <a:rPr lang="zh-TW" altLang="en-US">
                      <a:noFill/>
                    </a:rPr>
                    <a:t> </a:t>
                  </a:r>
                </a:p>
              </p:txBody>
            </p:sp>
          </mc:Fallback>
        </mc:AlternateContent>
      </p:grpSp>
      <p:sp>
        <p:nvSpPr>
          <p:cNvPr id="168" name="橢圓 167"/>
          <p:cNvSpPr/>
          <p:nvPr/>
        </p:nvSpPr>
        <p:spPr>
          <a:xfrm>
            <a:off x="3546236" y="2747033"/>
            <a:ext cx="438150"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70" name="矩形 169"/>
          <p:cNvSpPr/>
          <p:nvPr/>
        </p:nvSpPr>
        <p:spPr>
          <a:xfrm>
            <a:off x="3407878" y="1409486"/>
            <a:ext cx="720000" cy="432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212" name="文字方塊 211"/>
          <p:cNvSpPr txBox="1"/>
          <p:nvPr/>
        </p:nvSpPr>
        <p:spPr>
          <a:xfrm>
            <a:off x="3326306" y="1395097"/>
            <a:ext cx="907572" cy="461665"/>
          </a:xfrm>
          <a:prstGeom prst="rect">
            <a:avLst/>
          </a:prstGeom>
          <a:noFill/>
        </p:spPr>
        <p:txBody>
          <a:bodyPr wrap="square" rtlCol="0">
            <a:spAutoFit/>
          </a:bodyPr>
          <a:lstStyle/>
          <a:p>
            <a:pPr algn="ctr"/>
            <a:r>
              <a:rPr lang="en-US" altLang="zh-TW" sz="2400" dirty="0" err="1"/>
              <a:t>y</a:t>
            </a:r>
            <a:r>
              <a:rPr lang="en-US" altLang="zh-TW" sz="2400" baseline="30000" dirty="0" err="1"/>
              <a:t>t</a:t>
            </a:r>
            <a:endParaRPr lang="zh-TW" altLang="en-US" sz="2400" baseline="30000" dirty="0"/>
          </a:p>
        </p:txBody>
      </p:sp>
      <p:cxnSp>
        <p:nvCxnSpPr>
          <p:cNvPr id="216" name="直線單箭頭接點 215"/>
          <p:cNvCxnSpPr>
            <a:cxnSpLocks/>
          </p:cNvCxnSpPr>
          <p:nvPr/>
        </p:nvCxnSpPr>
        <p:spPr>
          <a:xfrm flipH="1" flipV="1">
            <a:off x="1108047" y="3217724"/>
            <a:ext cx="0" cy="12301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直線單箭頭接點 216"/>
          <p:cNvCxnSpPr>
            <a:cxnSpLocks/>
          </p:cNvCxnSpPr>
          <p:nvPr/>
        </p:nvCxnSpPr>
        <p:spPr>
          <a:xfrm>
            <a:off x="1313747" y="2981264"/>
            <a:ext cx="8874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直線單箭頭接點 217"/>
          <p:cNvCxnSpPr>
            <a:cxnSpLocks/>
            <a:endCxn id="141" idx="5"/>
          </p:cNvCxnSpPr>
          <p:nvPr/>
        </p:nvCxnSpPr>
        <p:spPr>
          <a:xfrm flipH="1" flipV="1">
            <a:off x="2571643" y="3945061"/>
            <a:ext cx="338290" cy="4945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直線單箭頭接點 222"/>
          <p:cNvCxnSpPr>
            <a:cxnSpLocks/>
            <a:stCxn id="138" idx="0"/>
            <a:endCxn id="141" idx="3"/>
          </p:cNvCxnSpPr>
          <p:nvPr/>
        </p:nvCxnSpPr>
        <p:spPr>
          <a:xfrm flipV="1">
            <a:off x="1992507" y="3945061"/>
            <a:ext cx="269318" cy="4794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直線單箭頭接點 223"/>
          <p:cNvCxnSpPr>
            <a:cxnSpLocks/>
          </p:cNvCxnSpPr>
          <p:nvPr/>
        </p:nvCxnSpPr>
        <p:spPr>
          <a:xfrm flipV="1">
            <a:off x="2413433" y="3170092"/>
            <a:ext cx="1" cy="3969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5" name="向下箭號 161"/>
          <p:cNvSpPr/>
          <p:nvPr/>
        </p:nvSpPr>
        <p:spPr>
          <a:xfrm flipV="1">
            <a:off x="3561017" y="1935577"/>
            <a:ext cx="438150" cy="748396"/>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a:p>
        </p:txBody>
      </p:sp>
      <p:sp>
        <p:nvSpPr>
          <p:cNvPr id="226" name="向下箭號 162"/>
          <p:cNvSpPr/>
          <p:nvPr/>
        </p:nvSpPr>
        <p:spPr>
          <a:xfrm rot="2620627" flipV="1">
            <a:off x="3304110" y="4885731"/>
            <a:ext cx="438150" cy="98550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p>
        </p:txBody>
      </p:sp>
      <p:sp>
        <p:nvSpPr>
          <p:cNvPr id="228" name="向下箭號 163"/>
          <p:cNvSpPr/>
          <p:nvPr/>
        </p:nvSpPr>
        <p:spPr>
          <a:xfrm rot="20057551" flipV="1">
            <a:off x="1890566" y="4880210"/>
            <a:ext cx="438150" cy="909089"/>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229" name="向下箭號 165"/>
          <p:cNvSpPr/>
          <p:nvPr/>
        </p:nvSpPr>
        <p:spPr>
          <a:xfrm rot="1353372" flipV="1">
            <a:off x="2602410" y="4925905"/>
            <a:ext cx="438150" cy="861179"/>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sp>
        <p:nvSpPr>
          <p:cNvPr id="230" name="向下箭號 166"/>
          <p:cNvSpPr/>
          <p:nvPr/>
        </p:nvSpPr>
        <p:spPr>
          <a:xfrm rot="18851723" flipV="1">
            <a:off x="1144104" y="4854597"/>
            <a:ext cx="438150" cy="1030466"/>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grpSp>
        <p:nvGrpSpPr>
          <p:cNvPr id="231" name="群組 230"/>
          <p:cNvGrpSpPr/>
          <p:nvPr/>
        </p:nvGrpSpPr>
        <p:grpSpPr>
          <a:xfrm>
            <a:off x="1649799" y="5822100"/>
            <a:ext cx="907572" cy="461665"/>
            <a:chOff x="4765592" y="6396335"/>
            <a:chExt cx="907572" cy="461665"/>
          </a:xfrm>
        </p:grpSpPr>
        <p:sp>
          <p:nvSpPr>
            <p:cNvPr id="232" name="矩形 231"/>
            <p:cNvSpPr/>
            <p:nvPr/>
          </p:nvSpPr>
          <p:spPr>
            <a:xfrm>
              <a:off x="4823114" y="6442783"/>
              <a:ext cx="720000" cy="36877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233" name="文字方塊 232"/>
            <p:cNvSpPr txBox="1"/>
            <p:nvPr/>
          </p:nvSpPr>
          <p:spPr>
            <a:xfrm>
              <a:off x="4765592" y="6396335"/>
              <a:ext cx="907572" cy="461665"/>
            </a:xfrm>
            <a:prstGeom prst="rect">
              <a:avLst/>
            </a:prstGeom>
            <a:noFill/>
          </p:spPr>
          <p:txBody>
            <a:bodyPr wrap="square" rtlCol="0">
              <a:spAutoFit/>
            </a:bodyPr>
            <a:lstStyle/>
            <a:p>
              <a:pPr algn="ctr"/>
              <a:r>
                <a:rPr lang="en-US" altLang="zh-TW" sz="2400" dirty="0">
                  <a:solidFill>
                    <a:schemeClr val="bg1"/>
                  </a:solidFill>
                </a:rPr>
                <a:t>h</a:t>
              </a:r>
              <a:r>
                <a:rPr lang="en-US" altLang="zh-TW" sz="2400" baseline="30000" dirty="0">
                  <a:solidFill>
                    <a:schemeClr val="bg1"/>
                  </a:solidFill>
                </a:rPr>
                <a:t>t-1</a:t>
              </a:r>
              <a:endParaRPr lang="zh-TW" altLang="en-US" sz="2400" baseline="30000" dirty="0">
                <a:solidFill>
                  <a:schemeClr val="bg1"/>
                </a:solidFill>
              </a:endParaRPr>
            </a:p>
          </p:txBody>
        </p:sp>
      </p:grpSp>
      <p:grpSp>
        <p:nvGrpSpPr>
          <p:cNvPr id="234" name="群組 233"/>
          <p:cNvGrpSpPr/>
          <p:nvPr/>
        </p:nvGrpSpPr>
        <p:grpSpPr>
          <a:xfrm>
            <a:off x="-164959" y="2117509"/>
            <a:ext cx="907572" cy="461665"/>
            <a:chOff x="4775004" y="6396335"/>
            <a:chExt cx="907572" cy="461665"/>
          </a:xfrm>
        </p:grpSpPr>
        <p:sp>
          <p:nvSpPr>
            <p:cNvPr id="235" name="矩形 234"/>
            <p:cNvSpPr/>
            <p:nvPr/>
          </p:nvSpPr>
          <p:spPr>
            <a:xfrm>
              <a:off x="4823114" y="6442783"/>
              <a:ext cx="720000" cy="3687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36" name="文字方塊 235"/>
            <p:cNvSpPr txBox="1"/>
            <p:nvPr/>
          </p:nvSpPr>
          <p:spPr>
            <a:xfrm>
              <a:off x="4775004" y="6396335"/>
              <a:ext cx="907572"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tx1"/>
                  </a:solidFill>
                </a:rPr>
                <a:t>c</a:t>
              </a:r>
              <a:r>
                <a:rPr lang="en-US" altLang="zh-TW" sz="2400" baseline="30000" dirty="0">
                  <a:solidFill>
                    <a:schemeClr val="tx1"/>
                  </a:solidFill>
                </a:rPr>
                <a:t>t-1</a:t>
              </a:r>
              <a:endParaRPr lang="zh-TW" altLang="en-US" sz="2400" baseline="30000" dirty="0">
                <a:solidFill>
                  <a:schemeClr val="tx1"/>
                </a:solidFill>
              </a:endParaRPr>
            </a:p>
          </p:txBody>
        </p:sp>
      </p:grpSp>
      <p:grpSp>
        <p:nvGrpSpPr>
          <p:cNvPr id="237" name="群組 236"/>
          <p:cNvGrpSpPr/>
          <p:nvPr/>
        </p:nvGrpSpPr>
        <p:grpSpPr>
          <a:xfrm>
            <a:off x="4025029" y="2078942"/>
            <a:ext cx="907572" cy="461665"/>
            <a:chOff x="4775004" y="6396335"/>
            <a:chExt cx="907572" cy="461665"/>
          </a:xfrm>
        </p:grpSpPr>
        <p:sp>
          <p:nvSpPr>
            <p:cNvPr id="238" name="矩形 237"/>
            <p:cNvSpPr/>
            <p:nvPr/>
          </p:nvSpPr>
          <p:spPr>
            <a:xfrm>
              <a:off x="4823114" y="6442783"/>
              <a:ext cx="720000" cy="3687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39" name="文字方塊 238"/>
            <p:cNvSpPr txBox="1"/>
            <p:nvPr/>
          </p:nvSpPr>
          <p:spPr>
            <a:xfrm>
              <a:off x="4775004" y="6396335"/>
              <a:ext cx="907572"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err="1">
                  <a:solidFill>
                    <a:schemeClr val="tx1"/>
                  </a:solidFill>
                </a:rPr>
                <a:t>c</a:t>
              </a:r>
              <a:r>
                <a:rPr lang="en-US" altLang="zh-TW" sz="2400" baseline="30000" dirty="0" err="1">
                  <a:solidFill>
                    <a:schemeClr val="tx1"/>
                  </a:solidFill>
                </a:rPr>
                <a:t>t</a:t>
              </a:r>
              <a:endParaRPr lang="zh-TW" altLang="en-US" sz="2400" baseline="30000" dirty="0">
                <a:solidFill>
                  <a:schemeClr val="tx1"/>
                </a:solidFill>
              </a:endParaRPr>
            </a:p>
          </p:txBody>
        </p:sp>
      </p:grpSp>
      <p:sp>
        <p:nvSpPr>
          <p:cNvPr id="240" name="手繪多邊形 2"/>
          <p:cNvSpPr/>
          <p:nvPr/>
        </p:nvSpPr>
        <p:spPr>
          <a:xfrm>
            <a:off x="2525488" y="2335943"/>
            <a:ext cx="1625600" cy="378228"/>
          </a:xfrm>
          <a:custGeom>
            <a:avLst/>
            <a:gdLst>
              <a:gd name="connsiteX0" fmla="*/ 0 w 1625600"/>
              <a:gd name="connsiteY0" fmla="*/ 378228 h 378228"/>
              <a:gd name="connsiteX1" fmla="*/ 508000 w 1625600"/>
              <a:gd name="connsiteY1" fmla="*/ 73428 h 378228"/>
              <a:gd name="connsiteX2" fmla="*/ 1625600 w 1625600"/>
              <a:gd name="connsiteY2" fmla="*/ 857 h 378228"/>
            </a:gdLst>
            <a:ahLst/>
            <a:cxnLst>
              <a:cxn ang="0">
                <a:pos x="connsiteX0" y="connsiteY0"/>
              </a:cxn>
              <a:cxn ang="0">
                <a:pos x="connsiteX1" y="connsiteY1"/>
              </a:cxn>
              <a:cxn ang="0">
                <a:pos x="connsiteX2" y="connsiteY2"/>
              </a:cxn>
            </a:cxnLst>
            <a:rect l="l" t="t" r="r" b="b"/>
            <a:pathLst>
              <a:path w="1625600" h="378228">
                <a:moveTo>
                  <a:pt x="0" y="378228"/>
                </a:moveTo>
                <a:cubicBezTo>
                  <a:pt x="118533" y="257275"/>
                  <a:pt x="237067" y="136323"/>
                  <a:pt x="508000" y="73428"/>
                </a:cubicBezTo>
                <a:cubicBezTo>
                  <a:pt x="778933" y="10533"/>
                  <a:pt x="1395791" y="-3981"/>
                  <a:pt x="1625600" y="857"/>
                </a:cubicBez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1" name="手繪多邊形 4"/>
          <p:cNvSpPr/>
          <p:nvPr/>
        </p:nvSpPr>
        <p:spPr>
          <a:xfrm>
            <a:off x="624117" y="2364898"/>
            <a:ext cx="435428" cy="378302"/>
          </a:xfrm>
          <a:custGeom>
            <a:avLst/>
            <a:gdLst>
              <a:gd name="connsiteX0" fmla="*/ 0 w 435428"/>
              <a:gd name="connsiteY0" fmla="*/ 931 h 378302"/>
              <a:gd name="connsiteX1" fmla="*/ 290286 w 435428"/>
              <a:gd name="connsiteY1" fmla="*/ 58988 h 378302"/>
              <a:gd name="connsiteX2" fmla="*/ 435428 w 435428"/>
              <a:gd name="connsiteY2" fmla="*/ 378302 h 378302"/>
            </a:gdLst>
            <a:ahLst/>
            <a:cxnLst>
              <a:cxn ang="0">
                <a:pos x="connsiteX0" y="connsiteY0"/>
              </a:cxn>
              <a:cxn ang="0">
                <a:pos x="connsiteX1" y="connsiteY1"/>
              </a:cxn>
              <a:cxn ang="0">
                <a:pos x="connsiteX2" y="connsiteY2"/>
              </a:cxn>
            </a:cxnLst>
            <a:rect l="l" t="t" r="r" b="b"/>
            <a:pathLst>
              <a:path w="435428" h="378302">
                <a:moveTo>
                  <a:pt x="0" y="931"/>
                </a:moveTo>
                <a:cubicBezTo>
                  <a:pt x="108857" y="-1488"/>
                  <a:pt x="217715" y="-3907"/>
                  <a:pt x="290286" y="58988"/>
                </a:cubicBezTo>
                <a:cubicBezTo>
                  <a:pt x="362857" y="121883"/>
                  <a:pt x="399142" y="250092"/>
                  <a:pt x="435428" y="378302"/>
                </a:cubicBez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3" name="直線單箭頭接點 242"/>
          <p:cNvCxnSpPr>
            <a:cxnSpLocks/>
          </p:cNvCxnSpPr>
          <p:nvPr/>
        </p:nvCxnSpPr>
        <p:spPr>
          <a:xfrm>
            <a:off x="2658792" y="2981264"/>
            <a:ext cx="8874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4" name="直線單箭頭接點 243"/>
          <p:cNvCxnSpPr>
            <a:cxnSpLocks/>
          </p:cNvCxnSpPr>
          <p:nvPr/>
        </p:nvCxnSpPr>
        <p:spPr>
          <a:xfrm flipH="1" flipV="1">
            <a:off x="3780092" y="3185183"/>
            <a:ext cx="0" cy="12301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5" name="群組 244"/>
          <p:cNvGrpSpPr/>
          <p:nvPr/>
        </p:nvGrpSpPr>
        <p:grpSpPr>
          <a:xfrm>
            <a:off x="6713614" y="5817671"/>
            <a:ext cx="907572" cy="461665"/>
            <a:chOff x="4765592" y="6396335"/>
            <a:chExt cx="907572" cy="461665"/>
          </a:xfrm>
        </p:grpSpPr>
        <p:sp>
          <p:nvSpPr>
            <p:cNvPr id="246" name="矩形 245"/>
            <p:cNvSpPr/>
            <p:nvPr/>
          </p:nvSpPr>
          <p:spPr>
            <a:xfrm>
              <a:off x="4823114" y="6442783"/>
              <a:ext cx="720000" cy="36877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TW" altLang="en-US"/>
            </a:p>
          </p:txBody>
        </p:sp>
        <p:sp>
          <p:nvSpPr>
            <p:cNvPr id="247" name="文字方塊 246"/>
            <p:cNvSpPr txBox="1"/>
            <p:nvPr/>
          </p:nvSpPr>
          <p:spPr>
            <a:xfrm>
              <a:off x="4765592" y="6396335"/>
              <a:ext cx="907572" cy="461665"/>
            </a:xfrm>
            <a:prstGeom prst="rect">
              <a:avLst/>
            </a:prstGeom>
            <a:noFill/>
          </p:spPr>
          <p:txBody>
            <a:bodyPr wrap="square" rtlCol="0">
              <a:spAutoFit/>
            </a:bodyPr>
            <a:lstStyle/>
            <a:p>
              <a:pPr algn="ctr"/>
              <a:r>
                <a:rPr lang="en-US" altLang="zh-TW" sz="2400" dirty="0"/>
                <a:t>x</a:t>
              </a:r>
              <a:r>
                <a:rPr lang="en-US" altLang="zh-TW" sz="2400" baseline="30000" dirty="0"/>
                <a:t>t+1</a:t>
              </a:r>
              <a:endParaRPr lang="zh-TW" altLang="en-US" sz="2400" baseline="30000" dirty="0"/>
            </a:p>
          </p:txBody>
        </p:sp>
      </p:grpSp>
      <p:sp>
        <p:nvSpPr>
          <p:cNvPr id="248" name="矩形 247"/>
          <p:cNvSpPr/>
          <p:nvPr/>
        </p:nvSpPr>
        <p:spPr>
          <a:xfrm>
            <a:off x="6751991" y="4412022"/>
            <a:ext cx="720000" cy="432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z</a:t>
            </a:r>
            <a:endParaRPr lang="zh-TW" altLang="en-US" sz="2400" dirty="0"/>
          </a:p>
        </p:txBody>
      </p:sp>
      <p:sp>
        <p:nvSpPr>
          <p:cNvPr id="249" name="矩形 248"/>
          <p:cNvSpPr/>
          <p:nvPr/>
        </p:nvSpPr>
        <p:spPr>
          <a:xfrm>
            <a:off x="5859145" y="4412022"/>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err="1"/>
              <a:t>z</a:t>
            </a:r>
            <a:r>
              <a:rPr lang="en-US" altLang="zh-TW" sz="2400" baseline="30000" dirty="0" err="1"/>
              <a:t>i</a:t>
            </a:r>
            <a:endParaRPr lang="zh-TW" altLang="en-US" sz="2400" baseline="30000" dirty="0"/>
          </a:p>
        </p:txBody>
      </p:sp>
      <p:sp>
        <p:nvSpPr>
          <p:cNvPr id="251" name="橢圓 250"/>
          <p:cNvSpPr/>
          <p:nvPr/>
        </p:nvSpPr>
        <p:spPr>
          <a:xfrm>
            <a:off x="6424297" y="3558607"/>
            <a:ext cx="438150"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3" name="矩形 252"/>
          <p:cNvSpPr/>
          <p:nvPr/>
        </p:nvSpPr>
        <p:spPr>
          <a:xfrm>
            <a:off x="4974685" y="4412022"/>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err="1"/>
              <a:t>z</a:t>
            </a:r>
            <a:r>
              <a:rPr lang="en-US" altLang="zh-TW" sz="2400" baseline="30000" dirty="0" err="1"/>
              <a:t>f</a:t>
            </a:r>
            <a:endParaRPr lang="zh-TW" altLang="en-US" sz="2400" baseline="30000" dirty="0"/>
          </a:p>
        </p:txBody>
      </p:sp>
      <p:sp>
        <p:nvSpPr>
          <p:cNvPr id="254" name="矩形 253"/>
          <p:cNvSpPr/>
          <p:nvPr/>
        </p:nvSpPr>
        <p:spPr>
          <a:xfrm>
            <a:off x="7636451" y="4417218"/>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a:t>z</a:t>
            </a:r>
            <a:r>
              <a:rPr lang="en-US" altLang="zh-TW" sz="2400" baseline="30000" dirty="0"/>
              <a:t>o</a:t>
            </a:r>
            <a:endParaRPr lang="zh-TW" altLang="en-US" sz="2400" baseline="30000" dirty="0"/>
          </a:p>
        </p:txBody>
      </p:sp>
      <p:sp>
        <p:nvSpPr>
          <p:cNvPr id="256" name="橢圓 255"/>
          <p:cNvSpPr/>
          <p:nvPr/>
        </p:nvSpPr>
        <p:spPr>
          <a:xfrm>
            <a:off x="5096806" y="2739329"/>
            <a:ext cx="438150"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nvGrpSpPr>
          <p:cNvPr id="258" name="群組 257"/>
          <p:cNvGrpSpPr/>
          <p:nvPr/>
        </p:nvGrpSpPr>
        <p:grpSpPr>
          <a:xfrm>
            <a:off x="6413375" y="2712413"/>
            <a:ext cx="438150" cy="438150"/>
            <a:chOff x="6656524" y="2699227"/>
            <a:chExt cx="438150" cy="438150"/>
          </a:xfrm>
        </p:grpSpPr>
        <p:sp>
          <p:nvSpPr>
            <p:cNvPr id="259" name="橢圓 258"/>
            <p:cNvSpPr/>
            <p:nvPr/>
          </p:nvSpPr>
          <p:spPr>
            <a:xfrm>
              <a:off x="6656524" y="2699227"/>
              <a:ext cx="438150" cy="43815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260" name="文字方塊 259"/>
                <p:cNvSpPr txBox="1"/>
                <p:nvPr/>
              </p:nvSpPr>
              <p:spPr>
                <a:xfrm>
                  <a:off x="6766595" y="2808578"/>
                  <a:ext cx="2837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i="1" smtClean="0">
                            <a:solidFill>
                              <a:schemeClr val="tx1"/>
                            </a:solidFill>
                            <a:latin typeface="Cambria Math" panose="02040503050406030204" pitchFamily="18" charset="0"/>
                            <a:ea typeface="Cambria Math" panose="02040503050406030204" pitchFamily="18" charset="0"/>
                          </a:rPr>
                          <m:t>＋</m:t>
                        </m:r>
                      </m:oMath>
                    </m:oMathPara>
                  </a14:m>
                  <a:endParaRPr lang="zh-TW" altLang="en-US" dirty="0">
                    <a:solidFill>
                      <a:schemeClr val="tx1"/>
                    </a:solidFill>
                  </a:endParaRPr>
                </a:p>
              </p:txBody>
            </p:sp>
          </mc:Choice>
          <mc:Fallback xmlns="">
            <p:sp>
              <p:nvSpPr>
                <p:cNvPr id="260" name="文字方塊 259"/>
                <p:cNvSpPr txBox="1">
                  <a:spLocks noRot="1" noChangeAspect="1" noMove="1" noResize="1" noEditPoints="1" noAdjustHandles="1" noChangeArrowheads="1" noChangeShapeType="1" noTextEdit="1"/>
                </p:cNvSpPr>
                <p:nvPr/>
              </p:nvSpPr>
              <p:spPr>
                <a:xfrm>
                  <a:off x="6766595" y="2808578"/>
                  <a:ext cx="283732" cy="276999"/>
                </a:xfrm>
                <a:prstGeom prst="rect">
                  <a:avLst/>
                </a:prstGeom>
                <a:blipFill>
                  <a:blip r:embed="rId5"/>
                  <a:stretch>
                    <a:fillRect l="-19149" r="-17021" b="-8889"/>
                  </a:stretch>
                </a:blipFill>
              </p:spPr>
              <p:txBody>
                <a:bodyPr/>
                <a:lstStyle/>
                <a:p>
                  <a:r>
                    <a:rPr lang="zh-TW" altLang="en-US">
                      <a:noFill/>
                    </a:rPr>
                    <a:t> </a:t>
                  </a:r>
                </a:p>
              </p:txBody>
            </p:sp>
          </mc:Fallback>
        </mc:AlternateContent>
      </p:grpSp>
      <p:sp>
        <p:nvSpPr>
          <p:cNvPr id="262" name="橢圓 261"/>
          <p:cNvSpPr/>
          <p:nvPr/>
        </p:nvSpPr>
        <p:spPr>
          <a:xfrm>
            <a:off x="7772874" y="2734563"/>
            <a:ext cx="438150"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64" name="矩形 263"/>
          <p:cNvSpPr/>
          <p:nvPr/>
        </p:nvSpPr>
        <p:spPr>
          <a:xfrm>
            <a:off x="7634516" y="1397016"/>
            <a:ext cx="720000" cy="432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265" name="文字方塊 264"/>
          <p:cNvSpPr txBox="1"/>
          <p:nvPr/>
        </p:nvSpPr>
        <p:spPr>
          <a:xfrm>
            <a:off x="7552944" y="1382627"/>
            <a:ext cx="907572" cy="461665"/>
          </a:xfrm>
          <a:prstGeom prst="rect">
            <a:avLst/>
          </a:prstGeom>
          <a:noFill/>
        </p:spPr>
        <p:txBody>
          <a:bodyPr wrap="square" rtlCol="0">
            <a:spAutoFit/>
          </a:bodyPr>
          <a:lstStyle/>
          <a:p>
            <a:pPr algn="ctr"/>
            <a:r>
              <a:rPr lang="en-US" altLang="zh-TW" sz="2400" dirty="0"/>
              <a:t>y</a:t>
            </a:r>
            <a:r>
              <a:rPr lang="en-US" altLang="zh-TW" sz="2400" baseline="30000" dirty="0"/>
              <a:t>t+1</a:t>
            </a:r>
            <a:endParaRPr lang="zh-TW" altLang="en-US" sz="2400" baseline="30000" dirty="0"/>
          </a:p>
        </p:txBody>
      </p:sp>
      <p:cxnSp>
        <p:nvCxnSpPr>
          <p:cNvPr id="266" name="直線單箭頭接點 265"/>
          <p:cNvCxnSpPr>
            <a:cxnSpLocks/>
          </p:cNvCxnSpPr>
          <p:nvPr/>
        </p:nvCxnSpPr>
        <p:spPr>
          <a:xfrm flipH="1" flipV="1">
            <a:off x="5334685" y="3205254"/>
            <a:ext cx="0" cy="12301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7" name="直線單箭頭接點 266"/>
          <p:cNvCxnSpPr>
            <a:cxnSpLocks/>
          </p:cNvCxnSpPr>
          <p:nvPr/>
        </p:nvCxnSpPr>
        <p:spPr>
          <a:xfrm>
            <a:off x="5540385" y="2968794"/>
            <a:ext cx="8874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直線單箭頭接點 267"/>
          <p:cNvCxnSpPr>
            <a:cxnSpLocks/>
            <a:endCxn id="251" idx="5"/>
          </p:cNvCxnSpPr>
          <p:nvPr/>
        </p:nvCxnSpPr>
        <p:spPr>
          <a:xfrm flipH="1" flipV="1">
            <a:off x="6798281" y="3932591"/>
            <a:ext cx="338290" cy="4945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9" name="直線單箭頭接點 268"/>
          <p:cNvCxnSpPr>
            <a:cxnSpLocks/>
            <a:stCxn id="249" idx="0"/>
            <a:endCxn id="251" idx="3"/>
          </p:cNvCxnSpPr>
          <p:nvPr/>
        </p:nvCxnSpPr>
        <p:spPr>
          <a:xfrm flipV="1">
            <a:off x="6219145" y="3932591"/>
            <a:ext cx="269318" cy="4794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0" name="直線單箭頭接點 269"/>
          <p:cNvCxnSpPr>
            <a:cxnSpLocks/>
          </p:cNvCxnSpPr>
          <p:nvPr/>
        </p:nvCxnSpPr>
        <p:spPr>
          <a:xfrm flipV="1">
            <a:off x="6640071" y="3157622"/>
            <a:ext cx="1" cy="3969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1" name="向下箭號 161"/>
          <p:cNvSpPr/>
          <p:nvPr/>
        </p:nvSpPr>
        <p:spPr>
          <a:xfrm flipV="1">
            <a:off x="7787655" y="1923107"/>
            <a:ext cx="438150" cy="748396"/>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a:p>
        </p:txBody>
      </p:sp>
      <p:sp>
        <p:nvSpPr>
          <p:cNvPr id="272" name="向下箭號 162"/>
          <p:cNvSpPr/>
          <p:nvPr/>
        </p:nvSpPr>
        <p:spPr>
          <a:xfrm rot="2620627" flipV="1">
            <a:off x="7530748" y="4873261"/>
            <a:ext cx="438150" cy="98550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p>
        </p:txBody>
      </p:sp>
      <p:sp>
        <p:nvSpPr>
          <p:cNvPr id="273" name="向下箭號 163"/>
          <p:cNvSpPr/>
          <p:nvPr/>
        </p:nvSpPr>
        <p:spPr>
          <a:xfrm rot="20057551" flipV="1">
            <a:off x="6117204" y="4867740"/>
            <a:ext cx="438150" cy="909089"/>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274" name="向下箭號 165"/>
          <p:cNvSpPr/>
          <p:nvPr/>
        </p:nvSpPr>
        <p:spPr>
          <a:xfrm rot="1353372" flipV="1">
            <a:off x="6829048" y="4913435"/>
            <a:ext cx="438150" cy="861179"/>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sp>
        <p:nvSpPr>
          <p:cNvPr id="275" name="向下箭號 166"/>
          <p:cNvSpPr/>
          <p:nvPr/>
        </p:nvSpPr>
        <p:spPr>
          <a:xfrm rot="18851723" flipV="1">
            <a:off x="5370742" y="4842127"/>
            <a:ext cx="438150" cy="1030466"/>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grpSp>
        <p:nvGrpSpPr>
          <p:cNvPr id="276" name="群組 275"/>
          <p:cNvGrpSpPr/>
          <p:nvPr/>
        </p:nvGrpSpPr>
        <p:grpSpPr>
          <a:xfrm>
            <a:off x="5876437" y="5809630"/>
            <a:ext cx="907572" cy="461665"/>
            <a:chOff x="4765592" y="6396335"/>
            <a:chExt cx="907572" cy="461665"/>
          </a:xfrm>
        </p:grpSpPr>
        <p:sp>
          <p:nvSpPr>
            <p:cNvPr id="277" name="矩形 276"/>
            <p:cNvSpPr/>
            <p:nvPr/>
          </p:nvSpPr>
          <p:spPr>
            <a:xfrm>
              <a:off x="4823114" y="6442783"/>
              <a:ext cx="720000" cy="36877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278" name="文字方塊 277"/>
            <p:cNvSpPr txBox="1"/>
            <p:nvPr/>
          </p:nvSpPr>
          <p:spPr>
            <a:xfrm>
              <a:off x="4765592" y="6396335"/>
              <a:ext cx="907572" cy="461665"/>
            </a:xfrm>
            <a:prstGeom prst="rect">
              <a:avLst/>
            </a:prstGeom>
            <a:noFill/>
          </p:spPr>
          <p:txBody>
            <a:bodyPr wrap="square" rtlCol="0">
              <a:spAutoFit/>
            </a:bodyPr>
            <a:lstStyle/>
            <a:p>
              <a:pPr algn="ctr"/>
              <a:r>
                <a:rPr lang="en-US" altLang="zh-TW" sz="2400" dirty="0" err="1">
                  <a:solidFill>
                    <a:schemeClr val="bg1"/>
                  </a:solidFill>
                </a:rPr>
                <a:t>h</a:t>
              </a:r>
              <a:r>
                <a:rPr lang="en-US" altLang="zh-TW" sz="2400" baseline="30000" dirty="0" err="1">
                  <a:solidFill>
                    <a:schemeClr val="bg1"/>
                  </a:solidFill>
                </a:rPr>
                <a:t>t</a:t>
              </a:r>
              <a:endParaRPr lang="zh-TW" altLang="en-US" sz="2400" baseline="30000" dirty="0">
                <a:solidFill>
                  <a:schemeClr val="bg1"/>
                </a:solidFill>
              </a:endParaRPr>
            </a:p>
          </p:txBody>
        </p:sp>
      </p:grpSp>
      <p:grpSp>
        <p:nvGrpSpPr>
          <p:cNvPr id="282" name="群組 281"/>
          <p:cNvGrpSpPr/>
          <p:nvPr/>
        </p:nvGrpSpPr>
        <p:grpSpPr>
          <a:xfrm>
            <a:off x="8353762" y="2066472"/>
            <a:ext cx="907572" cy="461665"/>
            <a:chOff x="4775004" y="6396335"/>
            <a:chExt cx="907572" cy="461665"/>
          </a:xfrm>
        </p:grpSpPr>
        <p:sp>
          <p:nvSpPr>
            <p:cNvPr id="283" name="矩形 282"/>
            <p:cNvSpPr/>
            <p:nvPr/>
          </p:nvSpPr>
          <p:spPr>
            <a:xfrm>
              <a:off x="4823114" y="6442783"/>
              <a:ext cx="720000" cy="3687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84" name="文字方塊 283"/>
            <p:cNvSpPr txBox="1"/>
            <p:nvPr/>
          </p:nvSpPr>
          <p:spPr>
            <a:xfrm>
              <a:off x="4775004" y="6396335"/>
              <a:ext cx="907572"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tx1"/>
                  </a:solidFill>
                </a:rPr>
                <a:t>c</a:t>
              </a:r>
              <a:r>
                <a:rPr lang="en-US" altLang="zh-TW" sz="2400" baseline="30000" dirty="0">
                  <a:solidFill>
                    <a:schemeClr val="tx1"/>
                  </a:solidFill>
                </a:rPr>
                <a:t>t+1</a:t>
              </a:r>
              <a:endParaRPr lang="zh-TW" altLang="en-US" sz="2400" baseline="30000" dirty="0">
                <a:solidFill>
                  <a:schemeClr val="tx1"/>
                </a:solidFill>
              </a:endParaRPr>
            </a:p>
          </p:txBody>
        </p:sp>
      </p:grpSp>
      <p:sp>
        <p:nvSpPr>
          <p:cNvPr id="285" name="手繪多邊形 2"/>
          <p:cNvSpPr/>
          <p:nvPr/>
        </p:nvSpPr>
        <p:spPr>
          <a:xfrm>
            <a:off x="6752126" y="2323473"/>
            <a:ext cx="1625600" cy="378228"/>
          </a:xfrm>
          <a:custGeom>
            <a:avLst/>
            <a:gdLst>
              <a:gd name="connsiteX0" fmla="*/ 0 w 1625600"/>
              <a:gd name="connsiteY0" fmla="*/ 378228 h 378228"/>
              <a:gd name="connsiteX1" fmla="*/ 508000 w 1625600"/>
              <a:gd name="connsiteY1" fmla="*/ 73428 h 378228"/>
              <a:gd name="connsiteX2" fmla="*/ 1625600 w 1625600"/>
              <a:gd name="connsiteY2" fmla="*/ 857 h 378228"/>
            </a:gdLst>
            <a:ahLst/>
            <a:cxnLst>
              <a:cxn ang="0">
                <a:pos x="connsiteX0" y="connsiteY0"/>
              </a:cxn>
              <a:cxn ang="0">
                <a:pos x="connsiteX1" y="connsiteY1"/>
              </a:cxn>
              <a:cxn ang="0">
                <a:pos x="connsiteX2" y="connsiteY2"/>
              </a:cxn>
            </a:cxnLst>
            <a:rect l="l" t="t" r="r" b="b"/>
            <a:pathLst>
              <a:path w="1625600" h="378228">
                <a:moveTo>
                  <a:pt x="0" y="378228"/>
                </a:moveTo>
                <a:cubicBezTo>
                  <a:pt x="118533" y="257275"/>
                  <a:pt x="237067" y="136323"/>
                  <a:pt x="508000" y="73428"/>
                </a:cubicBezTo>
                <a:cubicBezTo>
                  <a:pt x="778933" y="10533"/>
                  <a:pt x="1395791" y="-3981"/>
                  <a:pt x="1625600" y="857"/>
                </a:cubicBez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6" name="手繪多邊形 4"/>
          <p:cNvSpPr/>
          <p:nvPr/>
        </p:nvSpPr>
        <p:spPr>
          <a:xfrm>
            <a:off x="4850755" y="2352428"/>
            <a:ext cx="435428" cy="378302"/>
          </a:xfrm>
          <a:custGeom>
            <a:avLst/>
            <a:gdLst>
              <a:gd name="connsiteX0" fmla="*/ 0 w 435428"/>
              <a:gd name="connsiteY0" fmla="*/ 931 h 378302"/>
              <a:gd name="connsiteX1" fmla="*/ 290286 w 435428"/>
              <a:gd name="connsiteY1" fmla="*/ 58988 h 378302"/>
              <a:gd name="connsiteX2" fmla="*/ 435428 w 435428"/>
              <a:gd name="connsiteY2" fmla="*/ 378302 h 378302"/>
            </a:gdLst>
            <a:ahLst/>
            <a:cxnLst>
              <a:cxn ang="0">
                <a:pos x="connsiteX0" y="connsiteY0"/>
              </a:cxn>
              <a:cxn ang="0">
                <a:pos x="connsiteX1" y="connsiteY1"/>
              </a:cxn>
              <a:cxn ang="0">
                <a:pos x="connsiteX2" y="connsiteY2"/>
              </a:cxn>
            </a:cxnLst>
            <a:rect l="l" t="t" r="r" b="b"/>
            <a:pathLst>
              <a:path w="435428" h="378302">
                <a:moveTo>
                  <a:pt x="0" y="931"/>
                </a:moveTo>
                <a:cubicBezTo>
                  <a:pt x="108857" y="-1488"/>
                  <a:pt x="217715" y="-3907"/>
                  <a:pt x="290286" y="58988"/>
                </a:cubicBezTo>
                <a:cubicBezTo>
                  <a:pt x="362857" y="121883"/>
                  <a:pt x="399142" y="250092"/>
                  <a:pt x="435428" y="378302"/>
                </a:cubicBez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7" name="手繪多邊形 110"/>
          <p:cNvSpPr/>
          <p:nvPr/>
        </p:nvSpPr>
        <p:spPr>
          <a:xfrm>
            <a:off x="4018978" y="2999940"/>
            <a:ext cx="1908007" cy="3101939"/>
          </a:xfrm>
          <a:custGeom>
            <a:avLst/>
            <a:gdLst>
              <a:gd name="connsiteX0" fmla="*/ 0 w 1320800"/>
              <a:gd name="connsiteY0" fmla="*/ 0 h 3135086"/>
              <a:gd name="connsiteX1" fmla="*/ 362857 w 1320800"/>
              <a:gd name="connsiteY1" fmla="*/ 624114 h 3135086"/>
              <a:gd name="connsiteX2" fmla="*/ 508000 w 1320800"/>
              <a:gd name="connsiteY2" fmla="*/ 2409371 h 3135086"/>
              <a:gd name="connsiteX3" fmla="*/ 1320800 w 1320800"/>
              <a:gd name="connsiteY3" fmla="*/ 3135086 h 3135086"/>
            </a:gdLst>
            <a:ahLst/>
            <a:cxnLst>
              <a:cxn ang="0">
                <a:pos x="connsiteX0" y="connsiteY0"/>
              </a:cxn>
              <a:cxn ang="0">
                <a:pos x="connsiteX1" y="connsiteY1"/>
              </a:cxn>
              <a:cxn ang="0">
                <a:pos x="connsiteX2" y="connsiteY2"/>
              </a:cxn>
              <a:cxn ang="0">
                <a:pos x="connsiteX3" y="connsiteY3"/>
              </a:cxn>
            </a:cxnLst>
            <a:rect l="l" t="t" r="r" b="b"/>
            <a:pathLst>
              <a:path w="1320800" h="3135086">
                <a:moveTo>
                  <a:pt x="0" y="0"/>
                </a:moveTo>
                <a:cubicBezTo>
                  <a:pt x="139095" y="111276"/>
                  <a:pt x="278190" y="222552"/>
                  <a:pt x="362857" y="624114"/>
                </a:cubicBezTo>
                <a:cubicBezTo>
                  <a:pt x="447524" y="1025676"/>
                  <a:pt x="348343" y="1990876"/>
                  <a:pt x="508000" y="2409371"/>
                </a:cubicBezTo>
                <a:cubicBezTo>
                  <a:pt x="667657" y="2827866"/>
                  <a:pt x="994228" y="2981476"/>
                  <a:pt x="1320800" y="3135086"/>
                </a:cubicBez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88" name="直線單箭頭接點 287"/>
          <p:cNvCxnSpPr>
            <a:cxnSpLocks/>
          </p:cNvCxnSpPr>
          <p:nvPr/>
        </p:nvCxnSpPr>
        <p:spPr>
          <a:xfrm>
            <a:off x="6885430" y="2968794"/>
            <a:ext cx="8874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9" name="直線單箭頭接點 288"/>
          <p:cNvCxnSpPr>
            <a:cxnSpLocks/>
          </p:cNvCxnSpPr>
          <p:nvPr/>
        </p:nvCxnSpPr>
        <p:spPr>
          <a:xfrm flipH="1" flipV="1">
            <a:off x="8006730" y="3172713"/>
            <a:ext cx="0" cy="12301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文字方塊 90"/>
              <p:cNvSpPr txBox="1"/>
              <p:nvPr/>
            </p:nvSpPr>
            <p:spPr>
              <a:xfrm>
                <a:off x="2252331" y="3566571"/>
                <a:ext cx="3366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91" name="文字方塊 90"/>
              <p:cNvSpPr txBox="1">
                <a:spLocks noRot="1" noChangeAspect="1" noMove="1" noResize="1" noEditPoints="1" noAdjustHandles="1" noChangeArrowheads="1" noChangeShapeType="1" noTextEdit="1"/>
              </p:cNvSpPr>
              <p:nvPr/>
            </p:nvSpPr>
            <p:spPr>
              <a:xfrm>
                <a:off x="2252331" y="3566571"/>
                <a:ext cx="336631" cy="369332"/>
              </a:xfrm>
              <a:prstGeom prst="rect">
                <a:avLst/>
              </a:prstGeom>
              <a:blipFill>
                <a:blip r:embed="rId6"/>
                <a:stretch>
                  <a:fillRect l="-23214" r="-25000" b="-180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2" name="文字方塊 91"/>
              <p:cNvSpPr txBox="1"/>
              <p:nvPr/>
            </p:nvSpPr>
            <p:spPr>
              <a:xfrm>
                <a:off x="3607468" y="2775597"/>
                <a:ext cx="3366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92" name="文字方塊 91"/>
              <p:cNvSpPr txBox="1">
                <a:spLocks noRot="1" noChangeAspect="1" noMove="1" noResize="1" noEditPoints="1" noAdjustHandles="1" noChangeArrowheads="1" noChangeShapeType="1" noTextEdit="1"/>
              </p:cNvSpPr>
              <p:nvPr/>
            </p:nvSpPr>
            <p:spPr>
              <a:xfrm>
                <a:off x="3607468" y="2775597"/>
                <a:ext cx="336631" cy="369332"/>
              </a:xfrm>
              <a:prstGeom prst="rect">
                <a:avLst/>
              </a:prstGeom>
              <a:blipFill>
                <a:blip r:embed="rId7"/>
                <a:stretch>
                  <a:fillRect l="-25455" r="-25455" b="-180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3" name="文字方塊 92"/>
              <p:cNvSpPr txBox="1"/>
              <p:nvPr/>
            </p:nvSpPr>
            <p:spPr>
              <a:xfrm>
                <a:off x="5166369" y="2754147"/>
                <a:ext cx="3366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93" name="文字方塊 92"/>
              <p:cNvSpPr txBox="1">
                <a:spLocks noRot="1" noChangeAspect="1" noMove="1" noResize="1" noEditPoints="1" noAdjustHandles="1" noChangeArrowheads="1" noChangeShapeType="1" noTextEdit="1"/>
              </p:cNvSpPr>
              <p:nvPr/>
            </p:nvSpPr>
            <p:spPr>
              <a:xfrm>
                <a:off x="5166369" y="2754147"/>
                <a:ext cx="336631" cy="369332"/>
              </a:xfrm>
              <a:prstGeom prst="rect">
                <a:avLst/>
              </a:prstGeom>
              <a:blipFill>
                <a:blip r:embed="rId8"/>
                <a:stretch>
                  <a:fillRect l="-25455" r="-25455" b="-1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4" name="文字方塊 93"/>
              <p:cNvSpPr txBox="1"/>
              <p:nvPr/>
            </p:nvSpPr>
            <p:spPr>
              <a:xfrm>
                <a:off x="6479698" y="3575729"/>
                <a:ext cx="3366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94" name="文字方塊 93"/>
              <p:cNvSpPr txBox="1">
                <a:spLocks noRot="1" noChangeAspect="1" noMove="1" noResize="1" noEditPoints="1" noAdjustHandles="1" noChangeArrowheads="1" noChangeShapeType="1" noTextEdit="1"/>
              </p:cNvSpPr>
              <p:nvPr/>
            </p:nvSpPr>
            <p:spPr>
              <a:xfrm>
                <a:off x="6479698" y="3575729"/>
                <a:ext cx="336631" cy="369332"/>
              </a:xfrm>
              <a:prstGeom prst="rect">
                <a:avLst/>
              </a:prstGeom>
              <a:blipFill>
                <a:blip r:embed="rId9"/>
                <a:stretch>
                  <a:fillRect l="-25455" r="-25455" b="-1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5" name="文字方塊 94"/>
              <p:cNvSpPr txBox="1"/>
              <p:nvPr/>
            </p:nvSpPr>
            <p:spPr>
              <a:xfrm>
                <a:off x="7838414" y="2754147"/>
                <a:ext cx="3366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95" name="文字方塊 94"/>
              <p:cNvSpPr txBox="1">
                <a:spLocks noRot="1" noChangeAspect="1" noMove="1" noResize="1" noEditPoints="1" noAdjustHandles="1" noChangeArrowheads="1" noChangeShapeType="1" noTextEdit="1"/>
              </p:cNvSpPr>
              <p:nvPr/>
            </p:nvSpPr>
            <p:spPr>
              <a:xfrm>
                <a:off x="7838414" y="2754147"/>
                <a:ext cx="336631" cy="369332"/>
              </a:xfrm>
              <a:prstGeom prst="rect">
                <a:avLst/>
              </a:prstGeom>
              <a:blipFill>
                <a:blip r:embed="rId10"/>
                <a:stretch>
                  <a:fillRect l="-25455" r="-25455" b="-18333"/>
                </a:stretch>
              </a:blipFill>
            </p:spPr>
            <p:txBody>
              <a:bodyPr/>
              <a:lstStyle/>
              <a:p>
                <a:r>
                  <a:rPr lang="zh-TW" altLang="en-US">
                    <a:noFill/>
                  </a:rPr>
                  <a:t> </a:t>
                </a:r>
              </a:p>
            </p:txBody>
          </p:sp>
        </mc:Fallback>
      </mc:AlternateContent>
      <p:pic>
        <p:nvPicPr>
          <p:cNvPr id="96" name="圖片 95"/>
          <p:cNvPicPr>
            <a:picLocks noChangeAspect="1"/>
          </p:cNvPicPr>
          <p:nvPr/>
        </p:nvPicPr>
        <p:blipFill>
          <a:blip r:embed="rId11"/>
          <a:stretch>
            <a:fillRect/>
          </a:stretch>
        </p:blipFill>
        <p:spPr>
          <a:xfrm>
            <a:off x="5200898" y="241500"/>
            <a:ext cx="1661549" cy="2147474"/>
          </a:xfrm>
          <a:prstGeom prst="rect">
            <a:avLst/>
          </a:prstGeom>
        </p:spPr>
      </p:pic>
      <p:sp>
        <p:nvSpPr>
          <p:cNvPr id="99" name="手繪多邊形 110"/>
          <p:cNvSpPr/>
          <p:nvPr/>
        </p:nvSpPr>
        <p:spPr>
          <a:xfrm>
            <a:off x="8239951" y="2963459"/>
            <a:ext cx="1908007" cy="3101939"/>
          </a:xfrm>
          <a:custGeom>
            <a:avLst/>
            <a:gdLst>
              <a:gd name="connsiteX0" fmla="*/ 0 w 1320800"/>
              <a:gd name="connsiteY0" fmla="*/ 0 h 3135086"/>
              <a:gd name="connsiteX1" fmla="*/ 362857 w 1320800"/>
              <a:gd name="connsiteY1" fmla="*/ 624114 h 3135086"/>
              <a:gd name="connsiteX2" fmla="*/ 508000 w 1320800"/>
              <a:gd name="connsiteY2" fmla="*/ 2409371 h 3135086"/>
              <a:gd name="connsiteX3" fmla="*/ 1320800 w 1320800"/>
              <a:gd name="connsiteY3" fmla="*/ 3135086 h 3135086"/>
            </a:gdLst>
            <a:ahLst/>
            <a:cxnLst>
              <a:cxn ang="0">
                <a:pos x="connsiteX0" y="connsiteY0"/>
              </a:cxn>
              <a:cxn ang="0">
                <a:pos x="connsiteX1" y="connsiteY1"/>
              </a:cxn>
              <a:cxn ang="0">
                <a:pos x="connsiteX2" y="connsiteY2"/>
              </a:cxn>
              <a:cxn ang="0">
                <a:pos x="connsiteX3" y="connsiteY3"/>
              </a:cxn>
            </a:cxnLst>
            <a:rect l="l" t="t" r="r" b="b"/>
            <a:pathLst>
              <a:path w="1320800" h="3135086">
                <a:moveTo>
                  <a:pt x="0" y="0"/>
                </a:moveTo>
                <a:cubicBezTo>
                  <a:pt x="139095" y="111276"/>
                  <a:pt x="278190" y="222552"/>
                  <a:pt x="362857" y="624114"/>
                </a:cubicBezTo>
                <a:cubicBezTo>
                  <a:pt x="447524" y="1025676"/>
                  <a:pt x="348343" y="1990876"/>
                  <a:pt x="508000" y="2409371"/>
                </a:cubicBezTo>
                <a:cubicBezTo>
                  <a:pt x="667657" y="2827866"/>
                  <a:pt x="994228" y="2981476"/>
                  <a:pt x="1320800" y="3135086"/>
                </a:cubicBez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 name="文字方塊 101"/>
          <p:cNvSpPr txBox="1"/>
          <p:nvPr/>
        </p:nvSpPr>
        <p:spPr>
          <a:xfrm>
            <a:off x="8332246" y="5322284"/>
            <a:ext cx="907572" cy="461665"/>
          </a:xfrm>
          <a:prstGeom prst="rect">
            <a:avLst/>
          </a:prstGeom>
          <a:noFill/>
        </p:spPr>
        <p:txBody>
          <a:bodyPr wrap="square" rtlCol="0">
            <a:spAutoFit/>
          </a:bodyPr>
          <a:lstStyle/>
          <a:p>
            <a:pPr algn="ctr"/>
            <a:r>
              <a:rPr lang="en-US" altLang="zh-TW" sz="2400" err="1"/>
              <a:t>h</a:t>
            </a:r>
            <a:r>
              <a:rPr lang="en-US" altLang="zh-TW" sz="2400" baseline="30000" err="1"/>
              <a:t>t</a:t>
            </a:r>
            <a:r>
              <a:rPr lang="en-US" altLang="zh-TW" sz="2400" baseline="30000"/>
              <a:t>+1</a:t>
            </a:r>
            <a:endParaRPr lang="zh-TW" altLang="en-US" sz="2400" baseline="30000" dirty="0"/>
          </a:p>
        </p:txBody>
      </p:sp>
    </p:spTree>
    <p:extLst>
      <p:ext uri="{BB962C8B-B14F-4D97-AF65-F5344CB8AC3E}">
        <p14:creationId xmlns:p14="http://schemas.microsoft.com/office/powerpoint/2010/main" val="233744027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6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8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8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6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6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animBg="1"/>
      <p:bldP spid="249" grpId="0" animBg="1"/>
      <p:bldP spid="251" grpId="0" animBg="1"/>
      <p:bldP spid="253" grpId="0" animBg="1"/>
      <p:bldP spid="254" grpId="0" animBg="1"/>
      <p:bldP spid="256" grpId="0" animBg="1"/>
      <p:bldP spid="262" grpId="0" animBg="1"/>
      <p:bldP spid="264" grpId="0" animBg="1"/>
      <p:bldP spid="265" grpId="0"/>
      <p:bldP spid="271" grpId="0" animBg="1"/>
      <p:bldP spid="272" grpId="0" animBg="1"/>
      <p:bldP spid="273" grpId="0" animBg="1"/>
      <p:bldP spid="274" grpId="0" animBg="1"/>
      <p:bldP spid="275" grpId="0" animBg="1"/>
      <p:bldP spid="285" grpId="0" animBg="1"/>
      <p:bldP spid="286" grpId="0" animBg="1"/>
      <p:bldP spid="93" grpId="0"/>
      <p:bldP spid="94" grpId="0"/>
      <p:bldP spid="95" grpId="0"/>
      <p:bldP spid="99" grpId="0" animBg="1"/>
      <p:bldP spid="10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3627577" y="2379784"/>
            <a:ext cx="720000" cy="36877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40" name="文字方塊 39"/>
          <p:cNvSpPr txBox="1"/>
          <p:nvPr/>
        </p:nvSpPr>
        <p:spPr>
          <a:xfrm>
            <a:off x="3550081" y="2347656"/>
            <a:ext cx="907572"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bg1"/>
                </a:solidFill>
              </a:rPr>
              <a:t>h</a:t>
            </a:r>
            <a:r>
              <a:rPr lang="en-US" altLang="zh-TW" sz="2400" baseline="30000" dirty="0">
                <a:solidFill>
                  <a:schemeClr val="bg1"/>
                </a:solidFill>
              </a:rPr>
              <a:t>t-1</a:t>
            </a:r>
            <a:endParaRPr lang="zh-TW" altLang="en-US" sz="2400" baseline="30000" dirty="0">
              <a:solidFill>
                <a:schemeClr val="bg1"/>
              </a:solidFill>
            </a:endParaRPr>
          </a:p>
        </p:txBody>
      </p:sp>
      <p:sp>
        <p:nvSpPr>
          <p:cNvPr id="2" name="標題 1"/>
          <p:cNvSpPr>
            <a:spLocks noGrp="1"/>
          </p:cNvSpPr>
          <p:nvPr>
            <p:ph type="title"/>
          </p:nvPr>
        </p:nvSpPr>
        <p:spPr/>
        <p:txBody>
          <a:bodyPr/>
          <a:lstStyle/>
          <a:p>
            <a:r>
              <a:rPr lang="en-US" altLang="zh-TW" dirty="0"/>
              <a:t>GRU</a:t>
            </a:r>
            <a:endParaRPr lang="zh-TW" altLang="en-US" dirty="0"/>
          </a:p>
        </p:txBody>
      </p:sp>
      <p:sp>
        <p:nvSpPr>
          <p:cNvPr id="8" name="矩形 7"/>
          <p:cNvSpPr/>
          <p:nvPr/>
        </p:nvSpPr>
        <p:spPr>
          <a:xfrm>
            <a:off x="4518949" y="4686852"/>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a:t>r</a:t>
            </a:r>
            <a:endParaRPr lang="zh-TW" altLang="en-US" sz="2400" baseline="30000" dirty="0"/>
          </a:p>
        </p:txBody>
      </p:sp>
      <p:sp>
        <p:nvSpPr>
          <p:cNvPr id="13" name="矩形 12"/>
          <p:cNvSpPr/>
          <p:nvPr/>
        </p:nvSpPr>
        <p:spPr>
          <a:xfrm>
            <a:off x="5778823" y="4719875"/>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a:t>z</a:t>
            </a:r>
            <a:endParaRPr lang="zh-TW" altLang="en-US" sz="2400" baseline="30000" dirty="0"/>
          </a:p>
        </p:txBody>
      </p:sp>
      <p:grpSp>
        <p:nvGrpSpPr>
          <p:cNvPr id="32" name="群組 31"/>
          <p:cNvGrpSpPr/>
          <p:nvPr/>
        </p:nvGrpSpPr>
        <p:grpSpPr>
          <a:xfrm>
            <a:off x="7074235" y="1033585"/>
            <a:ext cx="907572" cy="461665"/>
            <a:chOff x="3326306" y="1395097"/>
            <a:chExt cx="907572" cy="461665"/>
          </a:xfrm>
        </p:grpSpPr>
        <p:sp>
          <p:nvSpPr>
            <p:cNvPr id="23" name="矩形 22"/>
            <p:cNvSpPr/>
            <p:nvPr/>
          </p:nvSpPr>
          <p:spPr>
            <a:xfrm>
              <a:off x="3407878" y="1409486"/>
              <a:ext cx="720000" cy="432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24" name="文字方塊 23"/>
            <p:cNvSpPr txBox="1"/>
            <p:nvPr/>
          </p:nvSpPr>
          <p:spPr>
            <a:xfrm>
              <a:off x="3326306" y="1395097"/>
              <a:ext cx="907572" cy="461665"/>
            </a:xfrm>
            <a:prstGeom prst="rect">
              <a:avLst/>
            </a:prstGeom>
            <a:noFill/>
          </p:spPr>
          <p:txBody>
            <a:bodyPr wrap="square" rtlCol="0">
              <a:spAutoFit/>
            </a:bodyPr>
            <a:lstStyle/>
            <a:p>
              <a:pPr algn="ctr"/>
              <a:r>
                <a:rPr lang="en-US" altLang="zh-TW" sz="2400" dirty="0" err="1">
                  <a:solidFill>
                    <a:schemeClr val="bg1"/>
                  </a:solidFill>
                </a:rPr>
                <a:t>y</a:t>
              </a:r>
              <a:r>
                <a:rPr lang="en-US" altLang="zh-TW" sz="2400" baseline="30000" dirty="0" err="1">
                  <a:solidFill>
                    <a:schemeClr val="bg1"/>
                  </a:solidFill>
                </a:rPr>
                <a:t>t</a:t>
              </a:r>
              <a:endParaRPr lang="zh-TW" altLang="en-US" sz="2400" baseline="30000" dirty="0">
                <a:solidFill>
                  <a:schemeClr val="bg1"/>
                </a:solidFill>
              </a:endParaRPr>
            </a:p>
          </p:txBody>
        </p:sp>
      </p:grpSp>
      <p:cxnSp>
        <p:nvCxnSpPr>
          <p:cNvPr id="25" name="直線單箭頭接點 24"/>
          <p:cNvCxnSpPr>
            <a:cxnSpLocks/>
          </p:cNvCxnSpPr>
          <p:nvPr/>
        </p:nvCxnSpPr>
        <p:spPr>
          <a:xfrm flipH="1" flipV="1">
            <a:off x="4852473" y="3433551"/>
            <a:ext cx="0" cy="12301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a:cxnSpLocks/>
            <a:endCxn id="118" idx="2"/>
          </p:cNvCxnSpPr>
          <p:nvPr/>
        </p:nvCxnSpPr>
        <p:spPr>
          <a:xfrm flipV="1">
            <a:off x="4335810" y="2570254"/>
            <a:ext cx="1591169" cy="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向下箭號 161"/>
          <p:cNvSpPr/>
          <p:nvPr/>
        </p:nvSpPr>
        <p:spPr>
          <a:xfrm flipV="1">
            <a:off x="7316439" y="1553134"/>
            <a:ext cx="438150" cy="748396"/>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a:p>
        </p:txBody>
      </p:sp>
      <p:sp>
        <p:nvSpPr>
          <p:cNvPr id="33" name="向下箭號 165"/>
          <p:cNvSpPr/>
          <p:nvPr/>
        </p:nvSpPr>
        <p:spPr>
          <a:xfrm rot="18993628" flipV="1">
            <a:off x="4942948" y="5087568"/>
            <a:ext cx="438150" cy="872768"/>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sp>
        <p:nvSpPr>
          <p:cNvPr id="45" name="手繪多邊形 4"/>
          <p:cNvSpPr/>
          <p:nvPr/>
        </p:nvSpPr>
        <p:spPr>
          <a:xfrm>
            <a:off x="4368543" y="2580725"/>
            <a:ext cx="435428" cy="378302"/>
          </a:xfrm>
          <a:custGeom>
            <a:avLst/>
            <a:gdLst>
              <a:gd name="connsiteX0" fmla="*/ 0 w 435428"/>
              <a:gd name="connsiteY0" fmla="*/ 931 h 378302"/>
              <a:gd name="connsiteX1" fmla="*/ 290286 w 435428"/>
              <a:gd name="connsiteY1" fmla="*/ 58988 h 378302"/>
              <a:gd name="connsiteX2" fmla="*/ 435428 w 435428"/>
              <a:gd name="connsiteY2" fmla="*/ 378302 h 378302"/>
            </a:gdLst>
            <a:ahLst/>
            <a:cxnLst>
              <a:cxn ang="0">
                <a:pos x="connsiteX0" y="connsiteY0"/>
              </a:cxn>
              <a:cxn ang="0">
                <a:pos x="connsiteX1" y="connsiteY1"/>
              </a:cxn>
              <a:cxn ang="0">
                <a:pos x="connsiteX2" y="connsiteY2"/>
              </a:cxn>
            </a:cxnLst>
            <a:rect l="l" t="t" r="r" b="b"/>
            <a:pathLst>
              <a:path w="435428" h="378302">
                <a:moveTo>
                  <a:pt x="0" y="931"/>
                </a:moveTo>
                <a:cubicBezTo>
                  <a:pt x="108857" y="-1488"/>
                  <a:pt x="217715" y="-3907"/>
                  <a:pt x="290286" y="58988"/>
                </a:cubicBezTo>
                <a:cubicBezTo>
                  <a:pt x="362857" y="121883"/>
                  <a:pt x="399142" y="250092"/>
                  <a:pt x="435428" y="378302"/>
                </a:cubicBez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1" name="直線單箭頭接點 80"/>
          <p:cNvCxnSpPr>
            <a:cxnSpLocks/>
          </p:cNvCxnSpPr>
          <p:nvPr/>
        </p:nvCxnSpPr>
        <p:spPr>
          <a:xfrm flipV="1">
            <a:off x="7510106" y="3907932"/>
            <a:ext cx="0" cy="92639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 name="群組 13"/>
          <p:cNvGrpSpPr/>
          <p:nvPr/>
        </p:nvGrpSpPr>
        <p:grpSpPr>
          <a:xfrm>
            <a:off x="4739635" y="5896672"/>
            <a:ext cx="1720252" cy="480851"/>
            <a:chOff x="4853681" y="5907782"/>
            <a:chExt cx="1720252" cy="480851"/>
          </a:xfrm>
        </p:grpSpPr>
        <p:grpSp>
          <p:nvGrpSpPr>
            <p:cNvPr id="4" name="群組 3"/>
            <p:cNvGrpSpPr/>
            <p:nvPr/>
          </p:nvGrpSpPr>
          <p:grpSpPr>
            <a:xfrm>
              <a:off x="5666361" y="5926968"/>
              <a:ext cx="907572" cy="461665"/>
              <a:chOff x="4765592" y="6396335"/>
              <a:chExt cx="907572" cy="461665"/>
            </a:xfrm>
          </p:grpSpPr>
          <p:sp>
            <p:nvSpPr>
              <p:cNvPr id="5" name="矩形 4"/>
              <p:cNvSpPr/>
              <p:nvPr/>
            </p:nvSpPr>
            <p:spPr>
              <a:xfrm>
                <a:off x="4823114" y="6442783"/>
                <a:ext cx="720000" cy="36877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TW" altLang="en-US"/>
              </a:p>
            </p:txBody>
          </p:sp>
          <p:sp>
            <p:nvSpPr>
              <p:cNvPr id="6" name="文字方塊 5"/>
              <p:cNvSpPr txBox="1"/>
              <p:nvPr/>
            </p:nvSpPr>
            <p:spPr>
              <a:xfrm>
                <a:off x="4765592" y="6396335"/>
                <a:ext cx="907572" cy="461665"/>
              </a:xfrm>
              <a:prstGeom prst="rect">
                <a:avLst/>
              </a:prstGeom>
              <a:noFill/>
            </p:spPr>
            <p:txBody>
              <a:bodyPr wrap="square" rtlCol="0">
                <a:spAutoFit/>
              </a:bodyPr>
              <a:lstStyle/>
              <a:p>
                <a:pPr algn="ctr"/>
                <a:r>
                  <a:rPr lang="en-US" altLang="zh-TW" sz="2400" dirty="0" err="1"/>
                  <a:t>x</a:t>
                </a:r>
                <a:r>
                  <a:rPr lang="en-US" altLang="zh-TW" sz="2400" baseline="30000" dirty="0" err="1"/>
                  <a:t>t</a:t>
                </a:r>
                <a:endParaRPr lang="zh-TW" altLang="en-US" sz="2400" baseline="30000" dirty="0"/>
              </a:p>
            </p:txBody>
          </p:sp>
        </p:grpSp>
        <p:sp>
          <p:nvSpPr>
            <p:cNvPr id="98" name="矩形 97"/>
            <p:cNvSpPr/>
            <p:nvPr/>
          </p:nvSpPr>
          <p:spPr>
            <a:xfrm>
              <a:off x="4913487" y="5954231"/>
              <a:ext cx="720000" cy="36877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99" name="文字方塊 98"/>
            <p:cNvSpPr txBox="1"/>
            <p:nvPr/>
          </p:nvSpPr>
          <p:spPr>
            <a:xfrm>
              <a:off x="4853681" y="5907782"/>
              <a:ext cx="907572"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bg1"/>
                  </a:solidFill>
                </a:rPr>
                <a:t>h</a:t>
              </a:r>
              <a:r>
                <a:rPr lang="en-US" altLang="zh-TW" sz="2400" baseline="30000" dirty="0">
                  <a:solidFill>
                    <a:schemeClr val="bg1"/>
                  </a:solidFill>
                </a:rPr>
                <a:t>t-1</a:t>
              </a:r>
              <a:endParaRPr lang="zh-TW" altLang="en-US" sz="2400" baseline="30000" dirty="0">
                <a:solidFill>
                  <a:schemeClr val="bg1"/>
                </a:solidFill>
              </a:endParaRPr>
            </a:p>
          </p:txBody>
        </p:sp>
      </p:grpSp>
      <p:cxnSp>
        <p:nvCxnSpPr>
          <p:cNvPr id="105" name="直線單箭頭接點 104"/>
          <p:cNvCxnSpPr>
            <a:cxnSpLocks/>
          </p:cNvCxnSpPr>
          <p:nvPr/>
        </p:nvCxnSpPr>
        <p:spPr>
          <a:xfrm flipV="1">
            <a:off x="4033253" y="2814674"/>
            <a:ext cx="0" cy="3323941"/>
          </a:xfrm>
          <a:prstGeom prst="straightConnector1">
            <a:avLst/>
          </a:prstGeom>
          <a:ln w="571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 name="圖片 2"/>
          <p:cNvPicPr>
            <a:picLocks noChangeAspect="1"/>
          </p:cNvPicPr>
          <p:nvPr/>
        </p:nvPicPr>
        <p:blipFill>
          <a:blip r:embed="rId3"/>
          <a:stretch>
            <a:fillRect/>
          </a:stretch>
        </p:blipFill>
        <p:spPr>
          <a:xfrm>
            <a:off x="994986" y="1607763"/>
            <a:ext cx="1927419" cy="1722631"/>
          </a:xfrm>
          <a:prstGeom prst="rect">
            <a:avLst/>
          </a:prstGeom>
        </p:spPr>
      </p:pic>
      <p:sp>
        <p:nvSpPr>
          <p:cNvPr id="83" name="矩形 82"/>
          <p:cNvSpPr/>
          <p:nvPr/>
        </p:nvSpPr>
        <p:spPr>
          <a:xfrm>
            <a:off x="7175514" y="4726826"/>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a:t>h'</a:t>
            </a:r>
            <a:endParaRPr lang="zh-TW" altLang="en-US" sz="2400" baseline="30000" dirty="0"/>
          </a:p>
        </p:txBody>
      </p:sp>
      <p:cxnSp>
        <p:nvCxnSpPr>
          <p:cNvPr id="84" name="直線單箭頭接點 83"/>
          <p:cNvCxnSpPr>
            <a:cxnSpLocks/>
          </p:cNvCxnSpPr>
          <p:nvPr/>
        </p:nvCxnSpPr>
        <p:spPr>
          <a:xfrm flipV="1">
            <a:off x="4059536" y="6145819"/>
            <a:ext cx="691080" cy="0"/>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85" name="群組 84"/>
          <p:cNvGrpSpPr/>
          <p:nvPr/>
        </p:nvGrpSpPr>
        <p:grpSpPr>
          <a:xfrm>
            <a:off x="4614594" y="2967626"/>
            <a:ext cx="438150" cy="438150"/>
            <a:chOff x="6656524" y="2699227"/>
            <a:chExt cx="438150" cy="438150"/>
          </a:xfrm>
        </p:grpSpPr>
        <p:sp>
          <p:nvSpPr>
            <p:cNvPr id="86" name="橢圓 85"/>
            <p:cNvSpPr/>
            <p:nvPr/>
          </p:nvSpPr>
          <p:spPr>
            <a:xfrm>
              <a:off x="6656524" y="2699227"/>
              <a:ext cx="438150"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87" name="文字方塊 86"/>
                <p:cNvSpPr txBox="1"/>
                <p:nvPr/>
              </p:nvSpPr>
              <p:spPr>
                <a:xfrm>
                  <a:off x="6710937" y="2723025"/>
                  <a:ext cx="3366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87" name="文字方塊 86"/>
                <p:cNvSpPr txBox="1">
                  <a:spLocks noRot="1" noChangeAspect="1" noMove="1" noResize="1" noEditPoints="1" noAdjustHandles="1" noChangeArrowheads="1" noChangeShapeType="1" noTextEdit="1"/>
                </p:cNvSpPr>
                <p:nvPr/>
              </p:nvSpPr>
              <p:spPr>
                <a:xfrm>
                  <a:off x="6710937" y="2723025"/>
                  <a:ext cx="336631" cy="369332"/>
                </a:xfrm>
                <a:prstGeom prst="rect">
                  <a:avLst/>
                </a:prstGeom>
                <a:blipFill>
                  <a:blip r:embed="rId4"/>
                  <a:stretch>
                    <a:fillRect l="-25455" r="-25455" b="-18333"/>
                  </a:stretch>
                </a:blipFill>
              </p:spPr>
              <p:txBody>
                <a:bodyPr/>
                <a:lstStyle/>
                <a:p>
                  <a:r>
                    <a:rPr lang="zh-TW" altLang="en-US">
                      <a:noFill/>
                    </a:rPr>
                    <a:t> </a:t>
                  </a:r>
                </a:p>
              </p:txBody>
            </p:sp>
          </mc:Fallback>
        </mc:AlternateContent>
      </p:grpSp>
      <p:grpSp>
        <p:nvGrpSpPr>
          <p:cNvPr id="88" name="群組 87"/>
          <p:cNvGrpSpPr/>
          <p:nvPr/>
        </p:nvGrpSpPr>
        <p:grpSpPr>
          <a:xfrm>
            <a:off x="7125110" y="5915858"/>
            <a:ext cx="907572" cy="461665"/>
            <a:chOff x="4765592" y="6396335"/>
            <a:chExt cx="907572" cy="461665"/>
          </a:xfrm>
        </p:grpSpPr>
        <p:sp>
          <p:nvSpPr>
            <p:cNvPr id="89" name="矩形 88"/>
            <p:cNvSpPr/>
            <p:nvPr/>
          </p:nvSpPr>
          <p:spPr>
            <a:xfrm>
              <a:off x="4823114" y="6442783"/>
              <a:ext cx="720000" cy="36877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TW" altLang="en-US"/>
            </a:p>
          </p:txBody>
        </p:sp>
        <p:sp>
          <p:nvSpPr>
            <p:cNvPr id="90" name="文字方塊 89"/>
            <p:cNvSpPr txBox="1"/>
            <p:nvPr/>
          </p:nvSpPr>
          <p:spPr>
            <a:xfrm>
              <a:off x="4765592" y="6396335"/>
              <a:ext cx="907572" cy="461665"/>
            </a:xfrm>
            <a:prstGeom prst="rect">
              <a:avLst/>
            </a:prstGeom>
            <a:noFill/>
          </p:spPr>
          <p:txBody>
            <a:bodyPr wrap="square" rtlCol="0">
              <a:spAutoFit/>
            </a:bodyPr>
            <a:lstStyle/>
            <a:p>
              <a:pPr algn="ctr"/>
              <a:r>
                <a:rPr lang="en-US" altLang="zh-TW" sz="2400" dirty="0" err="1"/>
                <a:t>x</a:t>
              </a:r>
              <a:r>
                <a:rPr lang="en-US" altLang="zh-TW" sz="2400" baseline="30000" dirty="0" err="1"/>
                <a:t>t</a:t>
              </a:r>
              <a:endParaRPr lang="zh-TW" altLang="en-US" sz="2400" baseline="30000" dirty="0"/>
            </a:p>
          </p:txBody>
        </p:sp>
      </p:grpSp>
      <p:sp>
        <p:nvSpPr>
          <p:cNvPr id="91" name="向下箭號 162"/>
          <p:cNvSpPr/>
          <p:nvPr/>
        </p:nvSpPr>
        <p:spPr>
          <a:xfrm flipV="1">
            <a:off x="7308946" y="5274595"/>
            <a:ext cx="438150" cy="550705"/>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92" name="向下箭號 162"/>
          <p:cNvSpPr/>
          <p:nvPr/>
        </p:nvSpPr>
        <p:spPr>
          <a:xfrm rot="7262412" flipV="1">
            <a:off x="5921523" y="2770685"/>
            <a:ext cx="438150" cy="2421714"/>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cxnSp>
        <p:nvCxnSpPr>
          <p:cNvPr id="115" name="直線單箭頭接點 114"/>
          <p:cNvCxnSpPr>
            <a:cxnSpLocks/>
            <a:endCxn id="119" idx="2"/>
          </p:cNvCxnSpPr>
          <p:nvPr/>
        </p:nvCxnSpPr>
        <p:spPr>
          <a:xfrm flipV="1">
            <a:off x="6120147" y="2744309"/>
            <a:ext cx="0" cy="195946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直線單箭頭接點 115"/>
          <p:cNvCxnSpPr>
            <a:cxnSpLocks/>
          </p:cNvCxnSpPr>
          <p:nvPr/>
        </p:nvCxnSpPr>
        <p:spPr>
          <a:xfrm>
            <a:off x="6168650" y="3676496"/>
            <a:ext cx="1068342" cy="899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7" name="群組 116"/>
          <p:cNvGrpSpPr/>
          <p:nvPr/>
        </p:nvGrpSpPr>
        <p:grpSpPr>
          <a:xfrm>
            <a:off x="5926979" y="2351179"/>
            <a:ext cx="438150" cy="438150"/>
            <a:chOff x="6656524" y="2699227"/>
            <a:chExt cx="438150" cy="438150"/>
          </a:xfrm>
        </p:grpSpPr>
        <p:sp>
          <p:nvSpPr>
            <p:cNvPr id="118" name="橢圓 117"/>
            <p:cNvSpPr/>
            <p:nvPr/>
          </p:nvSpPr>
          <p:spPr>
            <a:xfrm>
              <a:off x="6656524" y="2699227"/>
              <a:ext cx="438150"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119" name="文字方塊 118"/>
                <p:cNvSpPr txBox="1"/>
                <p:nvPr/>
              </p:nvSpPr>
              <p:spPr>
                <a:xfrm>
                  <a:off x="6710937" y="2723025"/>
                  <a:ext cx="3366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119" name="文字方塊 118"/>
                <p:cNvSpPr txBox="1">
                  <a:spLocks noRot="1" noChangeAspect="1" noMove="1" noResize="1" noEditPoints="1" noAdjustHandles="1" noChangeArrowheads="1" noChangeShapeType="1" noTextEdit="1"/>
                </p:cNvSpPr>
                <p:nvPr/>
              </p:nvSpPr>
              <p:spPr>
                <a:xfrm>
                  <a:off x="6710937" y="2723025"/>
                  <a:ext cx="336631" cy="369332"/>
                </a:xfrm>
                <a:prstGeom prst="rect">
                  <a:avLst/>
                </a:prstGeom>
                <a:blipFill>
                  <a:blip r:embed="rId5"/>
                  <a:stretch>
                    <a:fillRect l="-23636" r="-27273" b="-18333"/>
                  </a:stretch>
                </a:blipFill>
              </p:spPr>
              <p:txBody>
                <a:bodyPr/>
                <a:lstStyle/>
                <a:p>
                  <a:r>
                    <a:rPr lang="zh-TW" altLang="en-US">
                      <a:noFill/>
                    </a:rPr>
                    <a:t> </a:t>
                  </a:r>
                </a:p>
              </p:txBody>
            </p:sp>
          </mc:Fallback>
        </mc:AlternateContent>
      </p:grpSp>
      <p:grpSp>
        <p:nvGrpSpPr>
          <p:cNvPr id="120" name="群組 119"/>
          <p:cNvGrpSpPr/>
          <p:nvPr/>
        </p:nvGrpSpPr>
        <p:grpSpPr>
          <a:xfrm>
            <a:off x="7291031" y="3445312"/>
            <a:ext cx="438150" cy="438150"/>
            <a:chOff x="6656524" y="2699227"/>
            <a:chExt cx="438150" cy="438150"/>
          </a:xfrm>
        </p:grpSpPr>
        <p:sp>
          <p:nvSpPr>
            <p:cNvPr id="121" name="橢圓 120"/>
            <p:cNvSpPr/>
            <p:nvPr/>
          </p:nvSpPr>
          <p:spPr>
            <a:xfrm>
              <a:off x="6656524" y="2699227"/>
              <a:ext cx="438150"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122" name="文字方塊 121"/>
                <p:cNvSpPr txBox="1"/>
                <p:nvPr/>
              </p:nvSpPr>
              <p:spPr>
                <a:xfrm>
                  <a:off x="6710937" y="2723025"/>
                  <a:ext cx="3366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122" name="文字方塊 121"/>
                <p:cNvSpPr txBox="1">
                  <a:spLocks noRot="1" noChangeAspect="1" noMove="1" noResize="1" noEditPoints="1" noAdjustHandles="1" noChangeArrowheads="1" noChangeShapeType="1" noTextEdit="1"/>
                </p:cNvSpPr>
                <p:nvPr/>
              </p:nvSpPr>
              <p:spPr>
                <a:xfrm>
                  <a:off x="6710937" y="2723025"/>
                  <a:ext cx="336631" cy="369332"/>
                </a:xfrm>
                <a:prstGeom prst="rect">
                  <a:avLst/>
                </a:prstGeom>
                <a:blipFill>
                  <a:blip r:embed="rId6"/>
                  <a:stretch>
                    <a:fillRect l="-25455" r="-25455" b="-18033"/>
                  </a:stretch>
                </a:blipFill>
              </p:spPr>
              <p:txBody>
                <a:bodyPr/>
                <a:lstStyle/>
                <a:p>
                  <a:r>
                    <a:rPr lang="zh-TW" altLang="en-US">
                      <a:noFill/>
                    </a:rPr>
                    <a:t> </a:t>
                  </a:r>
                </a:p>
              </p:txBody>
            </p:sp>
          </mc:Fallback>
        </mc:AlternateContent>
      </p:grpSp>
      <p:sp>
        <p:nvSpPr>
          <p:cNvPr id="29" name="文字方塊 28"/>
          <p:cNvSpPr txBox="1"/>
          <p:nvPr/>
        </p:nvSpPr>
        <p:spPr>
          <a:xfrm>
            <a:off x="6621629" y="3198250"/>
            <a:ext cx="705603" cy="461665"/>
          </a:xfrm>
          <a:prstGeom prst="rect">
            <a:avLst/>
          </a:prstGeom>
          <a:noFill/>
        </p:spPr>
        <p:txBody>
          <a:bodyPr wrap="square" rtlCol="0">
            <a:spAutoFit/>
          </a:bodyPr>
          <a:lstStyle/>
          <a:p>
            <a:r>
              <a:rPr lang="en-US" altLang="zh-TW" sz="2400" dirty="0"/>
              <a:t>1-</a:t>
            </a:r>
            <a:endParaRPr lang="zh-TW" altLang="en-US" sz="2400" dirty="0"/>
          </a:p>
        </p:txBody>
      </p:sp>
      <p:grpSp>
        <p:nvGrpSpPr>
          <p:cNvPr id="123" name="群組 122"/>
          <p:cNvGrpSpPr/>
          <p:nvPr/>
        </p:nvGrpSpPr>
        <p:grpSpPr>
          <a:xfrm>
            <a:off x="7294279" y="2359414"/>
            <a:ext cx="438150" cy="438150"/>
            <a:chOff x="6656524" y="2699227"/>
            <a:chExt cx="438150" cy="438150"/>
          </a:xfrm>
        </p:grpSpPr>
        <p:sp>
          <p:nvSpPr>
            <p:cNvPr id="124" name="橢圓 123"/>
            <p:cNvSpPr/>
            <p:nvPr/>
          </p:nvSpPr>
          <p:spPr>
            <a:xfrm>
              <a:off x="6656524" y="2699227"/>
              <a:ext cx="438150" cy="43815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125" name="文字方塊 124"/>
                <p:cNvSpPr txBox="1"/>
                <p:nvPr/>
              </p:nvSpPr>
              <p:spPr>
                <a:xfrm>
                  <a:off x="6766595" y="2808578"/>
                  <a:ext cx="2837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i="1" smtClean="0">
                            <a:solidFill>
                              <a:schemeClr val="tx1"/>
                            </a:solidFill>
                            <a:latin typeface="Cambria Math" panose="02040503050406030204" pitchFamily="18" charset="0"/>
                            <a:ea typeface="Cambria Math" panose="02040503050406030204" pitchFamily="18" charset="0"/>
                          </a:rPr>
                          <m:t>＋</m:t>
                        </m:r>
                      </m:oMath>
                    </m:oMathPara>
                  </a14:m>
                  <a:endParaRPr lang="zh-TW" altLang="en-US" dirty="0">
                    <a:solidFill>
                      <a:schemeClr val="tx1"/>
                    </a:solidFill>
                  </a:endParaRPr>
                </a:p>
              </p:txBody>
            </p:sp>
          </mc:Choice>
          <mc:Fallback xmlns="">
            <p:sp>
              <p:nvSpPr>
                <p:cNvPr id="125" name="文字方塊 124"/>
                <p:cNvSpPr txBox="1">
                  <a:spLocks noRot="1" noChangeAspect="1" noMove="1" noResize="1" noEditPoints="1" noAdjustHandles="1" noChangeArrowheads="1" noChangeShapeType="1" noTextEdit="1"/>
                </p:cNvSpPr>
                <p:nvPr/>
              </p:nvSpPr>
              <p:spPr>
                <a:xfrm>
                  <a:off x="6766595" y="2808578"/>
                  <a:ext cx="283732" cy="276999"/>
                </a:xfrm>
                <a:prstGeom prst="rect">
                  <a:avLst/>
                </a:prstGeom>
                <a:blipFill>
                  <a:blip r:embed="rId7"/>
                  <a:stretch>
                    <a:fillRect l="-19565" r="-19565" b="-8889"/>
                  </a:stretch>
                </a:blipFill>
              </p:spPr>
              <p:txBody>
                <a:bodyPr/>
                <a:lstStyle/>
                <a:p>
                  <a:r>
                    <a:rPr lang="zh-TW" altLang="en-US">
                      <a:noFill/>
                    </a:rPr>
                    <a:t> </a:t>
                  </a:r>
                </a:p>
              </p:txBody>
            </p:sp>
          </mc:Fallback>
        </mc:AlternateContent>
      </p:grpSp>
      <p:cxnSp>
        <p:nvCxnSpPr>
          <p:cNvPr id="93" name="直線單箭頭接點 92"/>
          <p:cNvCxnSpPr>
            <a:cxnSpLocks/>
            <a:stCxn id="90" idx="1"/>
          </p:cNvCxnSpPr>
          <p:nvPr/>
        </p:nvCxnSpPr>
        <p:spPr>
          <a:xfrm flipH="1">
            <a:off x="6349900" y="6146691"/>
            <a:ext cx="775210" cy="4866"/>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0" name="向下箭號 165"/>
          <p:cNvSpPr/>
          <p:nvPr/>
        </p:nvSpPr>
        <p:spPr>
          <a:xfrm rot="2321610" flipV="1">
            <a:off x="5701334" y="5104334"/>
            <a:ext cx="438150" cy="82069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p>
        </p:txBody>
      </p:sp>
      <p:cxnSp>
        <p:nvCxnSpPr>
          <p:cNvPr id="101" name="直線單箭頭接點 100"/>
          <p:cNvCxnSpPr>
            <a:cxnSpLocks/>
          </p:cNvCxnSpPr>
          <p:nvPr/>
        </p:nvCxnSpPr>
        <p:spPr>
          <a:xfrm>
            <a:off x="6419437" y="2580725"/>
            <a:ext cx="84662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線單箭頭接點 101"/>
          <p:cNvCxnSpPr>
            <a:cxnSpLocks/>
          </p:cNvCxnSpPr>
          <p:nvPr/>
        </p:nvCxnSpPr>
        <p:spPr>
          <a:xfrm flipV="1">
            <a:off x="7498694" y="2811956"/>
            <a:ext cx="0" cy="6019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5" name="群組 34"/>
          <p:cNvGrpSpPr/>
          <p:nvPr/>
        </p:nvGrpSpPr>
        <p:grpSpPr>
          <a:xfrm>
            <a:off x="7775957" y="2335777"/>
            <a:ext cx="1368043" cy="461665"/>
            <a:chOff x="7775957" y="2350291"/>
            <a:chExt cx="1368043" cy="461665"/>
          </a:xfrm>
        </p:grpSpPr>
        <p:grpSp>
          <p:nvGrpSpPr>
            <p:cNvPr id="96" name="群組 95"/>
            <p:cNvGrpSpPr/>
            <p:nvPr/>
          </p:nvGrpSpPr>
          <p:grpSpPr>
            <a:xfrm>
              <a:off x="8236428" y="2350291"/>
              <a:ext cx="907572" cy="461665"/>
              <a:chOff x="4440136" y="3005198"/>
              <a:chExt cx="907572" cy="461665"/>
            </a:xfrm>
          </p:grpSpPr>
          <p:sp>
            <p:nvSpPr>
              <p:cNvPr id="94" name="矩形 93"/>
              <p:cNvSpPr/>
              <p:nvPr/>
            </p:nvSpPr>
            <p:spPr>
              <a:xfrm>
                <a:off x="4488246" y="3051646"/>
                <a:ext cx="720000" cy="36877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95" name="文字方塊 94"/>
              <p:cNvSpPr txBox="1"/>
              <p:nvPr/>
            </p:nvSpPr>
            <p:spPr>
              <a:xfrm>
                <a:off x="4440136" y="3005198"/>
                <a:ext cx="907572"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err="1">
                    <a:solidFill>
                      <a:schemeClr val="bg1"/>
                    </a:solidFill>
                  </a:rPr>
                  <a:t>h</a:t>
                </a:r>
                <a:r>
                  <a:rPr lang="en-US" altLang="zh-TW" sz="2400" baseline="30000" dirty="0" err="1">
                    <a:solidFill>
                      <a:schemeClr val="bg1"/>
                    </a:solidFill>
                  </a:rPr>
                  <a:t>t</a:t>
                </a:r>
                <a:endParaRPr lang="zh-TW" altLang="en-US" sz="2400" baseline="30000" dirty="0">
                  <a:solidFill>
                    <a:schemeClr val="bg1"/>
                  </a:solidFill>
                </a:endParaRPr>
              </a:p>
            </p:txBody>
          </p:sp>
        </p:grpSp>
        <p:cxnSp>
          <p:nvCxnSpPr>
            <p:cNvPr id="104" name="直線單箭頭接點 103"/>
            <p:cNvCxnSpPr>
              <a:cxnSpLocks/>
            </p:cNvCxnSpPr>
            <p:nvPr/>
          </p:nvCxnSpPr>
          <p:spPr>
            <a:xfrm>
              <a:off x="7775957" y="2607264"/>
              <a:ext cx="5134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6" name="矩形 35"/>
          <p:cNvSpPr/>
          <p:nvPr/>
        </p:nvSpPr>
        <p:spPr>
          <a:xfrm>
            <a:off x="4049175" y="4248366"/>
            <a:ext cx="816955" cy="461665"/>
          </a:xfrm>
          <a:prstGeom prst="rect">
            <a:avLst/>
          </a:prstGeom>
        </p:spPr>
        <p:txBody>
          <a:bodyPr wrap="none">
            <a:spAutoFit/>
          </a:bodyPr>
          <a:lstStyle/>
          <a:p>
            <a:r>
              <a:rPr lang="en-US" altLang="zh-TW" sz="2400" dirty="0"/>
              <a:t>reset</a:t>
            </a:r>
            <a:endParaRPr lang="zh-TW" altLang="en-US" sz="2400" dirty="0"/>
          </a:p>
        </p:txBody>
      </p:sp>
      <p:sp>
        <p:nvSpPr>
          <p:cNvPr id="108" name="矩形 107"/>
          <p:cNvSpPr/>
          <p:nvPr/>
        </p:nvSpPr>
        <p:spPr>
          <a:xfrm>
            <a:off x="5100997" y="4264116"/>
            <a:ext cx="1068113" cy="461665"/>
          </a:xfrm>
          <a:prstGeom prst="rect">
            <a:avLst/>
          </a:prstGeom>
        </p:spPr>
        <p:txBody>
          <a:bodyPr wrap="none">
            <a:spAutoFit/>
          </a:bodyPr>
          <a:lstStyle/>
          <a:p>
            <a:r>
              <a:rPr lang="en-US" altLang="zh-TW" sz="2400" dirty="0"/>
              <a:t>update</a:t>
            </a:r>
            <a:endParaRPr lang="zh-TW" altLang="en-US" sz="2400" dirty="0"/>
          </a:p>
        </p:txBody>
      </p:sp>
      <mc:AlternateContent xmlns:mc="http://schemas.openxmlformats.org/markup-compatibility/2006" xmlns:a14="http://schemas.microsoft.com/office/drawing/2010/main">
        <mc:Choice Requires="a14">
          <p:sp>
            <p:nvSpPr>
              <p:cNvPr id="109" name="文字方塊 108"/>
              <p:cNvSpPr txBox="1"/>
              <p:nvPr/>
            </p:nvSpPr>
            <p:spPr>
              <a:xfrm>
                <a:off x="2445579" y="1006681"/>
                <a:ext cx="422436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h</m:t>
                          </m:r>
                        </m:e>
                        <m:sup>
                          <m:r>
                            <a:rPr lang="en-US" altLang="zh-TW" sz="2800" b="0" i="1" smtClean="0">
                              <a:latin typeface="Cambria Math" panose="02040503050406030204" pitchFamily="18" charset="0"/>
                            </a:rPr>
                            <m:t>𝑡</m:t>
                          </m:r>
                        </m:sup>
                      </m:sSup>
                      <m:r>
                        <a:rPr lang="en-US" altLang="zh-TW" sz="2800" b="0" i="1" smtClean="0">
                          <a:latin typeface="Cambria Math" panose="02040503050406030204" pitchFamily="18" charset="0"/>
                        </a:rPr>
                        <m:t>=</m:t>
                      </m:r>
                      <m:r>
                        <a:rPr lang="en-US" altLang="zh-TW" sz="2800" i="1" smtClean="0">
                          <a:latin typeface="Cambria Math" panose="02040503050406030204" pitchFamily="18" charset="0"/>
                        </a:rPr>
                        <m:t>𝑧</m:t>
                      </m:r>
                      <m:r>
                        <a:rPr lang="en-US" altLang="zh-TW" sz="2800" i="1" smtClean="0">
                          <a:latin typeface="Cambria Math" panose="02040503050406030204" pitchFamily="18" charset="0"/>
                          <a:ea typeface="Cambria Math" panose="02040503050406030204" pitchFamily="18" charset="0"/>
                        </a:rPr>
                        <m:t>⨀</m:t>
                      </m:r>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h</m:t>
                          </m:r>
                        </m:e>
                        <m:sup>
                          <m:r>
                            <a:rPr lang="en-US" altLang="zh-TW" sz="2800" i="1">
                              <a:latin typeface="Cambria Math" panose="02040503050406030204" pitchFamily="18" charset="0"/>
                            </a:rPr>
                            <m:t>𝑡</m:t>
                          </m:r>
                          <m:r>
                            <a:rPr lang="en-US" altLang="zh-TW" sz="2800" b="0" i="1" smtClean="0">
                              <a:latin typeface="Cambria Math" panose="02040503050406030204" pitchFamily="18" charset="0"/>
                            </a:rPr>
                            <m:t>−1</m:t>
                          </m:r>
                        </m:sup>
                      </m:sSup>
                      <m:r>
                        <a:rPr lang="en-US" altLang="zh-TW" sz="2800" i="1" smtClean="0">
                          <a:latin typeface="Cambria Math" panose="02040503050406030204" pitchFamily="18" charset="0"/>
                        </a:rPr>
                        <m:t>+</m:t>
                      </m:r>
                      <m:d>
                        <m:dPr>
                          <m:ctrlPr>
                            <a:rPr lang="en-US" altLang="zh-TW" sz="2800" i="1" smtClean="0">
                              <a:latin typeface="Cambria Math" panose="02040503050406030204" pitchFamily="18" charset="0"/>
                            </a:rPr>
                          </m:ctrlPr>
                        </m:dPr>
                        <m:e>
                          <m:r>
                            <a:rPr lang="en-US" altLang="zh-TW" sz="2800" b="0" i="1" smtClean="0">
                              <a:latin typeface="Cambria Math" panose="02040503050406030204" pitchFamily="18" charset="0"/>
                            </a:rPr>
                            <m:t>1−</m:t>
                          </m:r>
                          <m:r>
                            <a:rPr lang="en-US" altLang="zh-TW" sz="2800" b="0" i="1" smtClean="0">
                              <a:latin typeface="Cambria Math" panose="02040503050406030204" pitchFamily="18" charset="0"/>
                            </a:rPr>
                            <m:t>𝑧</m:t>
                          </m:r>
                        </m:e>
                      </m:d>
                      <m:r>
                        <a:rPr lang="en-US" altLang="zh-TW" sz="2800" i="1">
                          <a:latin typeface="Cambria Math" panose="02040503050406030204" pitchFamily="18" charset="0"/>
                          <a:ea typeface="Cambria Math" panose="02040503050406030204" pitchFamily="18" charset="0"/>
                        </a:rPr>
                        <m:t>⨀</m:t>
                      </m:r>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h</m:t>
                          </m:r>
                        </m:e>
                        <m:sup>
                          <m:r>
                            <a:rPr lang="en-US" altLang="zh-TW" sz="2800" b="0" i="1" smtClean="0">
                              <a:latin typeface="Cambria Math" panose="02040503050406030204" pitchFamily="18" charset="0"/>
                            </a:rPr>
                            <m:t>′</m:t>
                          </m:r>
                        </m:sup>
                      </m:sSup>
                    </m:oMath>
                  </m:oMathPara>
                </a14:m>
                <a:endParaRPr lang="zh-TW" altLang="en-US" sz="2800" dirty="0"/>
              </a:p>
            </p:txBody>
          </p:sp>
        </mc:Choice>
        <mc:Fallback xmlns="">
          <p:sp>
            <p:nvSpPr>
              <p:cNvPr id="109" name="文字方塊 108"/>
              <p:cNvSpPr txBox="1">
                <a:spLocks noRot="1" noChangeAspect="1" noMove="1" noResize="1" noEditPoints="1" noAdjustHandles="1" noChangeArrowheads="1" noChangeShapeType="1" noTextEdit="1"/>
              </p:cNvSpPr>
              <p:nvPr/>
            </p:nvSpPr>
            <p:spPr>
              <a:xfrm>
                <a:off x="2445579" y="1006681"/>
                <a:ext cx="4224362" cy="430887"/>
              </a:xfrm>
              <a:prstGeom prst="rect">
                <a:avLst/>
              </a:prstGeom>
              <a:blipFill>
                <a:blip r:embed="rId8"/>
                <a:stretch>
                  <a:fillRect/>
                </a:stretch>
              </a:blipFill>
            </p:spPr>
            <p:txBody>
              <a:bodyPr/>
              <a:lstStyle/>
              <a:p>
                <a:r>
                  <a:rPr lang="zh-TW" altLang="en-US">
                    <a:noFill/>
                  </a:rPr>
                  <a:t> </a:t>
                </a:r>
              </a:p>
            </p:txBody>
          </p:sp>
        </mc:Fallback>
      </mc:AlternateContent>
      <p:grpSp>
        <p:nvGrpSpPr>
          <p:cNvPr id="10" name="群組 9">
            <a:extLst>
              <a:ext uri="{FF2B5EF4-FFF2-40B4-BE49-F238E27FC236}">
                <a16:creationId xmlns:a16="http://schemas.microsoft.com/office/drawing/2014/main" id="{B99EDC76-06CF-40A4-BDF0-893DAEE9C6B9}"/>
              </a:ext>
            </a:extLst>
          </p:cNvPr>
          <p:cNvGrpSpPr/>
          <p:nvPr/>
        </p:nvGrpSpPr>
        <p:grpSpPr>
          <a:xfrm>
            <a:off x="441903" y="3256427"/>
            <a:ext cx="3445367" cy="3155791"/>
            <a:chOff x="441903" y="3256427"/>
            <a:chExt cx="3445367" cy="3155791"/>
          </a:xfrm>
        </p:grpSpPr>
        <p:pic>
          <p:nvPicPr>
            <p:cNvPr id="9" name="圖片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903" y="3256427"/>
              <a:ext cx="3445367" cy="3155791"/>
            </a:xfrm>
            <a:prstGeom prst="rect">
              <a:avLst/>
            </a:prstGeom>
          </p:spPr>
        </p:pic>
        <p:sp>
          <p:nvSpPr>
            <p:cNvPr id="7" name="矩形 6">
              <a:extLst>
                <a:ext uri="{FF2B5EF4-FFF2-40B4-BE49-F238E27FC236}">
                  <a16:creationId xmlns:a16="http://schemas.microsoft.com/office/drawing/2014/main" id="{260A3714-D1F2-48A8-A24B-B2A5F398AAE7}"/>
                </a:ext>
              </a:extLst>
            </p:cNvPr>
            <p:cNvSpPr/>
            <p:nvPr/>
          </p:nvSpPr>
          <p:spPr>
            <a:xfrm>
              <a:off x="2222500" y="4302216"/>
              <a:ext cx="393700" cy="269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78898835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1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1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2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0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8" grpId="0" animBg="1"/>
      <p:bldP spid="13" grpId="0" animBg="1"/>
      <p:bldP spid="30" grpId="0" animBg="1"/>
      <p:bldP spid="33" grpId="0" animBg="1"/>
      <p:bldP spid="45" grpId="0" animBg="1"/>
      <p:bldP spid="83" grpId="0" animBg="1"/>
      <p:bldP spid="91" grpId="0" animBg="1"/>
      <p:bldP spid="92" grpId="0" animBg="1"/>
      <p:bldP spid="29" grpId="0"/>
      <p:bldP spid="100" grpId="0" animBg="1"/>
      <p:bldP spid="36" grpId="0"/>
      <p:bldP spid="108" grpId="0"/>
      <p:bldP spid="10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6"/>
            <a:ext cx="7886700" cy="1325563"/>
          </a:xfrm>
        </p:spPr>
        <p:txBody>
          <a:bodyPr/>
          <a:lstStyle/>
          <a:p>
            <a:endParaRPr lang="zh-TW" altLang="en-US" dirty="0"/>
          </a:p>
        </p:txBody>
      </p:sp>
      <p:sp>
        <p:nvSpPr>
          <p:cNvPr id="3" name="內容版面配置區 2"/>
          <p:cNvSpPr>
            <a:spLocks noGrp="1"/>
          </p:cNvSpPr>
          <p:nvPr>
            <p:ph idx="1"/>
          </p:nvPr>
        </p:nvSpPr>
        <p:spPr>
          <a:xfrm>
            <a:off x="628650" y="1825625"/>
            <a:ext cx="7886700" cy="4351338"/>
          </a:xfrm>
        </p:spPr>
        <p:txBody>
          <a:bodyPr/>
          <a:lstStyle/>
          <a:p>
            <a:endParaRPr lang="zh-TW" altLang="en-US"/>
          </a:p>
        </p:txBody>
      </p:sp>
      <p:pic>
        <p:nvPicPr>
          <p:cNvPr id="4" name="圖片 3"/>
          <p:cNvPicPr>
            <a:picLocks noChangeAspect="1"/>
          </p:cNvPicPr>
          <p:nvPr/>
        </p:nvPicPr>
        <p:blipFill>
          <a:blip r:embed="rId3"/>
          <a:stretch>
            <a:fillRect/>
          </a:stretch>
        </p:blipFill>
        <p:spPr>
          <a:xfrm>
            <a:off x="2559999" y="590046"/>
            <a:ext cx="6110681" cy="6074523"/>
          </a:xfrm>
          <a:prstGeom prst="rect">
            <a:avLst/>
          </a:prstGeom>
        </p:spPr>
      </p:pic>
      <p:sp>
        <p:nvSpPr>
          <p:cNvPr id="5" name="矩形 4">
            <a:extLst>
              <a:ext uri="{FF2B5EF4-FFF2-40B4-BE49-F238E27FC236}">
                <a16:creationId xmlns:a16="http://schemas.microsoft.com/office/drawing/2014/main" id="{80ECF18A-1F45-4D23-AB8F-51811E841365}"/>
              </a:ext>
            </a:extLst>
          </p:cNvPr>
          <p:cNvSpPr/>
          <p:nvPr/>
        </p:nvSpPr>
        <p:spPr>
          <a:xfrm>
            <a:off x="274015" y="5271"/>
            <a:ext cx="5477525" cy="584775"/>
          </a:xfrm>
          <a:prstGeom prst="rect">
            <a:avLst/>
          </a:prstGeom>
        </p:spPr>
        <p:txBody>
          <a:bodyPr wrap="none">
            <a:spAutoFit/>
          </a:bodyPr>
          <a:lstStyle/>
          <a:p>
            <a:r>
              <a:rPr lang="en-US" altLang="zh-TW" sz="3200" b="1" i="1" u="sng" dirty="0"/>
              <a:t>LSTM: A Search Space Odyssey </a:t>
            </a:r>
            <a:endParaRPr lang="zh-TW" altLang="en-US" sz="3200" b="1" i="1" u="sng" dirty="0"/>
          </a:p>
        </p:txBody>
      </p:sp>
    </p:spTree>
    <p:extLst>
      <p:ext uri="{BB962C8B-B14F-4D97-AF65-F5344CB8AC3E}">
        <p14:creationId xmlns:p14="http://schemas.microsoft.com/office/powerpoint/2010/main" val="151855584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518332" y="2203871"/>
            <a:ext cx="3743325" cy="2505075"/>
          </a:xfrm>
          <a:prstGeom prst="rect">
            <a:avLst/>
          </a:prstGeom>
        </p:spPr>
      </p:pic>
      <p:pic>
        <p:nvPicPr>
          <p:cNvPr id="5" name="圖片 4"/>
          <p:cNvPicPr>
            <a:picLocks noChangeAspect="1"/>
          </p:cNvPicPr>
          <p:nvPr/>
        </p:nvPicPr>
        <p:blipFill>
          <a:blip r:embed="rId4"/>
          <a:stretch>
            <a:fillRect/>
          </a:stretch>
        </p:blipFill>
        <p:spPr>
          <a:xfrm>
            <a:off x="4471206" y="874474"/>
            <a:ext cx="4333875" cy="3733800"/>
          </a:xfrm>
          <a:prstGeom prst="rect">
            <a:avLst/>
          </a:prstGeom>
        </p:spPr>
      </p:pic>
      <p:sp>
        <p:nvSpPr>
          <p:cNvPr id="8" name="矩形 7"/>
          <p:cNvSpPr/>
          <p:nvPr/>
        </p:nvSpPr>
        <p:spPr>
          <a:xfrm>
            <a:off x="274015" y="5271"/>
            <a:ext cx="5477525" cy="584775"/>
          </a:xfrm>
          <a:prstGeom prst="rect">
            <a:avLst/>
          </a:prstGeom>
        </p:spPr>
        <p:txBody>
          <a:bodyPr wrap="none">
            <a:spAutoFit/>
          </a:bodyPr>
          <a:lstStyle/>
          <a:p>
            <a:r>
              <a:rPr lang="en-US" altLang="zh-TW" sz="3200" b="1" i="1" u="sng" dirty="0"/>
              <a:t>LSTM: A Search Space Odyssey </a:t>
            </a:r>
            <a:endParaRPr lang="zh-TW" altLang="en-US" sz="3200" b="1" i="1" u="sng" dirty="0"/>
          </a:p>
        </p:txBody>
      </p:sp>
      <p:sp>
        <p:nvSpPr>
          <p:cNvPr id="9" name="矩形 8"/>
          <p:cNvSpPr/>
          <p:nvPr/>
        </p:nvSpPr>
        <p:spPr>
          <a:xfrm>
            <a:off x="518332" y="4892702"/>
            <a:ext cx="8286749" cy="1569660"/>
          </a:xfrm>
          <a:prstGeom prst="rect">
            <a:avLst/>
          </a:prstGeom>
        </p:spPr>
        <p:txBody>
          <a:bodyPr wrap="square">
            <a:spAutoFit/>
          </a:bodyPr>
          <a:lstStyle/>
          <a:p>
            <a:r>
              <a:rPr lang="en-US" altLang="zh-TW" sz="2400" dirty="0"/>
              <a:t>Standard LSTM works well</a:t>
            </a:r>
          </a:p>
          <a:p>
            <a:r>
              <a:rPr lang="en-US" altLang="zh-TW" sz="2400" dirty="0"/>
              <a:t>Simply LSTM: coupling input and forget gate, removing peephole</a:t>
            </a:r>
          </a:p>
          <a:p>
            <a:r>
              <a:rPr lang="en-US" altLang="zh-TW" sz="2400" dirty="0"/>
              <a:t>Forget gate is critical for performance</a:t>
            </a:r>
          </a:p>
          <a:p>
            <a:r>
              <a:rPr lang="en-US" altLang="zh-TW" sz="2400" dirty="0"/>
              <a:t>Output gate activation function is critical</a:t>
            </a:r>
            <a:endParaRPr lang="zh-TW" altLang="en-US" sz="2400" dirty="0"/>
          </a:p>
        </p:txBody>
      </p:sp>
    </p:spTree>
    <p:extLst>
      <p:ext uri="{BB962C8B-B14F-4D97-AF65-F5344CB8AC3E}">
        <p14:creationId xmlns:p14="http://schemas.microsoft.com/office/powerpoint/2010/main" val="180543309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445920"/>
            <a:ext cx="7772400" cy="2387600"/>
          </a:xfrm>
        </p:spPr>
        <p:txBody>
          <a:bodyPr/>
          <a:lstStyle/>
          <a:p>
            <a:r>
              <a:rPr lang="en-US" altLang="zh-TW" dirty="0"/>
              <a:t>Sequence Generation</a:t>
            </a:r>
            <a:endParaRPr lang="zh-TW" altLang="en-US" dirty="0"/>
          </a:p>
        </p:txBody>
      </p:sp>
    </p:spTree>
    <p:extLst>
      <p:ext uri="{BB962C8B-B14F-4D97-AF65-F5344CB8AC3E}">
        <p14:creationId xmlns:p14="http://schemas.microsoft.com/office/powerpoint/2010/main" val="181921882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6"/>
            <a:ext cx="7886700" cy="1325563"/>
          </a:xfrm>
        </p:spPr>
        <p:txBody>
          <a:bodyPr/>
          <a:lstStyle/>
          <a:p>
            <a:r>
              <a:rPr lang="en-US" altLang="zh-TW" dirty="0"/>
              <a:t>Generation</a:t>
            </a:r>
            <a:endParaRPr lang="zh-TW" altLang="en-US" dirty="0"/>
          </a:p>
        </p:txBody>
      </p:sp>
      <p:sp>
        <p:nvSpPr>
          <p:cNvPr id="3" name="內容版面配置區 2"/>
          <p:cNvSpPr>
            <a:spLocks noGrp="1"/>
          </p:cNvSpPr>
          <p:nvPr>
            <p:ph idx="1"/>
          </p:nvPr>
        </p:nvSpPr>
        <p:spPr>
          <a:xfrm>
            <a:off x="628650" y="1825625"/>
            <a:ext cx="7886700" cy="4351338"/>
          </a:xfrm>
        </p:spPr>
        <p:txBody>
          <a:bodyPr/>
          <a:lstStyle/>
          <a:p>
            <a:r>
              <a:rPr lang="en-US" altLang="zh-TW" sz="2400" dirty="0"/>
              <a:t>Sentences are composed of characters/words</a:t>
            </a:r>
          </a:p>
          <a:p>
            <a:r>
              <a:rPr lang="en-US" altLang="zh-TW" sz="2400" dirty="0"/>
              <a:t>Generating a character/word at each time by RNN</a:t>
            </a:r>
          </a:p>
          <a:p>
            <a:endParaRPr lang="en-US" altLang="zh-TW" dirty="0"/>
          </a:p>
          <a:p>
            <a:endParaRPr lang="zh-TW" altLang="en-US" dirty="0"/>
          </a:p>
        </p:txBody>
      </p:sp>
      <p:grpSp>
        <p:nvGrpSpPr>
          <p:cNvPr id="80" name="群組 79">
            <a:extLst>
              <a:ext uri="{FF2B5EF4-FFF2-40B4-BE49-F238E27FC236}">
                <a16:creationId xmlns:a16="http://schemas.microsoft.com/office/drawing/2014/main" id="{54710B76-E19F-47C7-BFA6-588232CCD681}"/>
              </a:ext>
            </a:extLst>
          </p:cNvPr>
          <p:cNvGrpSpPr/>
          <p:nvPr/>
        </p:nvGrpSpPr>
        <p:grpSpPr>
          <a:xfrm>
            <a:off x="628650" y="3290671"/>
            <a:ext cx="2827866" cy="2673220"/>
            <a:chOff x="5883124" y="170421"/>
            <a:chExt cx="2827866" cy="2673220"/>
          </a:xfrm>
        </p:grpSpPr>
        <p:sp>
          <p:nvSpPr>
            <p:cNvPr id="81" name="矩形 80">
              <a:extLst>
                <a:ext uri="{FF2B5EF4-FFF2-40B4-BE49-F238E27FC236}">
                  <a16:creationId xmlns:a16="http://schemas.microsoft.com/office/drawing/2014/main" id="{C4A7FA5A-1196-4899-B0E5-40A0045B9290}"/>
                </a:ext>
              </a:extLst>
            </p:cNvPr>
            <p:cNvSpPr/>
            <p:nvPr/>
          </p:nvSpPr>
          <p:spPr>
            <a:xfrm>
              <a:off x="6848322" y="1055850"/>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a:t>
              </a:r>
              <a:endParaRPr lang="zh-TW" altLang="en-US" sz="2800" dirty="0"/>
            </a:p>
          </p:txBody>
        </p:sp>
        <p:sp>
          <p:nvSpPr>
            <p:cNvPr id="82" name="矩形 81">
              <a:extLst>
                <a:ext uri="{FF2B5EF4-FFF2-40B4-BE49-F238E27FC236}">
                  <a16:creationId xmlns:a16="http://schemas.microsoft.com/office/drawing/2014/main" id="{D2FBDD0D-790A-48EF-AECB-020EEDDAD2CC}"/>
                </a:ext>
              </a:extLst>
            </p:cNvPr>
            <p:cNvSpPr/>
            <p:nvPr/>
          </p:nvSpPr>
          <p:spPr>
            <a:xfrm>
              <a:off x="5883124" y="1055849"/>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endParaRPr lang="zh-TW" altLang="en-US" sz="2800" baseline="30000" dirty="0"/>
            </a:p>
          </p:txBody>
        </p:sp>
        <p:sp>
          <p:nvSpPr>
            <p:cNvPr id="83" name="矩形 82">
              <a:extLst>
                <a:ext uri="{FF2B5EF4-FFF2-40B4-BE49-F238E27FC236}">
                  <a16:creationId xmlns:a16="http://schemas.microsoft.com/office/drawing/2014/main" id="{EA718E9C-6B32-4856-8CEB-A129201CDD3D}"/>
                </a:ext>
              </a:extLst>
            </p:cNvPr>
            <p:cNvSpPr/>
            <p:nvPr/>
          </p:nvSpPr>
          <p:spPr>
            <a:xfrm>
              <a:off x="8202991" y="1078997"/>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a:t>
              </a:r>
              <a:endParaRPr lang="zh-TW" altLang="en-US" sz="2800" baseline="30000" dirty="0"/>
            </a:p>
          </p:txBody>
        </p:sp>
        <p:sp>
          <p:nvSpPr>
            <p:cNvPr id="84" name="矩形 83">
              <a:extLst>
                <a:ext uri="{FF2B5EF4-FFF2-40B4-BE49-F238E27FC236}">
                  <a16:creationId xmlns:a16="http://schemas.microsoft.com/office/drawing/2014/main" id="{C54F0817-8945-4A81-8B64-7A2B14C8DE4F}"/>
                </a:ext>
              </a:extLst>
            </p:cNvPr>
            <p:cNvSpPr/>
            <p:nvPr/>
          </p:nvSpPr>
          <p:spPr>
            <a:xfrm>
              <a:off x="6848322" y="170421"/>
              <a:ext cx="931333" cy="465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y</a:t>
              </a:r>
              <a:endParaRPr lang="zh-TW" altLang="en-US" sz="2800" baseline="30000" dirty="0"/>
            </a:p>
          </p:txBody>
        </p:sp>
        <p:sp>
          <p:nvSpPr>
            <p:cNvPr id="85" name="矩形 84">
              <a:extLst>
                <a:ext uri="{FF2B5EF4-FFF2-40B4-BE49-F238E27FC236}">
                  <a16:creationId xmlns:a16="http://schemas.microsoft.com/office/drawing/2014/main" id="{969D55FD-58D0-4636-BB91-C0913B7E52FB}"/>
                </a:ext>
              </a:extLst>
            </p:cNvPr>
            <p:cNvSpPr/>
            <p:nvPr/>
          </p:nvSpPr>
          <p:spPr>
            <a:xfrm>
              <a:off x="6848322" y="2377974"/>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endParaRPr lang="zh-TW" altLang="en-US" sz="2800" baseline="30000" dirty="0"/>
            </a:p>
          </p:txBody>
        </p:sp>
        <p:cxnSp>
          <p:nvCxnSpPr>
            <p:cNvPr id="86" name="直線單箭頭接點 85">
              <a:extLst>
                <a:ext uri="{FF2B5EF4-FFF2-40B4-BE49-F238E27FC236}">
                  <a16:creationId xmlns:a16="http://schemas.microsoft.com/office/drawing/2014/main" id="{0891459B-6B20-49D0-B713-1FF3D9E20C03}"/>
                </a:ext>
              </a:extLst>
            </p:cNvPr>
            <p:cNvCxnSpPr>
              <a:cxnSpLocks/>
            </p:cNvCxnSpPr>
            <p:nvPr/>
          </p:nvCxnSpPr>
          <p:spPr>
            <a:xfrm>
              <a:off x="6441921" y="1527731"/>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線單箭頭接點 86">
              <a:extLst>
                <a:ext uri="{FF2B5EF4-FFF2-40B4-BE49-F238E27FC236}">
                  <a16:creationId xmlns:a16="http://schemas.microsoft.com/office/drawing/2014/main" id="{679BBD03-67E7-4691-AFD5-1D642D3ED554}"/>
                </a:ext>
              </a:extLst>
            </p:cNvPr>
            <p:cNvCxnSpPr>
              <a:cxnSpLocks/>
            </p:cNvCxnSpPr>
            <p:nvPr/>
          </p:nvCxnSpPr>
          <p:spPr>
            <a:xfrm>
              <a:off x="7813523" y="154466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線單箭頭接點 87">
              <a:extLst>
                <a:ext uri="{FF2B5EF4-FFF2-40B4-BE49-F238E27FC236}">
                  <a16:creationId xmlns:a16="http://schemas.microsoft.com/office/drawing/2014/main" id="{7EC44151-C2D6-4149-8F5C-F788670AED21}"/>
                </a:ext>
              </a:extLst>
            </p:cNvPr>
            <p:cNvCxnSpPr>
              <a:cxnSpLocks/>
            </p:cNvCxnSpPr>
            <p:nvPr/>
          </p:nvCxnSpPr>
          <p:spPr>
            <a:xfrm rot="16200000">
              <a:off x="7136187" y="847755"/>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單箭頭接點 88">
              <a:extLst>
                <a:ext uri="{FF2B5EF4-FFF2-40B4-BE49-F238E27FC236}">
                  <a16:creationId xmlns:a16="http://schemas.microsoft.com/office/drawing/2014/main" id="{21A30A6C-1774-4B95-8FE6-4F22EC1A0366}"/>
                </a:ext>
              </a:extLst>
            </p:cNvPr>
            <p:cNvCxnSpPr>
              <a:cxnSpLocks/>
            </p:cNvCxnSpPr>
            <p:nvPr/>
          </p:nvCxnSpPr>
          <p:spPr>
            <a:xfrm rot="16200000">
              <a:off x="7136187" y="2181916"/>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 name="文字方塊 3">
            <a:extLst>
              <a:ext uri="{FF2B5EF4-FFF2-40B4-BE49-F238E27FC236}">
                <a16:creationId xmlns:a16="http://schemas.microsoft.com/office/drawing/2014/main" id="{CC2F6428-97CC-4370-A12B-2C76A9F8F46C}"/>
              </a:ext>
            </a:extLst>
          </p:cNvPr>
          <p:cNvSpPr txBox="1"/>
          <p:nvPr/>
        </p:nvSpPr>
        <p:spPr>
          <a:xfrm>
            <a:off x="3242381" y="5502226"/>
            <a:ext cx="5285669" cy="461665"/>
          </a:xfrm>
          <a:prstGeom prst="rect">
            <a:avLst/>
          </a:prstGeom>
          <a:noFill/>
        </p:spPr>
        <p:txBody>
          <a:bodyPr wrap="square" rtlCol="0">
            <a:spAutoFit/>
          </a:bodyPr>
          <a:lstStyle/>
          <a:p>
            <a:r>
              <a:rPr lang="en-US" altLang="zh-TW" sz="2400" dirty="0"/>
              <a:t>The token generated at the last time step.</a:t>
            </a:r>
            <a:endParaRPr lang="zh-TW" altLang="en-US" sz="2400" dirty="0"/>
          </a:p>
        </p:txBody>
      </p:sp>
      <p:sp>
        <p:nvSpPr>
          <p:cNvPr id="9" name="箭號: 向左 8">
            <a:extLst>
              <a:ext uri="{FF2B5EF4-FFF2-40B4-BE49-F238E27FC236}">
                <a16:creationId xmlns:a16="http://schemas.microsoft.com/office/drawing/2014/main" id="{9916229C-7BF3-428F-B37A-CD3DD86F5003}"/>
              </a:ext>
            </a:extLst>
          </p:cNvPr>
          <p:cNvSpPr/>
          <p:nvPr/>
        </p:nvSpPr>
        <p:spPr>
          <a:xfrm>
            <a:off x="2628899" y="5543111"/>
            <a:ext cx="573617" cy="375891"/>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90" name="文字方塊 89">
            <a:extLst>
              <a:ext uri="{FF2B5EF4-FFF2-40B4-BE49-F238E27FC236}">
                <a16:creationId xmlns:a16="http://schemas.microsoft.com/office/drawing/2014/main" id="{229A1036-DE98-4D27-AF04-49D2DF1C1ADD}"/>
              </a:ext>
            </a:extLst>
          </p:cNvPr>
          <p:cNvSpPr txBox="1"/>
          <p:nvPr/>
        </p:nvSpPr>
        <p:spPr>
          <a:xfrm>
            <a:off x="4461581" y="5919002"/>
            <a:ext cx="4403019" cy="461665"/>
          </a:xfrm>
          <a:prstGeom prst="rect">
            <a:avLst/>
          </a:prstGeom>
          <a:noFill/>
        </p:spPr>
        <p:txBody>
          <a:bodyPr wrap="square" rtlCol="0">
            <a:spAutoFit/>
          </a:bodyPr>
          <a:lstStyle/>
          <a:p>
            <a:r>
              <a:rPr lang="en-US" altLang="zh-TW" sz="2400" dirty="0"/>
              <a:t>(represented by 1-of-N encoding)</a:t>
            </a:r>
            <a:endParaRPr lang="zh-TW" altLang="en-US" sz="2400" dirty="0"/>
          </a:p>
        </p:txBody>
      </p:sp>
      <p:sp>
        <p:nvSpPr>
          <p:cNvPr id="91" name="文字方塊 90">
            <a:extLst>
              <a:ext uri="{FF2B5EF4-FFF2-40B4-BE49-F238E27FC236}">
                <a16:creationId xmlns:a16="http://schemas.microsoft.com/office/drawing/2014/main" id="{4183F150-32CC-4E08-9069-0FDD17B3CC6B}"/>
              </a:ext>
            </a:extLst>
          </p:cNvPr>
          <p:cNvSpPr txBox="1"/>
          <p:nvPr/>
        </p:nvSpPr>
        <p:spPr>
          <a:xfrm>
            <a:off x="3242381" y="3275783"/>
            <a:ext cx="5285669" cy="461665"/>
          </a:xfrm>
          <a:prstGeom prst="rect">
            <a:avLst/>
          </a:prstGeom>
          <a:noFill/>
        </p:spPr>
        <p:txBody>
          <a:bodyPr wrap="square" rtlCol="0">
            <a:spAutoFit/>
          </a:bodyPr>
          <a:lstStyle/>
          <a:p>
            <a:r>
              <a:rPr lang="en-US" altLang="zh-TW" sz="2400" dirty="0"/>
              <a:t>Distribution over the token</a:t>
            </a:r>
            <a:endParaRPr lang="zh-TW" altLang="en-US" sz="2400" dirty="0"/>
          </a:p>
        </p:txBody>
      </p:sp>
      <p:sp>
        <p:nvSpPr>
          <p:cNvPr id="92" name="箭號: 向左 91">
            <a:extLst>
              <a:ext uri="{FF2B5EF4-FFF2-40B4-BE49-F238E27FC236}">
                <a16:creationId xmlns:a16="http://schemas.microsoft.com/office/drawing/2014/main" id="{713D163D-87FC-4D82-9813-F35F9A2B446B}"/>
              </a:ext>
            </a:extLst>
          </p:cNvPr>
          <p:cNvSpPr/>
          <p:nvPr/>
        </p:nvSpPr>
        <p:spPr>
          <a:xfrm>
            <a:off x="2628899" y="3316668"/>
            <a:ext cx="573617" cy="375891"/>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93" name="文字方塊 92">
            <a:extLst>
              <a:ext uri="{FF2B5EF4-FFF2-40B4-BE49-F238E27FC236}">
                <a16:creationId xmlns:a16="http://schemas.microsoft.com/office/drawing/2014/main" id="{F7278766-7BF5-456F-8769-F59D5D33F6D1}"/>
              </a:ext>
            </a:extLst>
          </p:cNvPr>
          <p:cNvSpPr txBox="1"/>
          <p:nvPr/>
        </p:nvSpPr>
        <p:spPr>
          <a:xfrm>
            <a:off x="4461581" y="3737448"/>
            <a:ext cx="4577644" cy="830997"/>
          </a:xfrm>
          <a:prstGeom prst="rect">
            <a:avLst/>
          </a:prstGeom>
          <a:noFill/>
        </p:spPr>
        <p:txBody>
          <a:bodyPr wrap="square" rtlCol="0">
            <a:spAutoFit/>
          </a:bodyPr>
          <a:lstStyle/>
          <a:p>
            <a:r>
              <a:rPr lang="en-US" altLang="zh-TW" sz="2400" dirty="0"/>
              <a:t>(sampling from the distribution to generate a token)</a:t>
            </a:r>
            <a:endParaRPr lang="zh-TW" altLang="en-US" sz="2400" dirty="0"/>
          </a:p>
        </p:txBody>
      </p:sp>
      <p:sp>
        <p:nvSpPr>
          <p:cNvPr id="10" name="文字方塊 9">
            <a:extLst>
              <a:ext uri="{FF2B5EF4-FFF2-40B4-BE49-F238E27FC236}">
                <a16:creationId xmlns:a16="http://schemas.microsoft.com/office/drawing/2014/main" id="{477BDAB7-B090-4255-9959-53CB9CFAB240}"/>
              </a:ext>
            </a:extLst>
          </p:cNvPr>
          <p:cNvSpPr txBox="1"/>
          <p:nvPr/>
        </p:nvSpPr>
        <p:spPr>
          <a:xfrm>
            <a:off x="4061531" y="481571"/>
            <a:ext cx="800100" cy="461665"/>
          </a:xfrm>
          <a:prstGeom prst="rect">
            <a:avLst/>
          </a:prstGeom>
          <a:noFill/>
        </p:spPr>
        <p:txBody>
          <a:bodyPr wrap="square" rtlCol="0">
            <a:spAutoFit/>
          </a:bodyPr>
          <a:lstStyle/>
          <a:p>
            <a:pPr algn="r"/>
            <a:r>
              <a:rPr lang="en-US" altLang="zh-TW" sz="2400" dirty="0"/>
              <a:t>x:</a:t>
            </a:r>
            <a:endParaRPr lang="zh-TW" altLang="en-US" sz="2400" dirty="0"/>
          </a:p>
        </p:txBody>
      </p:sp>
      <p:sp>
        <p:nvSpPr>
          <p:cNvPr id="94" name="文字方塊 93">
            <a:extLst>
              <a:ext uri="{FF2B5EF4-FFF2-40B4-BE49-F238E27FC236}">
                <a16:creationId xmlns:a16="http://schemas.microsoft.com/office/drawing/2014/main" id="{38C1B987-6A43-4CCF-96A0-DC9608AB44FB}"/>
              </a:ext>
            </a:extLst>
          </p:cNvPr>
          <p:cNvSpPr txBox="1"/>
          <p:nvPr/>
        </p:nvSpPr>
        <p:spPr>
          <a:xfrm>
            <a:off x="4061531" y="1160256"/>
            <a:ext cx="800100" cy="461665"/>
          </a:xfrm>
          <a:prstGeom prst="rect">
            <a:avLst/>
          </a:prstGeom>
          <a:noFill/>
        </p:spPr>
        <p:txBody>
          <a:bodyPr wrap="square" rtlCol="0">
            <a:spAutoFit/>
          </a:bodyPr>
          <a:lstStyle/>
          <a:p>
            <a:pPr algn="r"/>
            <a:r>
              <a:rPr lang="en-US" altLang="zh-TW" sz="2400" dirty="0"/>
              <a:t>y:</a:t>
            </a:r>
            <a:endParaRPr lang="zh-TW" altLang="en-US" sz="2400" dirty="0"/>
          </a:p>
        </p:txBody>
      </p:sp>
      <p:sp>
        <p:nvSpPr>
          <p:cNvPr id="48" name="矩形 47">
            <a:extLst>
              <a:ext uri="{FF2B5EF4-FFF2-40B4-BE49-F238E27FC236}">
                <a16:creationId xmlns:a16="http://schemas.microsoft.com/office/drawing/2014/main" id="{3D248355-356C-4685-98CB-EB9DB2806029}"/>
              </a:ext>
            </a:extLst>
          </p:cNvPr>
          <p:cNvSpPr/>
          <p:nvPr/>
        </p:nvSpPr>
        <p:spPr>
          <a:xfrm>
            <a:off x="5029200" y="499646"/>
            <a:ext cx="3098800" cy="41027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95" name="橢圓 94">
            <a:extLst>
              <a:ext uri="{FF2B5EF4-FFF2-40B4-BE49-F238E27FC236}">
                <a16:creationId xmlns:a16="http://schemas.microsoft.com/office/drawing/2014/main" id="{C274C096-100D-4DB8-BB12-C513F41ACF50}"/>
              </a:ext>
            </a:extLst>
          </p:cNvPr>
          <p:cNvSpPr/>
          <p:nvPr/>
        </p:nvSpPr>
        <p:spPr>
          <a:xfrm>
            <a:off x="5547394" y="537106"/>
            <a:ext cx="337821" cy="3378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dirty="0"/>
              <a:t>1</a:t>
            </a:r>
            <a:endParaRPr lang="zh-TW" altLang="en-US" dirty="0"/>
          </a:p>
        </p:txBody>
      </p:sp>
      <p:sp>
        <p:nvSpPr>
          <p:cNvPr id="96" name="橢圓 95">
            <a:extLst>
              <a:ext uri="{FF2B5EF4-FFF2-40B4-BE49-F238E27FC236}">
                <a16:creationId xmlns:a16="http://schemas.microsoft.com/office/drawing/2014/main" id="{88FC04A7-49AA-460E-B53F-59EB81FA484C}"/>
              </a:ext>
            </a:extLst>
          </p:cNvPr>
          <p:cNvSpPr/>
          <p:nvPr/>
        </p:nvSpPr>
        <p:spPr>
          <a:xfrm>
            <a:off x="5100337" y="536212"/>
            <a:ext cx="337821" cy="337821"/>
          </a:xfrm>
          <a:prstGeom prst="ellipse">
            <a:avLst/>
          </a:pr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dirty="0"/>
              <a:t>0</a:t>
            </a:r>
            <a:endParaRPr lang="zh-TW" altLang="en-US" dirty="0"/>
          </a:p>
        </p:txBody>
      </p:sp>
      <p:sp>
        <p:nvSpPr>
          <p:cNvPr id="97" name="橢圓 96">
            <a:extLst>
              <a:ext uri="{FF2B5EF4-FFF2-40B4-BE49-F238E27FC236}">
                <a16:creationId xmlns:a16="http://schemas.microsoft.com/office/drawing/2014/main" id="{D07ECA3E-89BA-4C7C-A5A4-5D0865433901}"/>
              </a:ext>
            </a:extLst>
          </p:cNvPr>
          <p:cNvSpPr/>
          <p:nvPr/>
        </p:nvSpPr>
        <p:spPr>
          <a:xfrm>
            <a:off x="5994451" y="536212"/>
            <a:ext cx="337821" cy="337821"/>
          </a:xfrm>
          <a:prstGeom prst="ellipse">
            <a:avLst/>
          </a:pr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dirty="0"/>
              <a:t>0</a:t>
            </a:r>
            <a:endParaRPr lang="zh-TW" altLang="en-US" dirty="0"/>
          </a:p>
        </p:txBody>
      </p:sp>
      <p:sp>
        <p:nvSpPr>
          <p:cNvPr id="98" name="橢圓 97">
            <a:extLst>
              <a:ext uri="{FF2B5EF4-FFF2-40B4-BE49-F238E27FC236}">
                <a16:creationId xmlns:a16="http://schemas.microsoft.com/office/drawing/2014/main" id="{C24EE1EE-D7A6-4244-971E-875D4A869654}"/>
              </a:ext>
            </a:extLst>
          </p:cNvPr>
          <p:cNvSpPr/>
          <p:nvPr/>
        </p:nvSpPr>
        <p:spPr>
          <a:xfrm>
            <a:off x="6426207" y="536212"/>
            <a:ext cx="337821" cy="337821"/>
          </a:xfrm>
          <a:prstGeom prst="ellipse">
            <a:avLst/>
          </a:pr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dirty="0"/>
              <a:t>0</a:t>
            </a:r>
            <a:endParaRPr lang="zh-TW" altLang="en-US" dirty="0"/>
          </a:p>
        </p:txBody>
      </p:sp>
      <p:sp>
        <p:nvSpPr>
          <p:cNvPr id="99" name="橢圓 98">
            <a:extLst>
              <a:ext uri="{FF2B5EF4-FFF2-40B4-BE49-F238E27FC236}">
                <a16:creationId xmlns:a16="http://schemas.microsoft.com/office/drawing/2014/main" id="{0DC01764-00A9-406E-A417-79D92942DC0E}"/>
              </a:ext>
            </a:extLst>
          </p:cNvPr>
          <p:cNvSpPr/>
          <p:nvPr/>
        </p:nvSpPr>
        <p:spPr>
          <a:xfrm>
            <a:off x="6884127" y="536212"/>
            <a:ext cx="337821" cy="337821"/>
          </a:xfrm>
          <a:prstGeom prst="ellipse">
            <a:avLst/>
          </a:pr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dirty="0"/>
              <a:t>0</a:t>
            </a:r>
            <a:endParaRPr lang="zh-TW" altLang="en-US" dirty="0"/>
          </a:p>
        </p:txBody>
      </p:sp>
      <p:sp>
        <p:nvSpPr>
          <p:cNvPr id="100" name="橢圓 99">
            <a:extLst>
              <a:ext uri="{FF2B5EF4-FFF2-40B4-BE49-F238E27FC236}">
                <a16:creationId xmlns:a16="http://schemas.microsoft.com/office/drawing/2014/main" id="{A5E7C969-2B4B-4764-9B24-58418A8058FA}"/>
              </a:ext>
            </a:extLst>
          </p:cNvPr>
          <p:cNvSpPr/>
          <p:nvPr/>
        </p:nvSpPr>
        <p:spPr>
          <a:xfrm>
            <a:off x="7748932" y="543491"/>
            <a:ext cx="337821" cy="337821"/>
          </a:xfrm>
          <a:prstGeom prst="ellipse">
            <a:avLst/>
          </a:pr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dirty="0"/>
              <a:t>0</a:t>
            </a:r>
            <a:endParaRPr lang="zh-TW" altLang="en-US" dirty="0"/>
          </a:p>
        </p:txBody>
      </p:sp>
      <p:sp>
        <p:nvSpPr>
          <p:cNvPr id="101" name="文字方塊 100">
            <a:extLst>
              <a:ext uri="{FF2B5EF4-FFF2-40B4-BE49-F238E27FC236}">
                <a16:creationId xmlns:a16="http://schemas.microsoft.com/office/drawing/2014/main" id="{3B182FD5-762D-4C3D-A145-A0F032D3D4E7}"/>
              </a:ext>
            </a:extLst>
          </p:cNvPr>
          <p:cNvSpPr txBox="1"/>
          <p:nvPr/>
        </p:nvSpPr>
        <p:spPr>
          <a:xfrm>
            <a:off x="7165889" y="408049"/>
            <a:ext cx="634272" cy="461665"/>
          </a:xfrm>
          <a:prstGeom prst="rect">
            <a:avLst/>
          </a:prstGeom>
          <a:noFill/>
        </p:spPr>
        <p:txBody>
          <a:bodyPr wrap="square" rtlCol="0">
            <a:spAutoFit/>
          </a:bodyPr>
          <a:lstStyle/>
          <a:p>
            <a:pPr algn="ctr"/>
            <a:r>
              <a:rPr lang="en-US" altLang="zh-TW" sz="2400" dirty="0"/>
              <a:t>……</a:t>
            </a:r>
            <a:endParaRPr lang="zh-TW" altLang="en-US" sz="2400" dirty="0"/>
          </a:p>
        </p:txBody>
      </p:sp>
      <p:sp>
        <p:nvSpPr>
          <p:cNvPr id="102" name="文字方塊 101">
            <a:extLst>
              <a:ext uri="{FF2B5EF4-FFF2-40B4-BE49-F238E27FC236}">
                <a16:creationId xmlns:a16="http://schemas.microsoft.com/office/drawing/2014/main" id="{87A8D2FF-30A2-4231-A5E6-66D98DFD503A}"/>
              </a:ext>
            </a:extLst>
          </p:cNvPr>
          <p:cNvSpPr txBox="1"/>
          <p:nvPr/>
        </p:nvSpPr>
        <p:spPr>
          <a:xfrm>
            <a:off x="5076869" y="155462"/>
            <a:ext cx="441775" cy="369332"/>
          </a:xfrm>
          <a:prstGeom prst="rect">
            <a:avLst/>
          </a:prstGeom>
          <a:noFill/>
        </p:spPr>
        <p:txBody>
          <a:bodyPr wrap="square" rtlCol="0">
            <a:spAutoFit/>
          </a:bodyPr>
          <a:lstStyle/>
          <a:p>
            <a:r>
              <a:rPr lang="zh-TW" altLang="en-US" dirty="0"/>
              <a:t>你</a:t>
            </a:r>
          </a:p>
        </p:txBody>
      </p:sp>
      <p:sp>
        <p:nvSpPr>
          <p:cNvPr id="103" name="文字方塊 102">
            <a:extLst>
              <a:ext uri="{FF2B5EF4-FFF2-40B4-BE49-F238E27FC236}">
                <a16:creationId xmlns:a16="http://schemas.microsoft.com/office/drawing/2014/main" id="{8BC3D35B-4CB0-4A57-B32E-FF05228105D1}"/>
              </a:ext>
            </a:extLst>
          </p:cNvPr>
          <p:cNvSpPr txBox="1"/>
          <p:nvPr/>
        </p:nvSpPr>
        <p:spPr>
          <a:xfrm>
            <a:off x="5510789" y="155462"/>
            <a:ext cx="441775" cy="369332"/>
          </a:xfrm>
          <a:prstGeom prst="rect">
            <a:avLst/>
          </a:prstGeom>
          <a:noFill/>
        </p:spPr>
        <p:txBody>
          <a:bodyPr wrap="square" rtlCol="0">
            <a:spAutoFit/>
          </a:bodyPr>
          <a:lstStyle/>
          <a:p>
            <a:r>
              <a:rPr lang="zh-TW" altLang="en-US" dirty="0"/>
              <a:t>我</a:t>
            </a:r>
          </a:p>
        </p:txBody>
      </p:sp>
      <p:sp>
        <p:nvSpPr>
          <p:cNvPr id="104" name="文字方塊 103">
            <a:extLst>
              <a:ext uri="{FF2B5EF4-FFF2-40B4-BE49-F238E27FC236}">
                <a16:creationId xmlns:a16="http://schemas.microsoft.com/office/drawing/2014/main" id="{33D07688-3E4B-490C-B4BE-E4652762627F}"/>
              </a:ext>
            </a:extLst>
          </p:cNvPr>
          <p:cNvSpPr txBox="1"/>
          <p:nvPr/>
        </p:nvSpPr>
        <p:spPr>
          <a:xfrm>
            <a:off x="5952564" y="155462"/>
            <a:ext cx="441775" cy="369332"/>
          </a:xfrm>
          <a:prstGeom prst="rect">
            <a:avLst/>
          </a:prstGeom>
          <a:noFill/>
        </p:spPr>
        <p:txBody>
          <a:bodyPr wrap="square" rtlCol="0">
            <a:spAutoFit/>
          </a:bodyPr>
          <a:lstStyle/>
          <a:p>
            <a:r>
              <a:rPr lang="zh-TW" altLang="en-US" dirty="0"/>
              <a:t>他</a:t>
            </a:r>
          </a:p>
        </p:txBody>
      </p:sp>
      <p:sp>
        <p:nvSpPr>
          <p:cNvPr id="105" name="文字方塊 104">
            <a:extLst>
              <a:ext uri="{FF2B5EF4-FFF2-40B4-BE49-F238E27FC236}">
                <a16:creationId xmlns:a16="http://schemas.microsoft.com/office/drawing/2014/main" id="{8A148E35-6840-411C-8ADF-DEDF1D5FC757}"/>
              </a:ext>
            </a:extLst>
          </p:cNvPr>
          <p:cNvSpPr txBox="1"/>
          <p:nvPr/>
        </p:nvSpPr>
        <p:spPr>
          <a:xfrm>
            <a:off x="6393921" y="163358"/>
            <a:ext cx="441775" cy="369332"/>
          </a:xfrm>
          <a:prstGeom prst="rect">
            <a:avLst/>
          </a:prstGeom>
          <a:noFill/>
        </p:spPr>
        <p:txBody>
          <a:bodyPr wrap="square" rtlCol="0">
            <a:spAutoFit/>
          </a:bodyPr>
          <a:lstStyle/>
          <a:p>
            <a:r>
              <a:rPr lang="zh-TW" altLang="en-US" dirty="0"/>
              <a:t>是</a:t>
            </a:r>
          </a:p>
        </p:txBody>
      </p:sp>
      <p:sp>
        <p:nvSpPr>
          <p:cNvPr id="106" name="文字方塊 105">
            <a:extLst>
              <a:ext uri="{FF2B5EF4-FFF2-40B4-BE49-F238E27FC236}">
                <a16:creationId xmlns:a16="http://schemas.microsoft.com/office/drawing/2014/main" id="{8254DF90-28D3-4CE4-AC9B-22D8ED15ACA6}"/>
              </a:ext>
            </a:extLst>
          </p:cNvPr>
          <p:cNvSpPr txBox="1"/>
          <p:nvPr/>
        </p:nvSpPr>
        <p:spPr>
          <a:xfrm>
            <a:off x="6835325" y="155462"/>
            <a:ext cx="441775" cy="369332"/>
          </a:xfrm>
          <a:prstGeom prst="rect">
            <a:avLst/>
          </a:prstGeom>
          <a:noFill/>
        </p:spPr>
        <p:txBody>
          <a:bodyPr wrap="square" rtlCol="0">
            <a:spAutoFit/>
          </a:bodyPr>
          <a:lstStyle/>
          <a:p>
            <a:r>
              <a:rPr lang="zh-TW" altLang="en-US" dirty="0"/>
              <a:t>很</a:t>
            </a:r>
          </a:p>
        </p:txBody>
      </p:sp>
      <p:sp>
        <p:nvSpPr>
          <p:cNvPr id="108" name="矩形 107">
            <a:extLst>
              <a:ext uri="{FF2B5EF4-FFF2-40B4-BE49-F238E27FC236}">
                <a16:creationId xmlns:a16="http://schemas.microsoft.com/office/drawing/2014/main" id="{DD40FF67-668E-479F-B6A0-F4E42E85F3F6}"/>
              </a:ext>
            </a:extLst>
          </p:cNvPr>
          <p:cNvSpPr/>
          <p:nvPr/>
        </p:nvSpPr>
        <p:spPr>
          <a:xfrm>
            <a:off x="5029200" y="1173761"/>
            <a:ext cx="3098800" cy="41027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09" name="橢圓 108">
            <a:extLst>
              <a:ext uri="{FF2B5EF4-FFF2-40B4-BE49-F238E27FC236}">
                <a16:creationId xmlns:a16="http://schemas.microsoft.com/office/drawing/2014/main" id="{F9E1B88A-4F93-48F4-9104-F61D124CCF46}"/>
              </a:ext>
            </a:extLst>
          </p:cNvPr>
          <p:cNvSpPr/>
          <p:nvPr/>
        </p:nvSpPr>
        <p:spPr>
          <a:xfrm>
            <a:off x="5547394" y="1211221"/>
            <a:ext cx="337821" cy="337821"/>
          </a:xfrm>
          <a:prstGeom prst="ellipse">
            <a:avLst/>
          </a:pr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dirty="0"/>
              <a:t>0</a:t>
            </a:r>
            <a:endParaRPr lang="zh-TW" altLang="en-US" dirty="0"/>
          </a:p>
        </p:txBody>
      </p:sp>
      <p:sp>
        <p:nvSpPr>
          <p:cNvPr id="110" name="橢圓 109">
            <a:extLst>
              <a:ext uri="{FF2B5EF4-FFF2-40B4-BE49-F238E27FC236}">
                <a16:creationId xmlns:a16="http://schemas.microsoft.com/office/drawing/2014/main" id="{B3B65DBA-CFE2-4A44-901B-422D73977EF7}"/>
              </a:ext>
            </a:extLst>
          </p:cNvPr>
          <p:cNvSpPr/>
          <p:nvPr/>
        </p:nvSpPr>
        <p:spPr>
          <a:xfrm>
            <a:off x="5100337" y="1210327"/>
            <a:ext cx="337821" cy="337821"/>
          </a:xfrm>
          <a:prstGeom prst="ellipse">
            <a:avLst/>
          </a:pr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dirty="0"/>
              <a:t>0</a:t>
            </a:r>
            <a:endParaRPr lang="zh-TW" altLang="en-US" dirty="0"/>
          </a:p>
        </p:txBody>
      </p:sp>
      <p:sp>
        <p:nvSpPr>
          <p:cNvPr id="111" name="橢圓 110">
            <a:extLst>
              <a:ext uri="{FF2B5EF4-FFF2-40B4-BE49-F238E27FC236}">
                <a16:creationId xmlns:a16="http://schemas.microsoft.com/office/drawing/2014/main" id="{4C0C8D4E-67A2-44E9-BF80-330150860071}"/>
              </a:ext>
            </a:extLst>
          </p:cNvPr>
          <p:cNvSpPr/>
          <p:nvPr/>
        </p:nvSpPr>
        <p:spPr>
          <a:xfrm>
            <a:off x="5994451" y="1210327"/>
            <a:ext cx="337821" cy="337821"/>
          </a:xfrm>
          <a:prstGeom prst="ellipse">
            <a:avLst/>
          </a:pr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dirty="0"/>
              <a:t>0</a:t>
            </a:r>
            <a:endParaRPr lang="zh-TW" altLang="en-US" dirty="0"/>
          </a:p>
        </p:txBody>
      </p:sp>
      <p:sp>
        <p:nvSpPr>
          <p:cNvPr id="112" name="橢圓 111">
            <a:extLst>
              <a:ext uri="{FF2B5EF4-FFF2-40B4-BE49-F238E27FC236}">
                <a16:creationId xmlns:a16="http://schemas.microsoft.com/office/drawing/2014/main" id="{2B9F4600-5F0D-4FF5-BD7F-F5C3B0D0B326}"/>
              </a:ext>
            </a:extLst>
          </p:cNvPr>
          <p:cNvSpPr/>
          <p:nvPr/>
        </p:nvSpPr>
        <p:spPr>
          <a:xfrm>
            <a:off x="6426207" y="1210327"/>
            <a:ext cx="337821" cy="337821"/>
          </a:xfrm>
          <a:prstGeom prst="ellipse">
            <a:avLst/>
          </a:pr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sz="1600" dirty="0"/>
          </a:p>
        </p:txBody>
      </p:sp>
      <p:sp>
        <p:nvSpPr>
          <p:cNvPr id="113" name="橢圓 112">
            <a:extLst>
              <a:ext uri="{FF2B5EF4-FFF2-40B4-BE49-F238E27FC236}">
                <a16:creationId xmlns:a16="http://schemas.microsoft.com/office/drawing/2014/main" id="{1F9F1EC6-6FE3-4450-BE89-05D5D7E192E1}"/>
              </a:ext>
            </a:extLst>
          </p:cNvPr>
          <p:cNvSpPr/>
          <p:nvPr/>
        </p:nvSpPr>
        <p:spPr>
          <a:xfrm>
            <a:off x="6884127" y="1210327"/>
            <a:ext cx="337821" cy="337821"/>
          </a:xfrm>
          <a:prstGeom prst="ellipse">
            <a:avLst/>
          </a:pr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dirty="0"/>
          </a:p>
        </p:txBody>
      </p:sp>
      <p:sp>
        <p:nvSpPr>
          <p:cNvPr id="114" name="橢圓 113">
            <a:extLst>
              <a:ext uri="{FF2B5EF4-FFF2-40B4-BE49-F238E27FC236}">
                <a16:creationId xmlns:a16="http://schemas.microsoft.com/office/drawing/2014/main" id="{9A6037F4-ED70-4C59-A962-AF0DF4F93F4E}"/>
              </a:ext>
            </a:extLst>
          </p:cNvPr>
          <p:cNvSpPr/>
          <p:nvPr/>
        </p:nvSpPr>
        <p:spPr>
          <a:xfrm>
            <a:off x="7748932" y="1217606"/>
            <a:ext cx="337821" cy="337821"/>
          </a:xfrm>
          <a:prstGeom prst="ellipse">
            <a:avLst/>
          </a:pr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dirty="0"/>
              <a:t>0</a:t>
            </a:r>
            <a:endParaRPr lang="zh-TW" altLang="en-US" dirty="0"/>
          </a:p>
        </p:txBody>
      </p:sp>
      <p:sp>
        <p:nvSpPr>
          <p:cNvPr id="115" name="文字方塊 114">
            <a:extLst>
              <a:ext uri="{FF2B5EF4-FFF2-40B4-BE49-F238E27FC236}">
                <a16:creationId xmlns:a16="http://schemas.microsoft.com/office/drawing/2014/main" id="{95A59256-17FE-4457-8EC0-D0F07A32907B}"/>
              </a:ext>
            </a:extLst>
          </p:cNvPr>
          <p:cNvSpPr txBox="1"/>
          <p:nvPr/>
        </p:nvSpPr>
        <p:spPr>
          <a:xfrm>
            <a:off x="7165889" y="1082164"/>
            <a:ext cx="634272" cy="461665"/>
          </a:xfrm>
          <a:prstGeom prst="rect">
            <a:avLst/>
          </a:prstGeom>
          <a:noFill/>
        </p:spPr>
        <p:txBody>
          <a:bodyPr wrap="square" rtlCol="0">
            <a:spAutoFit/>
          </a:bodyPr>
          <a:lstStyle/>
          <a:p>
            <a:pPr algn="ctr"/>
            <a:r>
              <a:rPr lang="en-US" altLang="zh-TW" sz="2400" dirty="0"/>
              <a:t>……</a:t>
            </a:r>
            <a:endParaRPr lang="zh-TW" altLang="en-US" sz="2400" dirty="0"/>
          </a:p>
        </p:txBody>
      </p:sp>
      <p:sp>
        <p:nvSpPr>
          <p:cNvPr id="116" name="文字方塊 115">
            <a:extLst>
              <a:ext uri="{FF2B5EF4-FFF2-40B4-BE49-F238E27FC236}">
                <a16:creationId xmlns:a16="http://schemas.microsoft.com/office/drawing/2014/main" id="{44D8FFB9-43AA-4606-A333-B970FB6283B6}"/>
              </a:ext>
            </a:extLst>
          </p:cNvPr>
          <p:cNvSpPr txBox="1"/>
          <p:nvPr/>
        </p:nvSpPr>
        <p:spPr>
          <a:xfrm>
            <a:off x="6209397" y="1186918"/>
            <a:ext cx="766418" cy="369332"/>
          </a:xfrm>
          <a:prstGeom prst="rect">
            <a:avLst/>
          </a:prstGeom>
          <a:noFill/>
        </p:spPr>
        <p:txBody>
          <a:bodyPr wrap="square" rtlCol="0">
            <a:spAutoFit/>
          </a:bodyPr>
          <a:lstStyle/>
          <a:p>
            <a:pPr algn="ctr"/>
            <a:r>
              <a:rPr lang="en-US" altLang="zh-TW" dirty="0"/>
              <a:t>0.7</a:t>
            </a:r>
            <a:endParaRPr lang="zh-TW" altLang="en-US" dirty="0"/>
          </a:p>
        </p:txBody>
      </p:sp>
      <p:sp>
        <p:nvSpPr>
          <p:cNvPr id="117" name="文字方塊 116">
            <a:extLst>
              <a:ext uri="{FF2B5EF4-FFF2-40B4-BE49-F238E27FC236}">
                <a16:creationId xmlns:a16="http://schemas.microsoft.com/office/drawing/2014/main" id="{C8D74B5D-BEF1-47B6-BE8D-6206DD5CA2D2}"/>
              </a:ext>
            </a:extLst>
          </p:cNvPr>
          <p:cNvSpPr txBox="1"/>
          <p:nvPr/>
        </p:nvSpPr>
        <p:spPr>
          <a:xfrm>
            <a:off x="6663090" y="1184254"/>
            <a:ext cx="766418" cy="369332"/>
          </a:xfrm>
          <a:prstGeom prst="rect">
            <a:avLst/>
          </a:prstGeom>
          <a:noFill/>
        </p:spPr>
        <p:txBody>
          <a:bodyPr wrap="square" rtlCol="0">
            <a:spAutoFit/>
          </a:bodyPr>
          <a:lstStyle/>
          <a:p>
            <a:pPr algn="ctr"/>
            <a:r>
              <a:rPr lang="en-US" altLang="zh-TW" dirty="0"/>
              <a:t>0.3</a:t>
            </a:r>
            <a:endParaRPr lang="zh-TW" altLang="en-US" dirty="0"/>
          </a:p>
        </p:txBody>
      </p:sp>
    </p:spTree>
    <p:extLst>
      <p:ext uri="{BB962C8B-B14F-4D97-AF65-F5344CB8AC3E}">
        <p14:creationId xmlns:p14="http://schemas.microsoft.com/office/powerpoint/2010/main" val="56321282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90" grpId="0"/>
      <p:bldP spid="91" grpId="0"/>
      <p:bldP spid="92" grpId="0" animBg="1"/>
      <p:bldP spid="93" grpId="0"/>
      <p:bldP spid="10" grpId="0"/>
      <p:bldP spid="94" grpId="0"/>
      <p:bldP spid="48" grpId="0" animBg="1"/>
      <p:bldP spid="95" grpId="0" animBg="1"/>
      <p:bldP spid="96" grpId="0" animBg="1"/>
      <p:bldP spid="97" grpId="0" animBg="1"/>
      <p:bldP spid="98" grpId="0" animBg="1"/>
      <p:bldP spid="99" grpId="0" animBg="1"/>
      <p:bldP spid="100" grpId="0" animBg="1"/>
      <p:bldP spid="101" grpId="0"/>
      <p:bldP spid="102" grpId="0"/>
      <p:bldP spid="103" grpId="0"/>
      <p:bldP spid="104" grpId="0"/>
      <p:bldP spid="105" grpId="0"/>
      <p:bldP spid="106" grpId="0"/>
      <p:bldP spid="108" grpId="0" animBg="1"/>
      <p:bldP spid="109" grpId="0" animBg="1"/>
      <p:bldP spid="110" grpId="0" animBg="1"/>
      <p:bldP spid="111" grpId="0" animBg="1"/>
      <p:bldP spid="112" grpId="0" animBg="1"/>
      <p:bldP spid="113" grpId="0" animBg="1"/>
      <p:bldP spid="114" grpId="0" animBg="1"/>
      <p:bldP spid="115" grpId="0"/>
      <p:bldP spid="116" grpId="0"/>
      <p:bldP spid="1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Generation</a:t>
            </a:r>
            <a:endParaRPr lang="zh-TW" altLang="en-US" dirty="0"/>
          </a:p>
        </p:txBody>
      </p:sp>
      <p:sp>
        <p:nvSpPr>
          <p:cNvPr id="3" name="內容版面配置區 2"/>
          <p:cNvSpPr>
            <a:spLocks noGrp="1"/>
          </p:cNvSpPr>
          <p:nvPr>
            <p:ph idx="1"/>
          </p:nvPr>
        </p:nvSpPr>
        <p:spPr>
          <a:xfrm>
            <a:off x="628650" y="1825625"/>
            <a:ext cx="7886700" cy="4351338"/>
          </a:xfrm>
        </p:spPr>
        <p:txBody>
          <a:bodyPr/>
          <a:lstStyle/>
          <a:p>
            <a:r>
              <a:rPr lang="en-US" altLang="zh-TW" sz="2400" dirty="0"/>
              <a:t>Sentences are composed of characters/words</a:t>
            </a:r>
          </a:p>
          <a:p>
            <a:r>
              <a:rPr lang="en-US" altLang="zh-TW" sz="2400" dirty="0"/>
              <a:t>Generating a character/word at each time by RNN</a:t>
            </a:r>
          </a:p>
          <a:p>
            <a:endParaRPr lang="en-US" altLang="zh-TW" dirty="0"/>
          </a:p>
          <a:p>
            <a:endParaRPr lang="zh-TW" altLang="en-US" dirty="0"/>
          </a:p>
        </p:txBody>
      </p:sp>
      <p:sp>
        <p:nvSpPr>
          <p:cNvPr id="54" name="矩形 53">
            <a:extLst>
              <a:ext uri="{FF2B5EF4-FFF2-40B4-BE49-F238E27FC236}">
                <a16:creationId xmlns:a16="http://schemas.microsoft.com/office/drawing/2014/main" id="{A53F8401-554F-4173-84F7-6BE97C22E858}"/>
              </a:ext>
            </a:extLst>
          </p:cNvPr>
          <p:cNvSpPr/>
          <p:nvPr/>
        </p:nvSpPr>
        <p:spPr>
          <a:xfrm>
            <a:off x="1541195" y="4423984"/>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a:t>
            </a:r>
            <a:endParaRPr lang="zh-TW" altLang="en-US" sz="2800" dirty="0"/>
          </a:p>
        </p:txBody>
      </p:sp>
      <p:sp>
        <p:nvSpPr>
          <p:cNvPr id="55" name="矩形 54">
            <a:extLst>
              <a:ext uri="{FF2B5EF4-FFF2-40B4-BE49-F238E27FC236}">
                <a16:creationId xmlns:a16="http://schemas.microsoft.com/office/drawing/2014/main" id="{45ADCC37-16B0-4825-912E-38F58373255A}"/>
              </a:ext>
            </a:extLst>
          </p:cNvPr>
          <p:cNvSpPr/>
          <p:nvPr/>
        </p:nvSpPr>
        <p:spPr>
          <a:xfrm>
            <a:off x="575997" y="4423983"/>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0</a:t>
            </a:r>
            <a:endParaRPr lang="zh-TW" altLang="en-US" sz="2800" baseline="30000" dirty="0"/>
          </a:p>
        </p:txBody>
      </p:sp>
      <p:sp>
        <p:nvSpPr>
          <p:cNvPr id="56" name="矩形 55">
            <a:extLst>
              <a:ext uri="{FF2B5EF4-FFF2-40B4-BE49-F238E27FC236}">
                <a16:creationId xmlns:a16="http://schemas.microsoft.com/office/drawing/2014/main" id="{065C3870-A323-4E92-A44E-CDC74EA56794}"/>
              </a:ext>
            </a:extLst>
          </p:cNvPr>
          <p:cNvSpPr/>
          <p:nvPr/>
        </p:nvSpPr>
        <p:spPr>
          <a:xfrm>
            <a:off x="2895864" y="4447131"/>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1</a:t>
            </a:r>
            <a:endParaRPr lang="zh-TW" altLang="en-US" sz="2800" baseline="30000" dirty="0"/>
          </a:p>
        </p:txBody>
      </p:sp>
      <p:sp>
        <p:nvSpPr>
          <p:cNvPr id="57" name="矩形 56">
            <a:extLst>
              <a:ext uri="{FF2B5EF4-FFF2-40B4-BE49-F238E27FC236}">
                <a16:creationId xmlns:a16="http://schemas.microsoft.com/office/drawing/2014/main" id="{868AB498-7B8E-47BA-8C68-C620E5AC0B0E}"/>
              </a:ext>
            </a:extLst>
          </p:cNvPr>
          <p:cNvSpPr/>
          <p:nvPr/>
        </p:nvSpPr>
        <p:spPr>
          <a:xfrm>
            <a:off x="1541195" y="3538555"/>
            <a:ext cx="931333" cy="465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y</a:t>
            </a:r>
            <a:r>
              <a:rPr lang="en-US" altLang="zh-TW" sz="2800" baseline="30000" dirty="0"/>
              <a:t>1</a:t>
            </a:r>
            <a:endParaRPr lang="zh-TW" altLang="en-US" sz="2800" baseline="30000" dirty="0"/>
          </a:p>
        </p:txBody>
      </p:sp>
      <p:sp>
        <p:nvSpPr>
          <p:cNvPr id="58" name="矩形 57">
            <a:extLst>
              <a:ext uri="{FF2B5EF4-FFF2-40B4-BE49-F238E27FC236}">
                <a16:creationId xmlns:a16="http://schemas.microsoft.com/office/drawing/2014/main" id="{E199DE88-CAFD-447F-9273-F58B413912E3}"/>
              </a:ext>
            </a:extLst>
          </p:cNvPr>
          <p:cNvSpPr/>
          <p:nvPr/>
        </p:nvSpPr>
        <p:spPr>
          <a:xfrm>
            <a:off x="1541195" y="5746108"/>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r>
              <a:rPr lang="en-US" altLang="zh-TW" sz="2800" baseline="30000" dirty="0"/>
              <a:t>1</a:t>
            </a:r>
            <a:endParaRPr lang="zh-TW" altLang="en-US" sz="2800" baseline="30000" dirty="0"/>
          </a:p>
        </p:txBody>
      </p:sp>
      <p:cxnSp>
        <p:nvCxnSpPr>
          <p:cNvPr id="59" name="直線單箭頭接點 58">
            <a:extLst>
              <a:ext uri="{FF2B5EF4-FFF2-40B4-BE49-F238E27FC236}">
                <a16:creationId xmlns:a16="http://schemas.microsoft.com/office/drawing/2014/main" id="{483FBB96-B192-447D-A6AB-5DCCB8EB456D}"/>
              </a:ext>
            </a:extLst>
          </p:cNvPr>
          <p:cNvCxnSpPr>
            <a:cxnSpLocks/>
          </p:cNvCxnSpPr>
          <p:nvPr/>
        </p:nvCxnSpPr>
        <p:spPr>
          <a:xfrm>
            <a:off x="1134794" y="4895865"/>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單箭頭接點 59">
            <a:extLst>
              <a:ext uri="{FF2B5EF4-FFF2-40B4-BE49-F238E27FC236}">
                <a16:creationId xmlns:a16="http://schemas.microsoft.com/office/drawing/2014/main" id="{EC64A65A-594A-48FE-A92C-2C3862C76782}"/>
              </a:ext>
            </a:extLst>
          </p:cNvPr>
          <p:cNvCxnSpPr>
            <a:cxnSpLocks/>
          </p:cNvCxnSpPr>
          <p:nvPr/>
        </p:nvCxnSpPr>
        <p:spPr>
          <a:xfrm>
            <a:off x="2506396" y="4912798"/>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單箭頭接點 60">
            <a:extLst>
              <a:ext uri="{FF2B5EF4-FFF2-40B4-BE49-F238E27FC236}">
                <a16:creationId xmlns:a16="http://schemas.microsoft.com/office/drawing/2014/main" id="{953FDC62-004E-4792-8800-C4686A2F4AB8}"/>
              </a:ext>
            </a:extLst>
          </p:cNvPr>
          <p:cNvCxnSpPr>
            <a:cxnSpLocks/>
          </p:cNvCxnSpPr>
          <p:nvPr/>
        </p:nvCxnSpPr>
        <p:spPr>
          <a:xfrm rot="16200000">
            <a:off x="1829060" y="4215889"/>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單箭頭接點 61">
            <a:extLst>
              <a:ext uri="{FF2B5EF4-FFF2-40B4-BE49-F238E27FC236}">
                <a16:creationId xmlns:a16="http://schemas.microsoft.com/office/drawing/2014/main" id="{B7C89876-7D32-4CDD-B302-5267C1BA37AB}"/>
              </a:ext>
            </a:extLst>
          </p:cNvPr>
          <p:cNvCxnSpPr>
            <a:cxnSpLocks/>
          </p:cNvCxnSpPr>
          <p:nvPr/>
        </p:nvCxnSpPr>
        <p:spPr>
          <a:xfrm rot="16200000">
            <a:off x="1829060" y="5550050"/>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矩形 62">
            <a:extLst>
              <a:ext uri="{FF2B5EF4-FFF2-40B4-BE49-F238E27FC236}">
                <a16:creationId xmlns:a16="http://schemas.microsoft.com/office/drawing/2014/main" id="{E5A752E9-DF8F-4D26-BF59-B7319528A327}"/>
              </a:ext>
            </a:extLst>
          </p:cNvPr>
          <p:cNvSpPr/>
          <p:nvPr/>
        </p:nvSpPr>
        <p:spPr>
          <a:xfrm>
            <a:off x="3827199" y="4452960"/>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a:t>
            </a:r>
            <a:endParaRPr lang="zh-TW" altLang="en-US" sz="2800" dirty="0"/>
          </a:p>
        </p:txBody>
      </p:sp>
      <p:sp>
        <p:nvSpPr>
          <p:cNvPr id="64" name="矩形 63">
            <a:extLst>
              <a:ext uri="{FF2B5EF4-FFF2-40B4-BE49-F238E27FC236}">
                <a16:creationId xmlns:a16="http://schemas.microsoft.com/office/drawing/2014/main" id="{87BBDDAF-C96D-456A-A4DB-ABA01AC108A2}"/>
              </a:ext>
            </a:extLst>
          </p:cNvPr>
          <p:cNvSpPr/>
          <p:nvPr/>
        </p:nvSpPr>
        <p:spPr>
          <a:xfrm>
            <a:off x="5181868" y="4476107"/>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2</a:t>
            </a:r>
            <a:endParaRPr lang="zh-TW" altLang="en-US" sz="2800" baseline="30000" dirty="0"/>
          </a:p>
        </p:txBody>
      </p:sp>
      <p:sp>
        <p:nvSpPr>
          <p:cNvPr id="65" name="矩形 64">
            <a:extLst>
              <a:ext uri="{FF2B5EF4-FFF2-40B4-BE49-F238E27FC236}">
                <a16:creationId xmlns:a16="http://schemas.microsoft.com/office/drawing/2014/main" id="{CE178EE9-3661-487E-A1BE-43C39D50660B}"/>
              </a:ext>
            </a:extLst>
          </p:cNvPr>
          <p:cNvSpPr/>
          <p:nvPr/>
        </p:nvSpPr>
        <p:spPr>
          <a:xfrm>
            <a:off x="3827199" y="3567531"/>
            <a:ext cx="931333" cy="465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y</a:t>
            </a:r>
            <a:r>
              <a:rPr lang="en-US" altLang="zh-TW" sz="2800" baseline="30000" dirty="0"/>
              <a:t>2</a:t>
            </a:r>
            <a:endParaRPr lang="zh-TW" altLang="en-US" sz="2800" baseline="30000" dirty="0"/>
          </a:p>
        </p:txBody>
      </p:sp>
      <p:sp>
        <p:nvSpPr>
          <p:cNvPr id="66" name="矩形 65">
            <a:extLst>
              <a:ext uri="{FF2B5EF4-FFF2-40B4-BE49-F238E27FC236}">
                <a16:creationId xmlns:a16="http://schemas.microsoft.com/office/drawing/2014/main" id="{E87AA3E5-3068-4308-AD30-AE170BDBA7FC}"/>
              </a:ext>
            </a:extLst>
          </p:cNvPr>
          <p:cNvSpPr/>
          <p:nvPr/>
        </p:nvSpPr>
        <p:spPr>
          <a:xfrm>
            <a:off x="3827199" y="5775084"/>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r>
              <a:rPr lang="en-US" altLang="zh-TW" sz="2800" baseline="30000" dirty="0"/>
              <a:t>2</a:t>
            </a:r>
            <a:endParaRPr lang="zh-TW" altLang="en-US" sz="2800" baseline="30000" dirty="0"/>
          </a:p>
        </p:txBody>
      </p:sp>
      <p:cxnSp>
        <p:nvCxnSpPr>
          <p:cNvPr id="67" name="直線單箭頭接點 66">
            <a:extLst>
              <a:ext uri="{FF2B5EF4-FFF2-40B4-BE49-F238E27FC236}">
                <a16:creationId xmlns:a16="http://schemas.microsoft.com/office/drawing/2014/main" id="{037E3958-D21C-4B90-938D-4D47B42A5DED}"/>
              </a:ext>
            </a:extLst>
          </p:cNvPr>
          <p:cNvCxnSpPr>
            <a:cxnSpLocks/>
          </p:cNvCxnSpPr>
          <p:nvPr/>
        </p:nvCxnSpPr>
        <p:spPr>
          <a:xfrm>
            <a:off x="3420798" y="4924841"/>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單箭頭接點 67">
            <a:extLst>
              <a:ext uri="{FF2B5EF4-FFF2-40B4-BE49-F238E27FC236}">
                <a16:creationId xmlns:a16="http://schemas.microsoft.com/office/drawing/2014/main" id="{CA731674-DC27-4BEB-BFCC-649D3106A736}"/>
              </a:ext>
            </a:extLst>
          </p:cNvPr>
          <p:cNvCxnSpPr>
            <a:cxnSpLocks/>
          </p:cNvCxnSpPr>
          <p:nvPr/>
        </p:nvCxnSpPr>
        <p:spPr>
          <a:xfrm>
            <a:off x="4792400" y="494177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單箭頭接點 68">
            <a:extLst>
              <a:ext uri="{FF2B5EF4-FFF2-40B4-BE49-F238E27FC236}">
                <a16:creationId xmlns:a16="http://schemas.microsoft.com/office/drawing/2014/main" id="{FCF07ACA-E173-42AA-8330-F7571719C368}"/>
              </a:ext>
            </a:extLst>
          </p:cNvPr>
          <p:cNvCxnSpPr>
            <a:cxnSpLocks/>
          </p:cNvCxnSpPr>
          <p:nvPr/>
        </p:nvCxnSpPr>
        <p:spPr>
          <a:xfrm rot="16200000">
            <a:off x="4115064" y="4244865"/>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69">
            <a:extLst>
              <a:ext uri="{FF2B5EF4-FFF2-40B4-BE49-F238E27FC236}">
                <a16:creationId xmlns:a16="http://schemas.microsoft.com/office/drawing/2014/main" id="{17829958-47A9-4187-A7ED-E5C46965B9A1}"/>
              </a:ext>
            </a:extLst>
          </p:cNvPr>
          <p:cNvCxnSpPr>
            <a:cxnSpLocks/>
          </p:cNvCxnSpPr>
          <p:nvPr/>
        </p:nvCxnSpPr>
        <p:spPr>
          <a:xfrm rot="16200000">
            <a:off x="4115064" y="5579026"/>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矩形 70">
            <a:extLst>
              <a:ext uri="{FF2B5EF4-FFF2-40B4-BE49-F238E27FC236}">
                <a16:creationId xmlns:a16="http://schemas.microsoft.com/office/drawing/2014/main" id="{CB36FD8A-CD8E-4B12-9AC8-10FAE481DB81}"/>
              </a:ext>
            </a:extLst>
          </p:cNvPr>
          <p:cNvSpPr/>
          <p:nvPr/>
        </p:nvSpPr>
        <p:spPr>
          <a:xfrm>
            <a:off x="6147069" y="4457848"/>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a:t>
            </a:r>
            <a:endParaRPr lang="zh-TW" altLang="en-US" sz="2800" dirty="0"/>
          </a:p>
        </p:txBody>
      </p:sp>
      <p:sp>
        <p:nvSpPr>
          <p:cNvPr id="72" name="矩形 71">
            <a:extLst>
              <a:ext uri="{FF2B5EF4-FFF2-40B4-BE49-F238E27FC236}">
                <a16:creationId xmlns:a16="http://schemas.microsoft.com/office/drawing/2014/main" id="{290260C5-5BFB-4A14-B20A-7E671FCD6C77}"/>
              </a:ext>
            </a:extLst>
          </p:cNvPr>
          <p:cNvSpPr/>
          <p:nvPr/>
        </p:nvSpPr>
        <p:spPr>
          <a:xfrm>
            <a:off x="7501738" y="4480995"/>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3</a:t>
            </a:r>
            <a:endParaRPr lang="zh-TW" altLang="en-US" sz="2800" baseline="30000" dirty="0"/>
          </a:p>
        </p:txBody>
      </p:sp>
      <p:sp>
        <p:nvSpPr>
          <p:cNvPr id="73" name="矩形 72">
            <a:extLst>
              <a:ext uri="{FF2B5EF4-FFF2-40B4-BE49-F238E27FC236}">
                <a16:creationId xmlns:a16="http://schemas.microsoft.com/office/drawing/2014/main" id="{AB8657D5-4F89-4FC0-8ACF-B5E569459D30}"/>
              </a:ext>
            </a:extLst>
          </p:cNvPr>
          <p:cNvSpPr/>
          <p:nvPr/>
        </p:nvSpPr>
        <p:spPr>
          <a:xfrm>
            <a:off x="6147069" y="3572419"/>
            <a:ext cx="931333" cy="465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y</a:t>
            </a:r>
            <a:r>
              <a:rPr lang="en-US" altLang="zh-TW" sz="2800" baseline="30000" dirty="0"/>
              <a:t>3</a:t>
            </a:r>
            <a:endParaRPr lang="zh-TW" altLang="en-US" sz="2800" baseline="30000" dirty="0"/>
          </a:p>
        </p:txBody>
      </p:sp>
      <p:sp>
        <p:nvSpPr>
          <p:cNvPr id="74" name="矩形 73">
            <a:extLst>
              <a:ext uri="{FF2B5EF4-FFF2-40B4-BE49-F238E27FC236}">
                <a16:creationId xmlns:a16="http://schemas.microsoft.com/office/drawing/2014/main" id="{148503E0-1E1C-4376-9306-B3F021E501EC}"/>
              </a:ext>
            </a:extLst>
          </p:cNvPr>
          <p:cNvSpPr/>
          <p:nvPr/>
        </p:nvSpPr>
        <p:spPr>
          <a:xfrm>
            <a:off x="6147069" y="5779972"/>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r>
              <a:rPr lang="en-US" altLang="zh-TW" sz="2800" baseline="30000" dirty="0"/>
              <a:t>3</a:t>
            </a:r>
            <a:endParaRPr lang="zh-TW" altLang="en-US" sz="2800" baseline="30000" dirty="0"/>
          </a:p>
        </p:txBody>
      </p:sp>
      <p:cxnSp>
        <p:nvCxnSpPr>
          <p:cNvPr id="75" name="直線單箭頭接點 74">
            <a:extLst>
              <a:ext uri="{FF2B5EF4-FFF2-40B4-BE49-F238E27FC236}">
                <a16:creationId xmlns:a16="http://schemas.microsoft.com/office/drawing/2014/main" id="{77FAD2D3-3BF6-4814-9476-6E0AE4163EE2}"/>
              </a:ext>
            </a:extLst>
          </p:cNvPr>
          <p:cNvCxnSpPr>
            <a:cxnSpLocks/>
          </p:cNvCxnSpPr>
          <p:nvPr/>
        </p:nvCxnSpPr>
        <p:spPr>
          <a:xfrm>
            <a:off x="5740668" y="4929729"/>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單箭頭接點 75">
            <a:extLst>
              <a:ext uri="{FF2B5EF4-FFF2-40B4-BE49-F238E27FC236}">
                <a16:creationId xmlns:a16="http://schemas.microsoft.com/office/drawing/2014/main" id="{18C48341-7878-4A70-BB06-AEDD03D52C51}"/>
              </a:ext>
            </a:extLst>
          </p:cNvPr>
          <p:cNvCxnSpPr>
            <a:cxnSpLocks/>
          </p:cNvCxnSpPr>
          <p:nvPr/>
        </p:nvCxnSpPr>
        <p:spPr>
          <a:xfrm>
            <a:off x="7112270" y="4946662"/>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單箭頭接點 76">
            <a:extLst>
              <a:ext uri="{FF2B5EF4-FFF2-40B4-BE49-F238E27FC236}">
                <a16:creationId xmlns:a16="http://schemas.microsoft.com/office/drawing/2014/main" id="{5D7E125E-3ECB-48F9-A8EF-64837D2054F2}"/>
              </a:ext>
            </a:extLst>
          </p:cNvPr>
          <p:cNvCxnSpPr>
            <a:cxnSpLocks/>
          </p:cNvCxnSpPr>
          <p:nvPr/>
        </p:nvCxnSpPr>
        <p:spPr>
          <a:xfrm rot="16200000">
            <a:off x="6434934" y="4249753"/>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單箭頭接點 77">
            <a:extLst>
              <a:ext uri="{FF2B5EF4-FFF2-40B4-BE49-F238E27FC236}">
                <a16:creationId xmlns:a16="http://schemas.microsoft.com/office/drawing/2014/main" id="{F49B3D8B-8A80-41D2-BD35-3E9D4B3B0137}"/>
              </a:ext>
            </a:extLst>
          </p:cNvPr>
          <p:cNvCxnSpPr>
            <a:cxnSpLocks/>
          </p:cNvCxnSpPr>
          <p:nvPr/>
        </p:nvCxnSpPr>
        <p:spPr>
          <a:xfrm rot="16200000">
            <a:off x="6434934" y="558391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文字方塊 78">
            <a:extLst>
              <a:ext uri="{FF2B5EF4-FFF2-40B4-BE49-F238E27FC236}">
                <a16:creationId xmlns:a16="http://schemas.microsoft.com/office/drawing/2014/main" id="{FA85B19A-E0FE-41F2-9E4B-4EBC6BE66831}"/>
              </a:ext>
            </a:extLst>
          </p:cNvPr>
          <p:cNvSpPr txBox="1"/>
          <p:nvPr/>
        </p:nvSpPr>
        <p:spPr>
          <a:xfrm>
            <a:off x="8009737" y="4619153"/>
            <a:ext cx="931334" cy="523220"/>
          </a:xfrm>
          <a:prstGeom prst="rect">
            <a:avLst/>
          </a:prstGeom>
          <a:noFill/>
        </p:spPr>
        <p:txBody>
          <a:bodyPr wrap="square" rtlCol="0">
            <a:spAutoFit/>
          </a:bodyPr>
          <a:lstStyle/>
          <a:p>
            <a:r>
              <a:rPr lang="en-US" altLang="zh-TW" sz="2800" b="1" dirty="0"/>
              <a:t>……</a:t>
            </a:r>
            <a:endParaRPr lang="zh-TW" altLang="en-US" sz="2800" b="1" dirty="0"/>
          </a:p>
        </p:txBody>
      </p:sp>
      <p:sp>
        <p:nvSpPr>
          <p:cNvPr id="40" name="矩形 39">
            <a:extLst>
              <a:ext uri="{FF2B5EF4-FFF2-40B4-BE49-F238E27FC236}">
                <a16:creationId xmlns:a16="http://schemas.microsoft.com/office/drawing/2014/main" id="{8C291544-E492-4FB6-9CBA-942EDAFC00D4}"/>
              </a:ext>
            </a:extLst>
          </p:cNvPr>
          <p:cNvSpPr/>
          <p:nvPr/>
        </p:nvSpPr>
        <p:spPr>
          <a:xfrm>
            <a:off x="1393377" y="6229089"/>
            <a:ext cx="1226968" cy="461665"/>
          </a:xfrm>
          <a:prstGeom prst="rect">
            <a:avLst/>
          </a:prstGeom>
        </p:spPr>
        <p:txBody>
          <a:bodyPr wrap="square">
            <a:spAutoFit/>
          </a:bodyPr>
          <a:lstStyle/>
          <a:p>
            <a:pPr algn="ctr"/>
            <a:r>
              <a:rPr lang="en-US" altLang="zh-TW" sz="2400" dirty="0"/>
              <a:t>&lt;BOS&gt;</a:t>
            </a:r>
            <a:endParaRPr lang="zh-TW" altLang="en-US" sz="2400" dirty="0"/>
          </a:p>
        </p:txBody>
      </p:sp>
      <p:sp>
        <p:nvSpPr>
          <p:cNvPr id="41" name="文字方塊 40">
            <a:extLst>
              <a:ext uri="{FF2B5EF4-FFF2-40B4-BE49-F238E27FC236}">
                <a16:creationId xmlns:a16="http://schemas.microsoft.com/office/drawing/2014/main" id="{A6752045-E35C-4281-BBE3-CF53F2F3B4D2}"/>
              </a:ext>
            </a:extLst>
          </p:cNvPr>
          <p:cNvSpPr txBox="1"/>
          <p:nvPr/>
        </p:nvSpPr>
        <p:spPr>
          <a:xfrm>
            <a:off x="5757584" y="201338"/>
            <a:ext cx="2808129" cy="461665"/>
          </a:xfrm>
          <a:prstGeom prst="rect">
            <a:avLst/>
          </a:prstGeom>
          <a:noFill/>
        </p:spPr>
        <p:txBody>
          <a:bodyPr wrap="square" rtlCol="0">
            <a:spAutoFit/>
          </a:bodyPr>
          <a:lstStyle/>
          <a:p>
            <a:r>
              <a:rPr lang="en-US" altLang="zh-TW" sz="2400" dirty="0"/>
              <a:t>y</a:t>
            </a:r>
            <a:r>
              <a:rPr lang="en-US" altLang="zh-TW" sz="2400" baseline="30000" dirty="0"/>
              <a:t>1</a:t>
            </a:r>
            <a:r>
              <a:rPr lang="en-US" altLang="zh-TW" sz="2400" dirty="0"/>
              <a:t>: P(w|&lt;BOS&gt;)</a:t>
            </a:r>
            <a:endParaRPr lang="zh-TW" altLang="en-US" sz="2400" dirty="0"/>
          </a:p>
        </p:txBody>
      </p:sp>
      <mc:AlternateContent xmlns:mc="http://schemas.openxmlformats.org/markup-compatibility/2006" xmlns:a14="http://schemas.microsoft.com/office/drawing/2010/main">
        <mc:Choice Requires="a14">
          <p:sp>
            <p:nvSpPr>
              <p:cNvPr id="42" name="文字方塊 41">
                <a:extLst>
                  <a:ext uri="{FF2B5EF4-FFF2-40B4-BE49-F238E27FC236}">
                    <a16:creationId xmlns:a16="http://schemas.microsoft.com/office/drawing/2014/main" id="{A597FE62-0A5B-45C1-BE32-439561E5ECF8}"/>
                  </a:ext>
                </a:extLst>
              </p:cNvPr>
              <p:cNvSpPr txBox="1"/>
              <p:nvPr/>
            </p:nvSpPr>
            <p:spPr>
              <a:xfrm rot="5400000">
                <a:off x="1819177" y="3128725"/>
                <a:ext cx="33823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1" i="1" smtClean="0">
                          <a:latin typeface="Cambria Math" panose="02040503050406030204" pitchFamily="18" charset="0"/>
                          <a:ea typeface="Cambria Math" panose="02040503050406030204" pitchFamily="18" charset="0"/>
                        </a:rPr>
                        <m:t>~</m:t>
                      </m:r>
                    </m:oMath>
                  </m:oMathPara>
                </a14:m>
                <a:endParaRPr lang="zh-TW" altLang="en-US" sz="2800" b="1" dirty="0"/>
              </a:p>
            </p:txBody>
          </p:sp>
        </mc:Choice>
        <mc:Fallback xmlns="">
          <p:sp>
            <p:nvSpPr>
              <p:cNvPr id="42" name="文字方塊 41">
                <a:extLst>
                  <a:ext uri="{FF2B5EF4-FFF2-40B4-BE49-F238E27FC236}">
                    <a16:creationId xmlns:a16="http://schemas.microsoft.com/office/drawing/2014/main" id="{A597FE62-0A5B-45C1-BE32-439561E5ECF8}"/>
                  </a:ext>
                </a:extLst>
              </p:cNvPr>
              <p:cNvSpPr txBox="1">
                <a:spLocks noRot="1" noChangeAspect="1" noMove="1" noResize="1" noEditPoints="1" noAdjustHandles="1" noChangeArrowheads="1" noChangeShapeType="1" noTextEdit="1"/>
              </p:cNvSpPr>
              <p:nvPr/>
            </p:nvSpPr>
            <p:spPr>
              <a:xfrm rot="5400000">
                <a:off x="1819177" y="3128725"/>
                <a:ext cx="338234" cy="430887"/>
              </a:xfrm>
              <a:prstGeom prst="rect">
                <a:avLst/>
              </a:prstGeom>
              <a:blipFill>
                <a:blip r:embed="rId3"/>
                <a:stretch>
                  <a:fillRect/>
                </a:stretch>
              </a:blipFill>
            </p:spPr>
            <p:txBody>
              <a:bodyPr/>
              <a:lstStyle/>
              <a:p>
                <a:r>
                  <a:rPr lang="zh-TW" altLang="en-US">
                    <a:noFill/>
                  </a:rPr>
                  <a:t> </a:t>
                </a:r>
              </a:p>
            </p:txBody>
          </p:sp>
        </mc:Fallback>
      </mc:AlternateContent>
      <p:sp>
        <p:nvSpPr>
          <p:cNvPr id="43" name="文字方塊 42">
            <a:extLst>
              <a:ext uri="{FF2B5EF4-FFF2-40B4-BE49-F238E27FC236}">
                <a16:creationId xmlns:a16="http://schemas.microsoft.com/office/drawing/2014/main" id="{75C055F7-816E-4712-A1E8-3DFA476D0C48}"/>
              </a:ext>
            </a:extLst>
          </p:cNvPr>
          <p:cNvSpPr txBox="1"/>
          <p:nvPr/>
        </p:nvSpPr>
        <p:spPr>
          <a:xfrm>
            <a:off x="1953242" y="3062221"/>
            <a:ext cx="2178143" cy="461665"/>
          </a:xfrm>
          <a:prstGeom prst="rect">
            <a:avLst/>
          </a:prstGeom>
          <a:noFill/>
        </p:spPr>
        <p:txBody>
          <a:bodyPr wrap="square" rtlCol="0">
            <a:spAutoFit/>
          </a:bodyPr>
          <a:lstStyle/>
          <a:p>
            <a:r>
              <a:rPr lang="en-US" altLang="zh-TW" sz="2400" dirty="0"/>
              <a:t>sample, argmax</a:t>
            </a:r>
            <a:endParaRPr lang="zh-TW" altLang="en-US" sz="2400" dirty="0"/>
          </a:p>
        </p:txBody>
      </p:sp>
      <p:sp>
        <p:nvSpPr>
          <p:cNvPr id="44" name="文字方塊 43">
            <a:extLst>
              <a:ext uri="{FF2B5EF4-FFF2-40B4-BE49-F238E27FC236}">
                <a16:creationId xmlns:a16="http://schemas.microsoft.com/office/drawing/2014/main" id="{5992275E-3573-402D-92BF-E5F98E66BF4A}"/>
              </a:ext>
            </a:extLst>
          </p:cNvPr>
          <p:cNvSpPr txBox="1"/>
          <p:nvPr/>
        </p:nvSpPr>
        <p:spPr>
          <a:xfrm>
            <a:off x="1603981" y="2634898"/>
            <a:ext cx="768626" cy="523220"/>
          </a:xfrm>
          <a:prstGeom prst="rect">
            <a:avLst/>
          </a:prstGeom>
          <a:noFill/>
        </p:spPr>
        <p:txBody>
          <a:bodyPr wrap="square" rtlCol="0">
            <a:spAutoFit/>
          </a:bodyPr>
          <a:lstStyle/>
          <a:p>
            <a:pPr algn="ctr"/>
            <a:r>
              <a:rPr lang="zh-TW" altLang="en-US" sz="2800" dirty="0">
                <a:latin typeface="標楷體" panose="03000509000000000000" pitchFamily="65" charset="-120"/>
                <a:ea typeface="標楷體" panose="03000509000000000000" pitchFamily="65" charset="-120"/>
              </a:rPr>
              <a:t>床</a:t>
            </a:r>
          </a:p>
        </p:txBody>
      </p:sp>
      <p:sp>
        <p:nvSpPr>
          <p:cNvPr id="45" name="文字方塊 44">
            <a:extLst>
              <a:ext uri="{FF2B5EF4-FFF2-40B4-BE49-F238E27FC236}">
                <a16:creationId xmlns:a16="http://schemas.microsoft.com/office/drawing/2014/main" id="{3164732C-AB4F-489D-8F07-B3E2BB22AABC}"/>
              </a:ext>
            </a:extLst>
          </p:cNvPr>
          <p:cNvSpPr txBox="1"/>
          <p:nvPr/>
        </p:nvSpPr>
        <p:spPr>
          <a:xfrm>
            <a:off x="3915903" y="2643447"/>
            <a:ext cx="768626" cy="523220"/>
          </a:xfrm>
          <a:prstGeom prst="rect">
            <a:avLst/>
          </a:prstGeom>
          <a:noFill/>
        </p:spPr>
        <p:txBody>
          <a:bodyPr wrap="square" rtlCol="0">
            <a:spAutoFit/>
          </a:bodyPr>
          <a:lstStyle/>
          <a:p>
            <a:pPr algn="ctr"/>
            <a:r>
              <a:rPr lang="zh-TW" altLang="en-US" sz="2800" dirty="0">
                <a:latin typeface="標楷體" panose="03000509000000000000" pitchFamily="65" charset="-120"/>
                <a:ea typeface="標楷體" panose="03000509000000000000" pitchFamily="65" charset="-120"/>
              </a:rPr>
              <a:t>前</a:t>
            </a:r>
          </a:p>
        </p:txBody>
      </p:sp>
      <p:sp>
        <p:nvSpPr>
          <p:cNvPr id="46" name="文字方塊 45">
            <a:extLst>
              <a:ext uri="{FF2B5EF4-FFF2-40B4-BE49-F238E27FC236}">
                <a16:creationId xmlns:a16="http://schemas.microsoft.com/office/drawing/2014/main" id="{21C40A7E-3209-42D2-A339-BCD9DA65EED3}"/>
              </a:ext>
            </a:extLst>
          </p:cNvPr>
          <p:cNvSpPr txBox="1"/>
          <p:nvPr/>
        </p:nvSpPr>
        <p:spPr>
          <a:xfrm>
            <a:off x="6215626" y="2658408"/>
            <a:ext cx="768626" cy="523220"/>
          </a:xfrm>
          <a:prstGeom prst="rect">
            <a:avLst/>
          </a:prstGeom>
          <a:noFill/>
        </p:spPr>
        <p:txBody>
          <a:bodyPr wrap="square" rtlCol="0">
            <a:spAutoFit/>
          </a:bodyPr>
          <a:lstStyle/>
          <a:p>
            <a:pPr algn="ctr"/>
            <a:r>
              <a:rPr lang="zh-TW" altLang="en-US" sz="2800" dirty="0">
                <a:latin typeface="標楷體" panose="03000509000000000000" pitchFamily="65" charset="-120"/>
                <a:ea typeface="標楷體" panose="03000509000000000000" pitchFamily="65" charset="-120"/>
              </a:rPr>
              <a:t>明</a:t>
            </a:r>
          </a:p>
        </p:txBody>
      </p:sp>
      <mc:AlternateContent xmlns:mc="http://schemas.openxmlformats.org/markup-compatibility/2006" xmlns:a14="http://schemas.microsoft.com/office/drawing/2010/main">
        <mc:Choice Requires="a14">
          <p:sp>
            <p:nvSpPr>
              <p:cNvPr id="47" name="文字方塊 46">
                <a:extLst>
                  <a:ext uri="{FF2B5EF4-FFF2-40B4-BE49-F238E27FC236}">
                    <a16:creationId xmlns:a16="http://schemas.microsoft.com/office/drawing/2014/main" id="{D00BFE72-49A3-4553-AA4E-9C0F050DCCD3}"/>
                  </a:ext>
                </a:extLst>
              </p:cNvPr>
              <p:cNvSpPr txBox="1"/>
              <p:nvPr/>
            </p:nvSpPr>
            <p:spPr>
              <a:xfrm rot="5400000">
                <a:off x="4154606" y="3101443"/>
                <a:ext cx="33823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1" i="1" smtClean="0">
                          <a:latin typeface="Cambria Math" panose="02040503050406030204" pitchFamily="18" charset="0"/>
                          <a:ea typeface="Cambria Math" panose="02040503050406030204" pitchFamily="18" charset="0"/>
                        </a:rPr>
                        <m:t>~</m:t>
                      </m:r>
                    </m:oMath>
                  </m:oMathPara>
                </a14:m>
                <a:endParaRPr lang="zh-TW" altLang="en-US" sz="2800" b="1" dirty="0"/>
              </a:p>
            </p:txBody>
          </p:sp>
        </mc:Choice>
        <mc:Fallback xmlns="">
          <p:sp>
            <p:nvSpPr>
              <p:cNvPr id="47" name="文字方塊 46">
                <a:extLst>
                  <a:ext uri="{FF2B5EF4-FFF2-40B4-BE49-F238E27FC236}">
                    <a16:creationId xmlns:a16="http://schemas.microsoft.com/office/drawing/2014/main" id="{D00BFE72-49A3-4553-AA4E-9C0F050DCCD3}"/>
                  </a:ext>
                </a:extLst>
              </p:cNvPr>
              <p:cNvSpPr txBox="1">
                <a:spLocks noRot="1" noChangeAspect="1" noMove="1" noResize="1" noEditPoints="1" noAdjustHandles="1" noChangeArrowheads="1" noChangeShapeType="1" noTextEdit="1"/>
              </p:cNvSpPr>
              <p:nvPr/>
            </p:nvSpPr>
            <p:spPr>
              <a:xfrm rot="5400000">
                <a:off x="4154606" y="3101443"/>
                <a:ext cx="338234" cy="430887"/>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8" name="文字方塊 47">
                <a:extLst>
                  <a:ext uri="{FF2B5EF4-FFF2-40B4-BE49-F238E27FC236}">
                    <a16:creationId xmlns:a16="http://schemas.microsoft.com/office/drawing/2014/main" id="{35F25B04-3060-4BDB-ACB1-47B9EA220648}"/>
                  </a:ext>
                </a:extLst>
              </p:cNvPr>
              <p:cNvSpPr txBox="1"/>
              <p:nvPr/>
            </p:nvSpPr>
            <p:spPr>
              <a:xfrm rot="5400000">
                <a:off x="6443617" y="3111792"/>
                <a:ext cx="33823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1" i="1" smtClean="0">
                          <a:latin typeface="Cambria Math" panose="02040503050406030204" pitchFamily="18" charset="0"/>
                          <a:ea typeface="Cambria Math" panose="02040503050406030204" pitchFamily="18" charset="0"/>
                        </a:rPr>
                        <m:t>~</m:t>
                      </m:r>
                    </m:oMath>
                  </m:oMathPara>
                </a14:m>
                <a:endParaRPr lang="zh-TW" altLang="en-US" sz="2800" b="1" dirty="0"/>
              </a:p>
            </p:txBody>
          </p:sp>
        </mc:Choice>
        <mc:Fallback xmlns="">
          <p:sp>
            <p:nvSpPr>
              <p:cNvPr id="48" name="文字方塊 47">
                <a:extLst>
                  <a:ext uri="{FF2B5EF4-FFF2-40B4-BE49-F238E27FC236}">
                    <a16:creationId xmlns:a16="http://schemas.microsoft.com/office/drawing/2014/main" id="{35F25B04-3060-4BDB-ACB1-47B9EA220648}"/>
                  </a:ext>
                </a:extLst>
              </p:cNvPr>
              <p:cNvSpPr txBox="1">
                <a:spLocks noRot="1" noChangeAspect="1" noMove="1" noResize="1" noEditPoints="1" noAdjustHandles="1" noChangeArrowheads="1" noChangeShapeType="1" noTextEdit="1"/>
              </p:cNvSpPr>
              <p:nvPr/>
            </p:nvSpPr>
            <p:spPr>
              <a:xfrm rot="5400000">
                <a:off x="6443617" y="3111792"/>
                <a:ext cx="338234" cy="430887"/>
              </a:xfrm>
              <a:prstGeom prst="rect">
                <a:avLst/>
              </a:prstGeom>
              <a:blipFill>
                <a:blip r:embed="rId5"/>
                <a:stretch>
                  <a:fillRect/>
                </a:stretch>
              </a:blipFill>
            </p:spPr>
            <p:txBody>
              <a:bodyPr/>
              <a:lstStyle/>
              <a:p>
                <a:r>
                  <a:rPr lang="zh-TW" altLang="en-US">
                    <a:noFill/>
                  </a:rPr>
                  <a:t> </a:t>
                </a:r>
              </a:p>
            </p:txBody>
          </p:sp>
        </mc:Fallback>
      </mc:AlternateContent>
      <p:sp>
        <p:nvSpPr>
          <p:cNvPr id="49" name="文字方塊 48">
            <a:extLst>
              <a:ext uri="{FF2B5EF4-FFF2-40B4-BE49-F238E27FC236}">
                <a16:creationId xmlns:a16="http://schemas.microsoft.com/office/drawing/2014/main" id="{BE53718C-FC15-4BE2-9BED-957753FCCF23}"/>
              </a:ext>
            </a:extLst>
          </p:cNvPr>
          <p:cNvSpPr txBox="1"/>
          <p:nvPr/>
        </p:nvSpPr>
        <p:spPr>
          <a:xfrm>
            <a:off x="3925485" y="6181871"/>
            <a:ext cx="768626" cy="523220"/>
          </a:xfrm>
          <a:prstGeom prst="rect">
            <a:avLst/>
          </a:prstGeom>
          <a:noFill/>
        </p:spPr>
        <p:txBody>
          <a:bodyPr wrap="square" rtlCol="0">
            <a:spAutoFit/>
          </a:bodyPr>
          <a:lstStyle/>
          <a:p>
            <a:pPr algn="ctr"/>
            <a:r>
              <a:rPr lang="zh-TW" altLang="en-US" sz="2800" dirty="0">
                <a:latin typeface="標楷體" panose="03000509000000000000" pitchFamily="65" charset="-120"/>
                <a:ea typeface="標楷體" panose="03000509000000000000" pitchFamily="65" charset="-120"/>
              </a:rPr>
              <a:t>床</a:t>
            </a:r>
          </a:p>
        </p:txBody>
      </p:sp>
      <p:sp>
        <p:nvSpPr>
          <p:cNvPr id="50" name="文字方塊 49">
            <a:extLst>
              <a:ext uri="{FF2B5EF4-FFF2-40B4-BE49-F238E27FC236}">
                <a16:creationId xmlns:a16="http://schemas.microsoft.com/office/drawing/2014/main" id="{F50430AE-4D5A-424A-9267-4B740A5BAF40}"/>
              </a:ext>
            </a:extLst>
          </p:cNvPr>
          <p:cNvSpPr txBox="1"/>
          <p:nvPr/>
        </p:nvSpPr>
        <p:spPr>
          <a:xfrm>
            <a:off x="6245355" y="6186769"/>
            <a:ext cx="768626" cy="523220"/>
          </a:xfrm>
          <a:prstGeom prst="rect">
            <a:avLst/>
          </a:prstGeom>
          <a:noFill/>
        </p:spPr>
        <p:txBody>
          <a:bodyPr wrap="square" rtlCol="0">
            <a:spAutoFit/>
          </a:bodyPr>
          <a:lstStyle/>
          <a:p>
            <a:pPr algn="ctr"/>
            <a:r>
              <a:rPr lang="zh-TW" altLang="en-US" sz="2800" dirty="0">
                <a:latin typeface="標楷體" panose="03000509000000000000" pitchFamily="65" charset="-120"/>
                <a:ea typeface="標楷體" panose="03000509000000000000" pitchFamily="65" charset="-120"/>
              </a:rPr>
              <a:t>前</a:t>
            </a:r>
          </a:p>
        </p:txBody>
      </p:sp>
      <p:sp>
        <p:nvSpPr>
          <p:cNvPr id="51" name="文字方塊 50">
            <a:extLst>
              <a:ext uri="{FF2B5EF4-FFF2-40B4-BE49-F238E27FC236}">
                <a16:creationId xmlns:a16="http://schemas.microsoft.com/office/drawing/2014/main" id="{04B8349D-FD8F-4CA1-B19C-5A7A95350A7D}"/>
              </a:ext>
            </a:extLst>
          </p:cNvPr>
          <p:cNvSpPr txBox="1"/>
          <p:nvPr/>
        </p:nvSpPr>
        <p:spPr>
          <a:xfrm>
            <a:off x="5763145" y="679935"/>
            <a:ext cx="2808129" cy="461665"/>
          </a:xfrm>
          <a:prstGeom prst="rect">
            <a:avLst/>
          </a:prstGeom>
          <a:noFill/>
        </p:spPr>
        <p:txBody>
          <a:bodyPr wrap="square" rtlCol="0">
            <a:spAutoFit/>
          </a:bodyPr>
          <a:lstStyle/>
          <a:p>
            <a:r>
              <a:rPr lang="en-US" altLang="zh-TW" sz="2400" dirty="0"/>
              <a:t>y</a:t>
            </a:r>
            <a:r>
              <a:rPr lang="en-US" altLang="zh-TW" sz="2400" baseline="30000" dirty="0"/>
              <a:t>2</a:t>
            </a:r>
            <a:r>
              <a:rPr lang="en-US" altLang="zh-TW" sz="2400" dirty="0"/>
              <a:t>: P(w|&lt;BOS&gt;,</a:t>
            </a:r>
            <a:r>
              <a:rPr lang="zh-TW" altLang="en-US" sz="2400" dirty="0"/>
              <a:t>床</a:t>
            </a:r>
            <a:r>
              <a:rPr lang="en-US" altLang="zh-TW" sz="2400" dirty="0"/>
              <a:t>)</a:t>
            </a:r>
            <a:endParaRPr lang="zh-TW" altLang="en-US" sz="2400" dirty="0"/>
          </a:p>
        </p:txBody>
      </p:sp>
      <p:sp>
        <p:nvSpPr>
          <p:cNvPr id="52" name="文字方塊 51">
            <a:extLst>
              <a:ext uri="{FF2B5EF4-FFF2-40B4-BE49-F238E27FC236}">
                <a16:creationId xmlns:a16="http://schemas.microsoft.com/office/drawing/2014/main" id="{30B0F7D5-E13A-470F-9A9D-1F1892152A4E}"/>
              </a:ext>
            </a:extLst>
          </p:cNvPr>
          <p:cNvSpPr txBox="1"/>
          <p:nvPr/>
        </p:nvSpPr>
        <p:spPr>
          <a:xfrm>
            <a:off x="5774594" y="1145259"/>
            <a:ext cx="3454288" cy="461665"/>
          </a:xfrm>
          <a:prstGeom prst="rect">
            <a:avLst/>
          </a:prstGeom>
          <a:noFill/>
        </p:spPr>
        <p:txBody>
          <a:bodyPr wrap="square" rtlCol="0">
            <a:spAutoFit/>
          </a:bodyPr>
          <a:lstStyle/>
          <a:p>
            <a:r>
              <a:rPr lang="en-US" altLang="zh-TW" sz="2400" dirty="0"/>
              <a:t>y</a:t>
            </a:r>
            <a:r>
              <a:rPr lang="en-US" altLang="zh-TW" sz="2400" baseline="30000" dirty="0"/>
              <a:t>3</a:t>
            </a:r>
            <a:r>
              <a:rPr lang="en-US" altLang="zh-TW" sz="2400" dirty="0"/>
              <a:t>: P(w|&lt;BOS&gt;,</a:t>
            </a:r>
            <a:r>
              <a:rPr lang="zh-TW" altLang="en-US" sz="2400" dirty="0"/>
              <a:t>床</a:t>
            </a:r>
            <a:r>
              <a:rPr lang="en-US" altLang="zh-TW" sz="2400" dirty="0"/>
              <a:t>,</a:t>
            </a:r>
            <a:r>
              <a:rPr lang="zh-TW" altLang="en-US" sz="2400" dirty="0"/>
              <a:t>前</a:t>
            </a:r>
            <a:r>
              <a:rPr lang="en-US" altLang="zh-TW" sz="2400" dirty="0"/>
              <a:t>)</a:t>
            </a:r>
            <a:endParaRPr lang="zh-TW" altLang="en-US" sz="2400" dirty="0"/>
          </a:p>
        </p:txBody>
      </p:sp>
      <p:sp>
        <p:nvSpPr>
          <p:cNvPr id="4" name="文字方塊 3">
            <a:extLst>
              <a:ext uri="{FF2B5EF4-FFF2-40B4-BE49-F238E27FC236}">
                <a16:creationId xmlns:a16="http://schemas.microsoft.com/office/drawing/2014/main" id="{F9BCA4E9-C0FC-4CB0-AF61-AC23A1963DDB}"/>
              </a:ext>
            </a:extLst>
          </p:cNvPr>
          <p:cNvSpPr txBox="1"/>
          <p:nvPr/>
        </p:nvSpPr>
        <p:spPr>
          <a:xfrm>
            <a:off x="7296065" y="3368541"/>
            <a:ext cx="1847421" cy="830997"/>
          </a:xfrm>
          <a:prstGeom prst="rect">
            <a:avLst/>
          </a:prstGeom>
          <a:noFill/>
        </p:spPr>
        <p:txBody>
          <a:bodyPr wrap="square" rtlCol="0">
            <a:spAutoFit/>
          </a:bodyPr>
          <a:lstStyle/>
          <a:p>
            <a:r>
              <a:rPr lang="en-US" altLang="zh-TW" sz="2400" dirty="0"/>
              <a:t>Until &lt;EOS&gt; is generated </a:t>
            </a:r>
            <a:endParaRPr lang="zh-TW" altLang="en-US" sz="2400" dirty="0"/>
          </a:p>
        </p:txBody>
      </p:sp>
    </p:spTree>
    <p:extLst>
      <p:ext uri="{BB962C8B-B14F-4D97-AF65-F5344CB8AC3E}">
        <p14:creationId xmlns:p14="http://schemas.microsoft.com/office/powerpoint/2010/main" val="28547998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57" grpId="0" animBg="1"/>
      <p:bldP spid="63" grpId="0" animBg="1"/>
      <p:bldP spid="64" grpId="0" animBg="1"/>
      <p:bldP spid="65" grpId="0" animBg="1"/>
      <p:bldP spid="66" grpId="0" animBg="1"/>
      <p:bldP spid="71" grpId="0" animBg="1"/>
      <p:bldP spid="72" grpId="0" animBg="1"/>
      <p:bldP spid="73" grpId="0" animBg="1"/>
      <p:bldP spid="74" grpId="0" animBg="1"/>
      <p:bldP spid="79" grpId="0"/>
      <p:bldP spid="41" grpId="0"/>
      <p:bldP spid="42" grpId="0"/>
      <p:bldP spid="43" grpId="0"/>
      <p:bldP spid="44" grpId="0"/>
      <p:bldP spid="45" grpId="0"/>
      <p:bldP spid="46" grpId="0"/>
      <p:bldP spid="47" grpId="0"/>
      <p:bldP spid="48" grpId="0"/>
      <p:bldP spid="49" grpId="0"/>
      <p:bldP spid="50" grpId="0"/>
      <p:bldP spid="51" grpId="0"/>
      <p:bldP spid="5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Generation</a:t>
            </a:r>
            <a:endParaRPr lang="zh-TW" altLang="en-US" dirty="0"/>
          </a:p>
        </p:txBody>
      </p:sp>
      <p:sp>
        <p:nvSpPr>
          <p:cNvPr id="3" name="內容版面配置區 2"/>
          <p:cNvSpPr>
            <a:spLocks noGrp="1"/>
          </p:cNvSpPr>
          <p:nvPr>
            <p:ph idx="1"/>
          </p:nvPr>
        </p:nvSpPr>
        <p:spPr>
          <a:xfrm>
            <a:off x="628650" y="1825625"/>
            <a:ext cx="7886700" cy="4351338"/>
          </a:xfrm>
        </p:spPr>
        <p:txBody>
          <a:bodyPr/>
          <a:lstStyle/>
          <a:p>
            <a:r>
              <a:rPr lang="en-US" altLang="zh-TW" sz="2400" b="1" i="1" u="sng" dirty="0"/>
              <a:t>Training</a:t>
            </a:r>
          </a:p>
          <a:p>
            <a:endParaRPr lang="en-US" altLang="zh-TW" dirty="0"/>
          </a:p>
          <a:p>
            <a:endParaRPr lang="zh-TW" altLang="en-US" dirty="0"/>
          </a:p>
        </p:txBody>
      </p:sp>
      <p:sp>
        <p:nvSpPr>
          <p:cNvPr id="54" name="矩形 53">
            <a:extLst>
              <a:ext uri="{FF2B5EF4-FFF2-40B4-BE49-F238E27FC236}">
                <a16:creationId xmlns:a16="http://schemas.microsoft.com/office/drawing/2014/main" id="{A53F8401-554F-4173-84F7-6BE97C22E858}"/>
              </a:ext>
            </a:extLst>
          </p:cNvPr>
          <p:cNvSpPr/>
          <p:nvPr/>
        </p:nvSpPr>
        <p:spPr>
          <a:xfrm>
            <a:off x="1541195" y="4423984"/>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a:t>
            </a:r>
            <a:endParaRPr lang="zh-TW" altLang="en-US" sz="2800" dirty="0"/>
          </a:p>
        </p:txBody>
      </p:sp>
      <p:sp>
        <p:nvSpPr>
          <p:cNvPr id="55" name="矩形 54">
            <a:extLst>
              <a:ext uri="{FF2B5EF4-FFF2-40B4-BE49-F238E27FC236}">
                <a16:creationId xmlns:a16="http://schemas.microsoft.com/office/drawing/2014/main" id="{45ADCC37-16B0-4825-912E-38F58373255A}"/>
              </a:ext>
            </a:extLst>
          </p:cNvPr>
          <p:cNvSpPr/>
          <p:nvPr/>
        </p:nvSpPr>
        <p:spPr>
          <a:xfrm>
            <a:off x="575997" y="4423983"/>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0</a:t>
            </a:r>
            <a:endParaRPr lang="zh-TW" altLang="en-US" sz="2800" baseline="30000" dirty="0"/>
          </a:p>
        </p:txBody>
      </p:sp>
      <p:sp>
        <p:nvSpPr>
          <p:cNvPr id="56" name="矩形 55">
            <a:extLst>
              <a:ext uri="{FF2B5EF4-FFF2-40B4-BE49-F238E27FC236}">
                <a16:creationId xmlns:a16="http://schemas.microsoft.com/office/drawing/2014/main" id="{065C3870-A323-4E92-A44E-CDC74EA56794}"/>
              </a:ext>
            </a:extLst>
          </p:cNvPr>
          <p:cNvSpPr/>
          <p:nvPr/>
        </p:nvSpPr>
        <p:spPr>
          <a:xfrm>
            <a:off x="2895864" y="4447131"/>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1</a:t>
            </a:r>
            <a:endParaRPr lang="zh-TW" altLang="en-US" sz="2800" baseline="30000" dirty="0"/>
          </a:p>
        </p:txBody>
      </p:sp>
      <p:sp>
        <p:nvSpPr>
          <p:cNvPr id="57" name="矩形 56">
            <a:extLst>
              <a:ext uri="{FF2B5EF4-FFF2-40B4-BE49-F238E27FC236}">
                <a16:creationId xmlns:a16="http://schemas.microsoft.com/office/drawing/2014/main" id="{868AB498-7B8E-47BA-8C68-C620E5AC0B0E}"/>
              </a:ext>
            </a:extLst>
          </p:cNvPr>
          <p:cNvSpPr/>
          <p:nvPr/>
        </p:nvSpPr>
        <p:spPr>
          <a:xfrm>
            <a:off x="1541195" y="3538555"/>
            <a:ext cx="931333" cy="465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y</a:t>
            </a:r>
            <a:r>
              <a:rPr lang="en-US" altLang="zh-TW" sz="2800" baseline="30000" dirty="0"/>
              <a:t>1</a:t>
            </a:r>
            <a:endParaRPr lang="zh-TW" altLang="en-US" sz="2800" baseline="30000" dirty="0"/>
          </a:p>
        </p:txBody>
      </p:sp>
      <p:sp>
        <p:nvSpPr>
          <p:cNvPr id="58" name="矩形 57">
            <a:extLst>
              <a:ext uri="{FF2B5EF4-FFF2-40B4-BE49-F238E27FC236}">
                <a16:creationId xmlns:a16="http://schemas.microsoft.com/office/drawing/2014/main" id="{E199DE88-CAFD-447F-9273-F58B413912E3}"/>
              </a:ext>
            </a:extLst>
          </p:cNvPr>
          <p:cNvSpPr/>
          <p:nvPr/>
        </p:nvSpPr>
        <p:spPr>
          <a:xfrm>
            <a:off x="1541195" y="5746108"/>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r>
              <a:rPr lang="en-US" altLang="zh-TW" sz="2800" baseline="30000" dirty="0"/>
              <a:t>1</a:t>
            </a:r>
            <a:endParaRPr lang="zh-TW" altLang="en-US" sz="2800" baseline="30000" dirty="0"/>
          </a:p>
        </p:txBody>
      </p:sp>
      <p:cxnSp>
        <p:nvCxnSpPr>
          <p:cNvPr id="59" name="直線單箭頭接點 58">
            <a:extLst>
              <a:ext uri="{FF2B5EF4-FFF2-40B4-BE49-F238E27FC236}">
                <a16:creationId xmlns:a16="http://schemas.microsoft.com/office/drawing/2014/main" id="{483FBB96-B192-447D-A6AB-5DCCB8EB456D}"/>
              </a:ext>
            </a:extLst>
          </p:cNvPr>
          <p:cNvCxnSpPr>
            <a:cxnSpLocks/>
          </p:cNvCxnSpPr>
          <p:nvPr/>
        </p:nvCxnSpPr>
        <p:spPr>
          <a:xfrm>
            <a:off x="1134794" y="4895865"/>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單箭頭接點 59">
            <a:extLst>
              <a:ext uri="{FF2B5EF4-FFF2-40B4-BE49-F238E27FC236}">
                <a16:creationId xmlns:a16="http://schemas.microsoft.com/office/drawing/2014/main" id="{EC64A65A-594A-48FE-A92C-2C3862C76782}"/>
              </a:ext>
            </a:extLst>
          </p:cNvPr>
          <p:cNvCxnSpPr>
            <a:cxnSpLocks/>
          </p:cNvCxnSpPr>
          <p:nvPr/>
        </p:nvCxnSpPr>
        <p:spPr>
          <a:xfrm>
            <a:off x="2506396" y="4912798"/>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單箭頭接點 60">
            <a:extLst>
              <a:ext uri="{FF2B5EF4-FFF2-40B4-BE49-F238E27FC236}">
                <a16:creationId xmlns:a16="http://schemas.microsoft.com/office/drawing/2014/main" id="{953FDC62-004E-4792-8800-C4686A2F4AB8}"/>
              </a:ext>
            </a:extLst>
          </p:cNvPr>
          <p:cNvCxnSpPr>
            <a:cxnSpLocks/>
          </p:cNvCxnSpPr>
          <p:nvPr/>
        </p:nvCxnSpPr>
        <p:spPr>
          <a:xfrm rot="16200000">
            <a:off x="1829060" y="4215889"/>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單箭頭接點 61">
            <a:extLst>
              <a:ext uri="{FF2B5EF4-FFF2-40B4-BE49-F238E27FC236}">
                <a16:creationId xmlns:a16="http://schemas.microsoft.com/office/drawing/2014/main" id="{B7C89876-7D32-4CDD-B302-5267C1BA37AB}"/>
              </a:ext>
            </a:extLst>
          </p:cNvPr>
          <p:cNvCxnSpPr>
            <a:cxnSpLocks/>
          </p:cNvCxnSpPr>
          <p:nvPr/>
        </p:nvCxnSpPr>
        <p:spPr>
          <a:xfrm rot="16200000">
            <a:off x="1829060" y="5550050"/>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矩形 62">
            <a:extLst>
              <a:ext uri="{FF2B5EF4-FFF2-40B4-BE49-F238E27FC236}">
                <a16:creationId xmlns:a16="http://schemas.microsoft.com/office/drawing/2014/main" id="{E5A752E9-DF8F-4D26-BF59-B7319528A327}"/>
              </a:ext>
            </a:extLst>
          </p:cNvPr>
          <p:cNvSpPr/>
          <p:nvPr/>
        </p:nvSpPr>
        <p:spPr>
          <a:xfrm>
            <a:off x="3827199" y="4452960"/>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a:t>
            </a:r>
            <a:endParaRPr lang="zh-TW" altLang="en-US" sz="2800" dirty="0"/>
          </a:p>
        </p:txBody>
      </p:sp>
      <p:sp>
        <p:nvSpPr>
          <p:cNvPr id="64" name="矩形 63">
            <a:extLst>
              <a:ext uri="{FF2B5EF4-FFF2-40B4-BE49-F238E27FC236}">
                <a16:creationId xmlns:a16="http://schemas.microsoft.com/office/drawing/2014/main" id="{87BBDDAF-C96D-456A-A4DB-ABA01AC108A2}"/>
              </a:ext>
            </a:extLst>
          </p:cNvPr>
          <p:cNvSpPr/>
          <p:nvPr/>
        </p:nvSpPr>
        <p:spPr>
          <a:xfrm>
            <a:off x="5181868" y="4476107"/>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2</a:t>
            </a:r>
            <a:endParaRPr lang="zh-TW" altLang="en-US" sz="2800" baseline="30000" dirty="0"/>
          </a:p>
        </p:txBody>
      </p:sp>
      <p:sp>
        <p:nvSpPr>
          <p:cNvPr id="65" name="矩形 64">
            <a:extLst>
              <a:ext uri="{FF2B5EF4-FFF2-40B4-BE49-F238E27FC236}">
                <a16:creationId xmlns:a16="http://schemas.microsoft.com/office/drawing/2014/main" id="{CE178EE9-3661-487E-A1BE-43C39D50660B}"/>
              </a:ext>
            </a:extLst>
          </p:cNvPr>
          <p:cNvSpPr/>
          <p:nvPr/>
        </p:nvSpPr>
        <p:spPr>
          <a:xfrm>
            <a:off x="3827199" y="3567531"/>
            <a:ext cx="931333" cy="465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y</a:t>
            </a:r>
            <a:r>
              <a:rPr lang="en-US" altLang="zh-TW" sz="2800" baseline="30000" dirty="0"/>
              <a:t>2</a:t>
            </a:r>
            <a:endParaRPr lang="zh-TW" altLang="en-US" sz="2800" baseline="30000" dirty="0"/>
          </a:p>
        </p:txBody>
      </p:sp>
      <p:sp>
        <p:nvSpPr>
          <p:cNvPr id="66" name="矩形 65">
            <a:extLst>
              <a:ext uri="{FF2B5EF4-FFF2-40B4-BE49-F238E27FC236}">
                <a16:creationId xmlns:a16="http://schemas.microsoft.com/office/drawing/2014/main" id="{E87AA3E5-3068-4308-AD30-AE170BDBA7FC}"/>
              </a:ext>
            </a:extLst>
          </p:cNvPr>
          <p:cNvSpPr/>
          <p:nvPr/>
        </p:nvSpPr>
        <p:spPr>
          <a:xfrm>
            <a:off x="3827199" y="5775084"/>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r>
              <a:rPr lang="en-US" altLang="zh-TW" sz="2800" baseline="30000" dirty="0"/>
              <a:t>2</a:t>
            </a:r>
            <a:endParaRPr lang="zh-TW" altLang="en-US" sz="2800" baseline="30000" dirty="0"/>
          </a:p>
        </p:txBody>
      </p:sp>
      <p:cxnSp>
        <p:nvCxnSpPr>
          <p:cNvPr id="67" name="直線單箭頭接點 66">
            <a:extLst>
              <a:ext uri="{FF2B5EF4-FFF2-40B4-BE49-F238E27FC236}">
                <a16:creationId xmlns:a16="http://schemas.microsoft.com/office/drawing/2014/main" id="{037E3958-D21C-4B90-938D-4D47B42A5DED}"/>
              </a:ext>
            </a:extLst>
          </p:cNvPr>
          <p:cNvCxnSpPr>
            <a:cxnSpLocks/>
          </p:cNvCxnSpPr>
          <p:nvPr/>
        </p:nvCxnSpPr>
        <p:spPr>
          <a:xfrm>
            <a:off x="3420798" y="4924841"/>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單箭頭接點 67">
            <a:extLst>
              <a:ext uri="{FF2B5EF4-FFF2-40B4-BE49-F238E27FC236}">
                <a16:creationId xmlns:a16="http://schemas.microsoft.com/office/drawing/2014/main" id="{CA731674-DC27-4BEB-BFCC-649D3106A736}"/>
              </a:ext>
            </a:extLst>
          </p:cNvPr>
          <p:cNvCxnSpPr>
            <a:cxnSpLocks/>
          </p:cNvCxnSpPr>
          <p:nvPr/>
        </p:nvCxnSpPr>
        <p:spPr>
          <a:xfrm>
            <a:off x="4792400" y="494177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單箭頭接點 68">
            <a:extLst>
              <a:ext uri="{FF2B5EF4-FFF2-40B4-BE49-F238E27FC236}">
                <a16:creationId xmlns:a16="http://schemas.microsoft.com/office/drawing/2014/main" id="{FCF07ACA-E173-42AA-8330-F7571719C368}"/>
              </a:ext>
            </a:extLst>
          </p:cNvPr>
          <p:cNvCxnSpPr>
            <a:cxnSpLocks/>
          </p:cNvCxnSpPr>
          <p:nvPr/>
        </p:nvCxnSpPr>
        <p:spPr>
          <a:xfrm rot="16200000">
            <a:off x="4115064" y="4244865"/>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69">
            <a:extLst>
              <a:ext uri="{FF2B5EF4-FFF2-40B4-BE49-F238E27FC236}">
                <a16:creationId xmlns:a16="http://schemas.microsoft.com/office/drawing/2014/main" id="{17829958-47A9-4187-A7ED-E5C46965B9A1}"/>
              </a:ext>
            </a:extLst>
          </p:cNvPr>
          <p:cNvCxnSpPr>
            <a:cxnSpLocks/>
          </p:cNvCxnSpPr>
          <p:nvPr/>
        </p:nvCxnSpPr>
        <p:spPr>
          <a:xfrm rot="16200000">
            <a:off x="4115064" y="5579026"/>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矩形 70">
            <a:extLst>
              <a:ext uri="{FF2B5EF4-FFF2-40B4-BE49-F238E27FC236}">
                <a16:creationId xmlns:a16="http://schemas.microsoft.com/office/drawing/2014/main" id="{CB36FD8A-CD8E-4B12-9AC8-10FAE481DB81}"/>
              </a:ext>
            </a:extLst>
          </p:cNvPr>
          <p:cNvSpPr/>
          <p:nvPr/>
        </p:nvSpPr>
        <p:spPr>
          <a:xfrm>
            <a:off x="6147069" y="4457848"/>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a:t>
            </a:r>
            <a:endParaRPr lang="zh-TW" altLang="en-US" sz="2800" dirty="0"/>
          </a:p>
        </p:txBody>
      </p:sp>
      <p:sp>
        <p:nvSpPr>
          <p:cNvPr id="72" name="矩形 71">
            <a:extLst>
              <a:ext uri="{FF2B5EF4-FFF2-40B4-BE49-F238E27FC236}">
                <a16:creationId xmlns:a16="http://schemas.microsoft.com/office/drawing/2014/main" id="{290260C5-5BFB-4A14-B20A-7E671FCD6C77}"/>
              </a:ext>
            </a:extLst>
          </p:cNvPr>
          <p:cNvSpPr/>
          <p:nvPr/>
        </p:nvSpPr>
        <p:spPr>
          <a:xfrm>
            <a:off x="7501738" y="4480995"/>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3</a:t>
            </a:r>
            <a:endParaRPr lang="zh-TW" altLang="en-US" sz="2800" baseline="30000" dirty="0"/>
          </a:p>
        </p:txBody>
      </p:sp>
      <p:sp>
        <p:nvSpPr>
          <p:cNvPr id="73" name="矩形 72">
            <a:extLst>
              <a:ext uri="{FF2B5EF4-FFF2-40B4-BE49-F238E27FC236}">
                <a16:creationId xmlns:a16="http://schemas.microsoft.com/office/drawing/2014/main" id="{AB8657D5-4F89-4FC0-8ACF-B5E569459D30}"/>
              </a:ext>
            </a:extLst>
          </p:cNvPr>
          <p:cNvSpPr/>
          <p:nvPr/>
        </p:nvSpPr>
        <p:spPr>
          <a:xfrm>
            <a:off x="6147069" y="3572419"/>
            <a:ext cx="931333" cy="465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y</a:t>
            </a:r>
            <a:r>
              <a:rPr lang="en-US" altLang="zh-TW" sz="2800" baseline="30000" dirty="0"/>
              <a:t>3</a:t>
            </a:r>
            <a:endParaRPr lang="zh-TW" altLang="en-US" sz="2800" baseline="30000" dirty="0"/>
          </a:p>
        </p:txBody>
      </p:sp>
      <p:sp>
        <p:nvSpPr>
          <p:cNvPr id="74" name="矩形 73">
            <a:extLst>
              <a:ext uri="{FF2B5EF4-FFF2-40B4-BE49-F238E27FC236}">
                <a16:creationId xmlns:a16="http://schemas.microsoft.com/office/drawing/2014/main" id="{148503E0-1E1C-4376-9306-B3F021E501EC}"/>
              </a:ext>
            </a:extLst>
          </p:cNvPr>
          <p:cNvSpPr/>
          <p:nvPr/>
        </p:nvSpPr>
        <p:spPr>
          <a:xfrm>
            <a:off x="6147069" y="5779972"/>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r>
              <a:rPr lang="en-US" altLang="zh-TW" sz="2800" baseline="30000" dirty="0"/>
              <a:t>3</a:t>
            </a:r>
            <a:endParaRPr lang="zh-TW" altLang="en-US" sz="2800" baseline="30000" dirty="0"/>
          </a:p>
        </p:txBody>
      </p:sp>
      <p:cxnSp>
        <p:nvCxnSpPr>
          <p:cNvPr id="75" name="直線單箭頭接點 74">
            <a:extLst>
              <a:ext uri="{FF2B5EF4-FFF2-40B4-BE49-F238E27FC236}">
                <a16:creationId xmlns:a16="http://schemas.microsoft.com/office/drawing/2014/main" id="{77FAD2D3-3BF6-4814-9476-6E0AE4163EE2}"/>
              </a:ext>
            </a:extLst>
          </p:cNvPr>
          <p:cNvCxnSpPr>
            <a:cxnSpLocks/>
          </p:cNvCxnSpPr>
          <p:nvPr/>
        </p:nvCxnSpPr>
        <p:spPr>
          <a:xfrm>
            <a:off x="5740668" y="4929729"/>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單箭頭接點 75">
            <a:extLst>
              <a:ext uri="{FF2B5EF4-FFF2-40B4-BE49-F238E27FC236}">
                <a16:creationId xmlns:a16="http://schemas.microsoft.com/office/drawing/2014/main" id="{18C48341-7878-4A70-BB06-AEDD03D52C51}"/>
              </a:ext>
            </a:extLst>
          </p:cNvPr>
          <p:cNvCxnSpPr>
            <a:cxnSpLocks/>
          </p:cNvCxnSpPr>
          <p:nvPr/>
        </p:nvCxnSpPr>
        <p:spPr>
          <a:xfrm>
            <a:off x="7112270" y="4946662"/>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單箭頭接點 76">
            <a:extLst>
              <a:ext uri="{FF2B5EF4-FFF2-40B4-BE49-F238E27FC236}">
                <a16:creationId xmlns:a16="http://schemas.microsoft.com/office/drawing/2014/main" id="{5D7E125E-3ECB-48F9-A8EF-64837D2054F2}"/>
              </a:ext>
            </a:extLst>
          </p:cNvPr>
          <p:cNvCxnSpPr>
            <a:cxnSpLocks/>
          </p:cNvCxnSpPr>
          <p:nvPr/>
        </p:nvCxnSpPr>
        <p:spPr>
          <a:xfrm rot="16200000">
            <a:off x="6434934" y="4249753"/>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單箭頭接點 77">
            <a:extLst>
              <a:ext uri="{FF2B5EF4-FFF2-40B4-BE49-F238E27FC236}">
                <a16:creationId xmlns:a16="http://schemas.microsoft.com/office/drawing/2014/main" id="{F49B3D8B-8A80-41D2-BD35-3E9D4B3B0137}"/>
              </a:ext>
            </a:extLst>
          </p:cNvPr>
          <p:cNvCxnSpPr>
            <a:cxnSpLocks/>
          </p:cNvCxnSpPr>
          <p:nvPr/>
        </p:nvCxnSpPr>
        <p:spPr>
          <a:xfrm rot="16200000">
            <a:off x="6434934" y="558391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文字方塊 78">
            <a:extLst>
              <a:ext uri="{FF2B5EF4-FFF2-40B4-BE49-F238E27FC236}">
                <a16:creationId xmlns:a16="http://schemas.microsoft.com/office/drawing/2014/main" id="{FA85B19A-E0FE-41F2-9E4B-4EBC6BE66831}"/>
              </a:ext>
            </a:extLst>
          </p:cNvPr>
          <p:cNvSpPr txBox="1"/>
          <p:nvPr/>
        </p:nvSpPr>
        <p:spPr>
          <a:xfrm>
            <a:off x="8009737" y="4619153"/>
            <a:ext cx="931334" cy="523220"/>
          </a:xfrm>
          <a:prstGeom prst="rect">
            <a:avLst/>
          </a:prstGeom>
          <a:noFill/>
        </p:spPr>
        <p:txBody>
          <a:bodyPr wrap="square" rtlCol="0">
            <a:spAutoFit/>
          </a:bodyPr>
          <a:lstStyle/>
          <a:p>
            <a:r>
              <a:rPr lang="en-US" altLang="zh-TW" sz="2800" b="1" dirty="0"/>
              <a:t>……</a:t>
            </a:r>
            <a:endParaRPr lang="zh-TW" altLang="en-US" sz="2800" b="1" dirty="0"/>
          </a:p>
        </p:txBody>
      </p:sp>
      <p:sp>
        <p:nvSpPr>
          <p:cNvPr id="40" name="矩形 39">
            <a:extLst>
              <a:ext uri="{FF2B5EF4-FFF2-40B4-BE49-F238E27FC236}">
                <a16:creationId xmlns:a16="http://schemas.microsoft.com/office/drawing/2014/main" id="{8C291544-E492-4FB6-9CBA-942EDAFC00D4}"/>
              </a:ext>
            </a:extLst>
          </p:cNvPr>
          <p:cNvSpPr/>
          <p:nvPr/>
        </p:nvSpPr>
        <p:spPr>
          <a:xfrm>
            <a:off x="1393377" y="6229089"/>
            <a:ext cx="1226968" cy="461665"/>
          </a:xfrm>
          <a:prstGeom prst="rect">
            <a:avLst/>
          </a:prstGeom>
        </p:spPr>
        <p:txBody>
          <a:bodyPr wrap="square">
            <a:spAutoFit/>
          </a:bodyPr>
          <a:lstStyle/>
          <a:p>
            <a:pPr algn="ctr"/>
            <a:r>
              <a:rPr lang="en-US" altLang="zh-TW" sz="2400" dirty="0"/>
              <a:t>&lt;BOS&gt;</a:t>
            </a:r>
            <a:endParaRPr lang="zh-TW" altLang="en-US" sz="2400" dirty="0"/>
          </a:p>
        </p:txBody>
      </p:sp>
      <p:sp>
        <p:nvSpPr>
          <p:cNvPr id="44" name="文字方塊 43">
            <a:extLst>
              <a:ext uri="{FF2B5EF4-FFF2-40B4-BE49-F238E27FC236}">
                <a16:creationId xmlns:a16="http://schemas.microsoft.com/office/drawing/2014/main" id="{5992275E-3573-402D-92BF-E5F98E66BF4A}"/>
              </a:ext>
            </a:extLst>
          </p:cNvPr>
          <p:cNvSpPr txBox="1"/>
          <p:nvPr/>
        </p:nvSpPr>
        <p:spPr>
          <a:xfrm>
            <a:off x="1613563" y="2447562"/>
            <a:ext cx="768626" cy="523220"/>
          </a:xfrm>
          <a:prstGeom prst="rect">
            <a:avLst/>
          </a:prstGeom>
          <a:noFill/>
        </p:spPr>
        <p:txBody>
          <a:bodyPr wrap="square" rtlCol="0">
            <a:spAutoFit/>
          </a:bodyPr>
          <a:lstStyle/>
          <a:p>
            <a:pPr algn="ctr"/>
            <a:r>
              <a:rPr lang="zh-TW" altLang="en-US" sz="2800" dirty="0">
                <a:latin typeface="標楷體" panose="03000509000000000000" pitchFamily="65" charset="-120"/>
                <a:ea typeface="標楷體" panose="03000509000000000000" pitchFamily="65" charset="-120"/>
              </a:rPr>
              <a:t>春</a:t>
            </a:r>
          </a:p>
        </p:txBody>
      </p:sp>
      <p:sp>
        <p:nvSpPr>
          <p:cNvPr id="45" name="文字方塊 44">
            <a:extLst>
              <a:ext uri="{FF2B5EF4-FFF2-40B4-BE49-F238E27FC236}">
                <a16:creationId xmlns:a16="http://schemas.microsoft.com/office/drawing/2014/main" id="{3164732C-AB4F-489D-8F07-B3E2BB22AABC}"/>
              </a:ext>
            </a:extLst>
          </p:cNvPr>
          <p:cNvSpPr txBox="1"/>
          <p:nvPr/>
        </p:nvSpPr>
        <p:spPr>
          <a:xfrm>
            <a:off x="3925485" y="2456111"/>
            <a:ext cx="768626" cy="523220"/>
          </a:xfrm>
          <a:prstGeom prst="rect">
            <a:avLst/>
          </a:prstGeom>
          <a:noFill/>
        </p:spPr>
        <p:txBody>
          <a:bodyPr wrap="square" rtlCol="0">
            <a:spAutoFit/>
          </a:bodyPr>
          <a:lstStyle/>
          <a:p>
            <a:pPr algn="ctr"/>
            <a:r>
              <a:rPr lang="zh-TW" altLang="en-US" sz="2800" dirty="0">
                <a:latin typeface="標楷體" panose="03000509000000000000" pitchFamily="65" charset="-120"/>
                <a:ea typeface="標楷體" panose="03000509000000000000" pitchFamily="65" charset="-120"/>
              </a:rPr>
              <a:t>眠</a:t>
            </a:r>
          </a:p>
        </p:txBody>
      </p:sp>
      <p:sp>
        <p:nvSpPr>
          <p:cNvPr id="46" name="文字方塊 45">
            <a:extLst>
              <a:ext uri="{FF2B5EF4-FFF2-40B4-BE49-F238E27FC236}">
                <a16:creationId xmlns:a16="http://schemas.microsoft.com/office/drawing/2014/main" id="{21C40A7E-3209-42D2-A339-BCD9DA65EED3}"/>
              </a:ext>
            </a:extLst>
          </p:cNvPr>
          <p:cNvSpPr txBox="1"/>
          <p:nvPr/>
        </p:nvSpPr>
        <p:spPr>
          <a:xfrm>
            <a:off x="6225208" y="2471072"/>
            <a:ext cx="768626" cy="523220"/>
          </a:xfrm>
          <a:prstGeom prst="rect">
            <a:avLst/>
          </a:prstGeom>
          <a:noFill/>
        </p:spPr>
        <p:txBody>
          <a:bodyPr wrap="square" rtlCol="0">
            <a:spAutoFit/>
          </a:bodyPr>
          <a:lstStyle/>
          <a:p>
            <a:pPr algn="ctr"/>
            <a:r>
              <a:rPr lang="zh-TW" altLang="en-US" sz="2800" dirty="0">
                <a:latin typeface="標楷體" panose="03000509000000000000" pitchFamily="65" charset="-120"/>
                <a:ea typeface="標楷體" panose="03000509000000000000" pitchFamily="65" charset="-120"/>
              </a:rPr>
              <a:t>不</a:t>
            </a:r>
          </a:p>
        </p:txBody>
      </p:sp>
      <p:sp>
        <p:nvSpPr>
          <p:cNvPr id="49" name="文字方塊 48">
            <a:extLst>
              <a:ext uri="{FF2B5EF4-FFF2-40B4-BE49-F238E27FC236}">
                <a16:creationId xmlns:a16="http://schemas.microsoft.com/office/drawing/2014/main" id="{BE53718C-FC15-4BE2-9BED-957753FCCF23}"/>
              </a:ext>
            </a:extLst>
          </p:cNvPr>
          <p:cNvSpPr txBox="1"/>
          <p:nvPr/>
        </p:nvSpPr>
        <p:spPr>
          <a:xfrm>
            <a:off x="3925485" y="6181871"/>
            <a:ext cx="768626" cy="523220"/>
          </a:xfrm>
          <a:prstGeom prst="rect">
            <a:avLst/>
          </a:prstGeom>
          <a:noFill/>
        </p:spPr>
        <p:txBody>
          <a:bodyPr wrap="square" rtlCol="0">
            <a:spAutoFit/>
          </a:bodyPr>
          <a:lstStyle/>
          <a:p>
            <a:pPr algn="ctr"/>
            <a:r>
              <a:rPr lang="zh-TW" altLang="en-US" sz="2800" dirty="0">
                <a:latin typeface="標楷體" panose="03000509000000000000" pitchFamily="65" charset="-120"/>
                <a:ea typeface="標楷體" panose="03000509000000000000" pitchFamily="65" charset="-120"/>
              </a:rPr>
              <a:t>春</a:t>
            </a:r>
          </a:p>
        </p:txBody>
      </p:sp>
      <p:sp>
        <p:nvSpPr>
          <p:cNvPr id="50" name="文字方塊 49">
            <a:extLst>
              <a:ext uri="{FF2B5EF4-FFF2-40B4-BE49-F238E27FC236}">
                <a16:creationId xmlns:a16="http://schemas.microsoft.com/office/drawing/2014/main" id="{F50430AE-4D5A-424A-9267-4B740A5BAF40}"/>
              </a:ext>
            </a:extLst>
          </p:cNvPr>
          <p:cNvSpPr txBox="1"/>
          <p:nvPr/>
        </p:nvSpPr>
        <p:spPr>
          <a:xfrm>
            <a:off x="6245355" y="6186769"/>
            <a:ext cx="768626" cy="523220"/>
          </a:xfrm>
          <a:prstGeom prst="rect">
            <a:avLst/>
          </a:prstGeom>
          <a:noFill/>
        </p:spPr>
        <p:txBody>
          <a:bodyPr wrap="square" rtlCol="0">
            <a:spAutoFit/>
          </a:bodyPr>
          <a:lstStyle/>
          <a:p>
            <a:pPr algn="ctr"/>
            <a:r>
              <a:rPr lang="zh-TW" altLang="en-US" sz="2800" dirty="0">
                <a:latin typeface="標楷體" panose="03000509000000000000" pitchFamily="65" charset="-120"/>
                <a:ea typeface="標楷體" panose="03000509000000000000" pitchFamily="65" charset="-120"/>
              </a:rPr>
              <a:t>眠</a:t>
            </a:r>
          </a:p>
        </p:txBody>
      </p:sp>
      <p:sp>
        <p:nvSpPr>
          <p:cNvPr id="5" name="文字方塊 4">
            <a:extLst>
              <a:ext uri="{FF2B5EF4-FFF2-40B4-BE49-F238E27FC236}">
                <a16:creationId xmlns:a16="http://schemas.microsoft.com/office/drawing/2014/main" id="{9D92385D-F661-4ED7-AE26-1F3AE7C85087}"/>
              </a:ext>
            </a:extLst>
          </p:cNvPr>
          <p:cNvSpPr txBox="1"/>
          <p:nvPr/>
        </p:nvSpPr>
        <p:spPr>
          <a:xfrm>
            <a:off x="4281104" y="1732234"/>
            <a:ext cx="4647252" cy="461665"/>
          </a:xfrm>
          <a:prstGeom prst="rect">
            <a:avLst/>
          </a:prstGeom>
          <a:noFill/>
        </p:spPr>
        <p:txBody>
          <a:bodyPr wrap="square" rtlCol="0">
            <a:spAutoFit/>
          </a:bodyPr>
          <a:lstStyle/>
          <a:p>
            <a:r>
              <a:rPr lang="en-US" altLang="zh-TW" sz="2400" dirty="0"/>
              <a:t>Training data:</a:t>
            </a:r>
            <a:r>
              <a:rPr lang="zh-TW" altLang="en-US" sz="2400" dirty="0"/>
              <a:t>    </a:t>
            </a:r>
            <a:r>
              <a:rPr lang="zh-TW" altLang="en-US" sz="2400" dirty="0">
                <a:latin typeface="標楷體" panose="03000509000000000000" pitchFamily="65" charset="-120"/>
                <a:ea typeface="標楷體" panose="03000509000000000000" pitchFamily="65" charset="-120"/>
              </a:rPr>
              <a:t>春 眠 不 覺 曉</a:t>
            </a:r>
          </a:p>
        </p:txBody>
      </p:sp>
      <p:sp>
        <p:nvSpPr>
          <p:cNvPr id="6" name="箭號: 上-下雙向 5">
            <a:extLst>
              <a:ext uri="{FF2B5EF4-FFF2-40B4-BE49-F238E27FC236}">
                <a16:creationId xmlns:a16="http://schemas.microsoft.com/office/drawing/2014/main" id="{7A13A054-4626-4DE4-A513-0D52D31E0EEB}"/>
              </a:ext>
            </a:extLst>
          </p:cNvPr>
          <p:cNvSpPr/>
          <p:nvPr/>
        </p:nvSpPr>
        <p:spPr>
          <a:xfrm>
            <a:off x="1850081" y="2935970"/>
            <a:ext cx="284658" cy="567773"/>
          </a:xfrm>
          <a:prstGeom prst="up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53" name="箭號: 上-下雙向 52">
            <a:extLst>
              <a:ext uri="{FF2B5EF4-FFF2-40B4-BE49-F238E27FC236}">
                <a16:creationId xmlns:a16="http://schemas.microsoft.com/office/drawing/2014/main" id="{51B50848-31FC-43A9-B1E7-52874FF0EE6A}"/>
              </a:ext>
            </a:extLst>
          </p:cNvPr>
          <p:cNvSpPr/>
          <p:nvPr/>
        </p:nvSpPr>
        <p:spPr>
          <a:xfrm>
            <a:off x="4150479" y="2927988"/>
            <a:ext cx="284658" cy="567773"/>
          </a:xfrm>
          <a:prstGeom prst="up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80" name="箭號: 上-下雙向 79">
            <a:extLst>
              <a:ext uri="{FF2B5EF4-FFF2-40B4-BE49-F238E27FC236}">
                <a16:creationId xmlns:a16="http://schemas.microsoft.com/office/drawing/2014/main" id="{B96E7043-2FED-417E-87CE-8ADC29FE3FAC}"/>
              </a:ext>
            </a:extLst>
          </p:cNvPr>
          <p:cNvSpPr/>
          <p:nvPr/>
        </p:nvSpPr>
        <p:spPr>
          <a:xfrm>
            <a:off x="6462401" y="2934524"/>
            <a:ext cx="284658" cy="567773"/>
          </a:xfrm>
          <a:prstGeom prst="up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grpSp>
        <p:nvGrpSpPr>
          <p:cNvPr id="8" name="群組 7">
            <a:extLst>
              <a:ext uri="{FF2B5EF4-FFF2-40B4-BE49-F238E27FC236}">
                <a16:creationId xmlns:a16="http://schemas.microsoft.com/office/drawing/2014/main" id="{43D8D30F-0E9F-4CF7-9EB0-BBEA6053B8AE}"/>
              </a:ext>
            </a:extLst>
          </p:cNvPr>
          <p:cNvGrpSpPr/>
          <p:nvPr/>
        </p:nvGrpSpPr>
        <p:grpSpPr>
          <a:xfrm>
            <a:off x="4639145" y="682800"/>
            <a:ext cx="3947179" cy="567773"/>
            <a:chOff x="3808558" y="1651281"/>
            <a:chExt cx="3947179" cy="567773"/>
          </a:xfrm>
        </p:grpSpPr>
        <p:sp>
          <p:nvSpPr>
            <p:cNvPr id="81" name="箭號: 上-下雙向 80">
              <a:extLst>
                <a:ext uri="{FF2B5EF4-FFF2-40B4-BE49-F238E27FC236}">
                  <a16:creationId xmlns:a16="http://schemas.microsoft.com/office/drawing/2014/main" id="{6F887CA2-8D2E-4508-B09F-6C03D754E611}"/>
                </a:ext>
              </a:extLst>
            </p:cNvPr>
            <p:cNvSpPr/>
            <p:nvPr/>
          </p:nvSpPr>
          <p:spPr>
            <a:xfrm>
              <a:off x="3808558" y="1651281"/>
              <a:ext cx="284658" cy="567773"/>
            </a:xfrm>
            <a:prstGeom prst="up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1450097E-3BF8-4C61-B810-562B307DCE58}"/>
                </a:ext>
              </a:extLst>
            </p:cNvPr>
            <p:cNvSpPr txBox="1"/>
            <p:nvPr/>
          </p:nvSpPr>
          <p:spPr>
            <a:xfrm>
              <a:off x="4181137" y="1691004"/>
              <a:ext cx="3574600" cy="461665"/>
            </a:xfrm>
            <a:prstGeom prst="rect">
              <a:avLst/>
            </a:prstGeom>
            <a:noFill/>
          </p:spPr>
          <p:txBody>
            <a:bodyPr wrap="square" rtlCol="0">
              <a:spAutoFit/>
            </a:bodyPr>
            <a:lstStyle/>
            <a:p>
              <a:r>
                <a:rPr lang="en-US" altLang="zh-TW" sz="2400" dirty="0"/>
                <a:t>:</a:t>
              </a:r>
              <a:r>
                <a:rPr lang="zh-TW" altLang="en-US" sz="2400" dirty="0"/>
                <a:t> </a:t>
              </a:r>
              <a:r>
                <a:rPr lang="en-US" altLang="zh-TW" sz="2400" dirty="0"/>
                <a:t>minimizing cross-entropy</a:t>
              </a:r>
              <a:endParaRPr lang="zh-TW" altLang="en-US" sz="2400" dirty="0"/>
            </a:p>
          </p:txBody>
        </p:sp>
      </p:grpSp>
    </p:spTree>
    <p:extLst>
      <p:ext uri="{BB962C8B-B14F-4D97-AF65-F5344CB8AC3E}">
        <p14:creationId xmlns:p14="http://schemas.microsoft.com/office/powerpoint/2010/main" val="302276790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4" grpId="0"/>
      <p:bldP spid="45" grpId="0"/>
      <p:bldP spid="46" grpId="0"/>
      <p:bldP spid="49" grpId="0"/>
      <p:bldP spid="50" grpId="0"/>
      <p:bldP spid="6" grpId="0" animBg="1"/>
      <p:bldP spid="53"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Outline</a:t>
            </a:r>
            <a:endParaRPr lang="zh-TW" altLang="en-US" dirty="0"/>
          </a:p>
        </p:txBody>
      </p:sp>
      <p:sp>
        <p:nvSpPr>
          <p:cNvPr id="3" name="內容版面配置區 2"/>
          <p:cNvSpPr>
            <a:spLocks noGrp="1"/>
          </p:cNvSpPr>
          <p:nvPr>
            <p:ph idx="1"/>
          </p:nvPr>
        </p:nvSpPr>
        <p:spPr/>
        <p:txBody>
          <a:bodyPr>
            <a:normAutofit/>
          </a:bodyPr>
          <a:lstStyle/>
          <a:p>
            <a:r>
              <a:rPr lang="en-US" altLang="zh-TW" sz="3200" dirty="0"/>
              <a:t>RNN with Gated Mechanism</a:t>
            </a:r>
          </a:p>
          <a:p>
            <a:r>
              <a:rPr lang="en-US" altLang="zh-TW" sz="3200" dirty="0"/>
              <a:t>Sequence Generation</a:t>
            </a:r>
          </a:p>
          <a:p>
            <a:r>
              <a:rPr lang="en-US" altLang="zh-TW" sz="3200" dirty="0"/>
              <a:t>Conditional Sequence Generation </a:t>
            </a:r>
          </a:p>
          <a:p>
            <a:r>
              <a:rPr lang="en-US" altLang="zh-TW" sz="3200" dirty="0"/>
              <a:t>Tips for Generation</a:t>
            </a:r>
          </a:p>
          <a:p>
            <a:endParaRPr lang="en-US" altLang="zh-TW" sz="3200" dirty="0"/>
          </a:p>
        </p:txBody>
      </p:sp>
    </p:spTree>
    <p:extLst>
      <p:ext uri="{BB962C8B-B14F-4D97-AF65-F5344CB8AC3E}">
        <p14:creationId xmlns:p14="http://schemas.microsoft.com/office/powerpoint/2010/main" val="146418850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6"/>
            <a:ext cx="7886700" cy="1325563"/>
          </a:xfrm>
        </p:spPr>
        <p:txBody>
          <a:bodyPr/>
          <a:lstStyle/>
          <a:p>
            <a:r>
              <a:rPr lang="en-US" altLang="zh-TW" dirty="0"/>
              <a:t>Generation</a:t>
            </a:r>
            <a:endParaRPr lang="zh-TW" altLang="en-US" dirty="0"/>
          </a:p>
        </p:txBody>
      </p:sp>
      <p:sp>
        <p:nvSpPr>
          <p:cNvPr id="3" name="內容版面配置區 2"/>
          <p:cNvSpPr>
            <a:spLocks noGrp="1"/>
          </p:cNvSpPr>
          <p:nvPr>
            <p:ph idx="1"/>
          </p:nvPr>
        </p:nvSpPr>
        <p:spPr>
          <a:xfrm>
            <a:off x="628650" y="1825625"/>
            <a:ext cx="7886700" cy="4351338"/>
          </a:xfrm>
        </p:spPr>
        <p:txBody>
          <a:bodyPr>
            <a:normAutofit/>
          </a:bodyPr>
          <a:lstStyle/>
          <a:p>
            <a:r>
              <a:rPr lang="en-US" altLang="zh-TW" sz="2400" dirty="0"/>
              <a:t>Images are composed of pixels</a:t>
            </a:r>
          </a:p>
          <a:p>
            <a:r>
              <a:rPr lang="en-US" altLang="zh-TW" sz="2400" dirty="0"/>
              <a:t>Generating a pixel at each time by RNN</a:t>
            </a:r>
          </a:p>
          <a:p>
            <a:endParaRPr lang="zh-TW" altLang="en-US" sz="2400" dirty="0"/>
          </a:p>
        </p:txBody>
      </p:sp>
      <p:grpSp>
        <p:nvGrpSpPr>
          <p:cNvPr id="54" name="群組 53"/>
          <p:cNvGrpSpPr/>
          <p:nvPr/>
        </p:nvGrpSpPr>
        <p:grpSpPr>
          <a:xfrm>
            <a:off x="3581703" y="374524"/>
            <a:ext cx="1249222" cy="1166007"/>
            <a:chOff x="4070787" y="315732"/>
            <a:chExt cx="1249222" cy="1166007"/>
          </a:xfrm>
        </p:grpSpPr>
        <p:sp>
          <p:nvSpPr>
            <p:cNvPr id="45" name="矩形 44"/>
            <p:cNvSpPr/>
            <p:nvPr/>
          </p:nvSpPr>
          <p:spPr>
            <a:xfrm>
              <a:off x="4081125" y="315732"/>
              <a:ext cx="334312" cy="317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矩形 45"/>
            <p:cNvSpPr/>
            <p:nvPr/>
          </p:nvSpPr>
          <p:spPr>
            <a:xfrm>
              <a:off x="4528242" y="315732"/>
              <a:ext cx="334312" cy="317500"/>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p>
          </p:txBody>
        </p:sp>
        <p:sp>
          <p:nvSpPr>
            <p:cNvPr id="47" name="矩形 46"/>
            <p:cNvSpPr/>
            <p:nvPr/>
          </p:nvSpPr>
          <p:spPr>
            <a:xfrm>
              <a:off x="4975359" y="319161"/>
              <a:ext cx="334312" cy="317500"/>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48" name="矩形 47"/>
            <p:cNvSpPr/>
            <p:nvPr/>
          </p:nvSpPr>
          <p:spPr>
            <a:xfrm>
              <a:off x="4070787" y="733556"/>
              <a:ext cx="334312" cy="317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49" name="矩形 48"/>
            <p:cNvSpPr/>
            <p:nvPr/>
          </p:nvSpPr>
          <p:spPr>
            <a:xfrm>
              <a:off x="4528242" y="719325"/>
              <a:ext cx="334312" cy="3175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0" name="矩形 49"/>
            <p:cNvSpPr/>
            <p:nvPr/>
          </p:nvSpPr>
          <p:spPr>
            <a:xfrm>
              <a:off x="4985697" y="719646"/>
              <a:ext cx="334312" cy="317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50"/>
            <p:cNvSpPr/>
            <p:nvPr/>
          </p:nvSpPr>
          <p:spPr>
            <a:xfrm>
              <a:off x="4081125" y="1164239"/>
              <a:ext cx="334312" cy="3175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52" name="矩形 51"/>
            <p:cNvSpPr/>
            <p:nvPr/>
          </p:nvSpPr>
          <p:spPr>
            <a:xfrm>
              <a:off x="4528242" y="1164239"/>
              <a:ext cx="334312" cy="3175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53" name="矩形 52"/>
            <p:cNvSpPr/>
            <p:nvPr/>
          </p:nvSpPr>
          <p:spPr>
            <a:xfrm>
              <a:off x="4975359" y="1164239"/>
              <a:ext cx="334312" cy="317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55" name="箭號: 向右 54"/>
          <p:cNvSpPr/>
          <p:nvPr/>
        </p:nvSpPr>
        <p:spPr>
          <a:xfrm>
            <a:off x="5063846" y="718271"/>
            <a:ext cx="282020" cy="4306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文字方塊 55"/>
          <p:cNvSpPr txBox="1"/>
          <p:nvPr/>
        </p:nvSpPr>
        <p:spPr>
          <a:xfrm>
            <a:off x="5462143" y="439606"/>
            <a:ext cx="3107518" cy="461665"/>
          </a:xfrm>
          <a:prstGeom prst="rect">
            <a:avLst/>
          </a:prstGeom>
          <a:noFill/>
        </p:spPr>
        <p:txBody>
          <a:bodyPr wrap="square" rtlCol="0">
            <a:spAutoFit/>
          </a:bodyPr>
          <a:lstStyle/>
          <a:p>
            <a:r>
              <a:rPr lang="en-US" altLang="zh-TW" sz="2400" dirty="0"/>
              <a:t>Consider as a sentence</a:t>
            </a:r>
            <a:endParaRPr lang="zh-TW" altLang="en-US" sz="2400" dirty="0"/>
          </a:p>
        </p:txBody>
      </p:sp>
      <p:sp>
        <p:nvSpPr>
          <p:cNvPr id="57" name="文字方塊 56"/>
          <p:cNvSpPr txBox="1"/>
          <p:nvPr/>
        </p:nvSpPr>
        <p:spPr>
          <a:xfrm>
            <a:off x="5474498" y="878075"/>
            <a:ext cx="914910" cy="461665"/>
          </a:xfrm>
          <a:prstGeom prst="rect">
            <a:avLst/>
          </a:prstGeom>
          <a:noFill/>
        </p:spPr>
        <p:txBody>
          <a:bodyPr wrap="square" rtlCol="0">
            <a:spAutoFit/>
          </a:bodyPr>
          <a:lstStyle/>
          <a:p>
            <a:r>
              <a:rPr lang="en-US" altLang="zh-TW" sz="2400" dirty="0">
                <a:solidFill>
                  <a:srgbClr val="0000FF"/>
                </a:solidFill>
              </a:rPr>
              <a:t>blue</a:t>
            </a:r>
            <a:endParaRPr lang="zh-TW" altLang="en-US" sz="2400" dirty="0">
              <a:solidFill>
                <a:srgbClr val="0000FF"/>
              </a:solidFill>
            </a:endParaRPr>
          </a:p>
        </p:txBody>
      </p:sp>
      <p:sp>
        <p:nvSpPr>
          <p:cNvPr id="58" name="文字方塊 57"/>
          <p:cNvSpPr txBox="1"/>
          <p:nvPr/>
        </p:nvSpPr>
        <p:spPr>
          <a:xfrm>
            <a:off x="6197496" y="878075"/>
            <a:ext cx="914910" cy="461665"/>
          </a:xfrm>
          <a:prstGeom prst="rect">
            <a:avLst/>
          </a:prstGeom>
          <a:noFill/>
        </p:spPr>
        <p:txBody>
          <a:bodyPr wrap="square" rtlCol="0">
            <a:spAutoFit/>
          </a:bodyPr>
          <a:lstStyle/>
          <a:p>
            <a:r>
              <a:rPr lang="en-US" altLang="zh-TW" sz="2400" dirty="0">
                <a:solidFill>
                  <a:srgbClr val="FF0000"/>
                </a:solidFill>
              </a:rPr>
              <a:t>red</a:t>
            </a:r>
            <a:endParaRPr lang="zh-TW" altLang="en-US" sz="2400" dirty="0">
              <a:solidFill>
                <a:srgbClr val="FF0000"/>
              </a:solidFill>
            </a:endParaRPr>
          </a:p>
        </p:txBody>
      </p:sp>
      <p:sp>
        <p:nvSpPr>
          <p:cNvPr id="59" name="文字方塊 58"/>
          <p:cNvSpPr txBox="1"/>
          <p:nvPr/>
        </p:nvSpPr>
        <p:spPr>
          <a:xfrm>
            <a:off x="6845029" y="878075"/>
            <a:ext cx="1009536" cy="461665"/>
          </a:xfrm>
          <a:prstGeom prst="rect">
            <a:avLst/>
          </a:prstGeom>
          <a:noFill/>
        </p:spPr>
        <p:txBody>
          <a:bodyPr wrap="square" rtlCol="0">
            <a:spAutoFit/>
          </a:bodyPr>
          <a:lstStyle/>
          <a:p>
            <a:r>
              <a:rPr lang="en-US" altLang="zh-TW" sz="2400" dirty="0">
                <a:solidFill>
                  <a:srgbClr val="FFFF00"/>
                </a:solidFill>
              </a:rPr>
              <a:t>yellow</a:t>
            </a:r>
            <a:endParaRPr lang="zh-TW" altLang="en-US" sz="2400" dirty="0">
              <a:solidFill>
                <a:srgbClr val="FFFF00"/>
              </a:solidFill>
            </a:endParaRPr>
          </a:p>
        </p:txBody>
      </p:sp>
      <p:sp>
        <p:nvSpPr>
          <p:cNvPr id="60" name="文字方塊 59"/>
          <p:cNvSpPr txBox="1"/>
          <p:nvPr/>
        </p:nvSpPr>
        <p:spPr>
          <a:xfrm>
            <a:off x="7861192" y="878075"/>
            <a:ext cx="1009536" cy="461665"/>
          </a:xfrm>
          <a:prstGeom prst="rect">
            <a:avLst/>
          </a:prstGeom>
          <a:noFill/>
        </p:spPr>
        <p:txBody>
          <a:bodyPr wrap="square" rtlCol="0">
            <a:spAutoFit/>
          </a:bodyPr>
          <a:lstStyle/>
          <a:p>
            <a:r>
              <a:rPr lang="en-US" altLang="zh-TW" sz="2400" dirty="0">
                <a:solidFill>
                  <a:schemeClr val="bg1">
                    <a:lumMod val="50000"/>
                  </a:schemeClr>
                </a:solidFill>
              </a:rPr>
              <a:t>gray</a:t>
            </a:r>
            <a:endParaRPr lang="zh-TW" altLang="en-US" sz="2400" dirty="0">
              <a:solidFill>
                <a:schemeClr val="bg1">
                  <a:lumMod val="50000"/>
                </a:schemeClr>
              </a:solidFill>
            </a:endParaRPr>
          </a:p>
        </p:txBody>
      </p:sp>
      <p:sp>
        <p:nvSpPr>
          <p:cNvPr id="61" name="文字方塊 60"/>
          <p:cNvSpPr txBox="1"/>
          <p:nvPr/>
        </p:nvSpPr>
        <p:spPr>
          <a:xfrm>
            <a:off x="8283123" y="832871"/>
            <a:ext cx="1009536" cy="461665"/>
          </a:xfrm>
          <a:prstGeom prst="rect">
            <a:avLst/>
          </a:prstGeom>
          <a:noFill/>
        </p:spPr>
        <p:txBody>
          <a:bodyPr wrap="square" rtlCol="0">
            <a:spAutoFit/>
          </a:bodyPr>
          <a:lstStyle/>
          <a:p>
            <a:pPr algn="ctr"/>
            <a:r>
              <a:rPr lang="en-US" altLang="zh-TW" sz="2400" dirty="0"/>
              <a:t>……</a:t>
            </a:r>
            <a:endParaRPr lang="zh-TW" altLang="en-US" sz="2400" dirty="0"/>
          </a:p>
        </p:txBody>
      </p:sp>
      <p:sp>
        <p:nvSpPr>
          <p:cNvPr id="62" name="文字方塊 61"/>
          <p:cNvSpPr txBox="1"/>
          <p:nvPr/>
        </p:nvSpPr>
        <p:spPr>
          <a:xfrm>
            <a:off x="5462143" y="1348589"/>
            <a:ext cx="3592957" cy="830997"/>
          </a:xfrm>
          <a:prstGeom prst="rect">
            <a:avLst/>
          </a:prstGeom>
          <a:noFill/>
        </p:spPr>
        <p:txBody>
          <a:bodyPr wrap="square" rtlCol="0">
            <a:spAutoFit/>
          </a:bodyPr>
          <a:lstStyle/>
          <a:p>
            <a:r>
              <a:rPr lang="en-US" altLang="zh-TW" sz="2400" dirty="0"/>
              <a:t>Train a RNN based on the “sentences”</a:t>
            </a:r>
            <a:endParaRPr lang="zh-TW" altLang="en-US" sz="2400" dirty="0"/>
          </a:p>
        </p:txBody>
      </p:sp>
      <p:sp>
        <p:nvSpPr>
          <p:cNvPr id="70" name="矩形 69">
            <a:extLst>
              <a:ext uri="{FF2B5EF4-FFF2-40B4-BE49-F238E27FC236}">
                <a16:creationId xmlns:a16="http://schemas.microsoft.com/office/drawing/2014/main" id="{1198EA09-2930-459C-A9CE-0F3AD256BE50}"/>
              </a:ext>
            </a:extLst>
          </p:cNvPr>
          <p:cNvSpPr/>
          <p:nvPr/>
        </p:nvSpPr>
        <p:spPr>
          <a:xfrm>
            <a:off x="1541195" y="4423984"/>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a:t>
            </a:r>
            <a:endParaRPr lang="zh-TW" altLang="en-US" sz="2800" dirty="0"/>
          </a:p>
        </p:txBody>
      </p:sp>
      <p:sp>
        <p:nvSpPr>
          <p:cNvPr id="71" name="矩形 70">
            <a:extLst>
              <a:ext uri="{FF2B5EF4-FFF2-40B4-BE49-F238E27FC236}">
                <a16:creationId xmlns:a16="http://schemas.microsoft.com/office/drawing/2014/main" id="{16EACB96-82C9-4CD8-8FEB-009273CB4DF6}"/>
              </a:ext>
            </a:extLst>
          </p:cNvPr>
          <p:cNvSpPr/>
          <p:nvPr/>
        </p:nvSpPr>
        <p:spPr>
          <a:xfrm>
            <a:off x="575997" y="4423983"/>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0</a:t>
            </a:r>
            <a:endParaRPr lang="zh-TW" altLang="en-US" sz="2800" baseline="30000" dirty="0"/>
          </a:p>
        </p:txBody>
      </p:sp>
      <p:sp>
        <p:nvSpPr>
          <p:cNvPr id="72" name="矩形 71">
            <a:extLst>
              <a:ext uri="{FF2B5EF4-FFF2-40B4-BE49-F238E27FC236}">
                <a16:creationId xmlns:a16="http://schemas.microsoft.com/office/drawing/2014/main" id="{A76801BF-8241-4473-9191-A6ED5666AF01}"/>
              </a:ext>
            </a:extLst>
          </p:cNvPr>
          <p:cNvSpPr/>
          <p:nvPr/>
        </p:nvSpPr>
        <p:spPr>
          <a:xfrm>
            <a:off x="2895864" y="4447131"/>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1</a:t>
            </a:r>
            <a:endParaRPr lang="zh-TW" altLang="en-US" sz="2800" baseline="30000" dirty="0"/>
          </a:p>
        </p:txBody>
      </p:sp>
      <p:sp>
        <p:nvSpPr>
          <p:cNvPr id="73" name="矩形 72">
            <a:extLst>
              <a:ext uri="{FF2B5EF4-FFF2-40B4-BE49-F238E27FC236}">
                <a16:creationId xmlns:a16="http://schemas.microsoft.com/office/drawing/2014/main" id="{1552D8E0-0EFE-4703-9E5E-CCA6CB4627A3}"/>
              </a:ext>
            </a:extLst>
          </p:cNvPr>
          <p:cNvSpPr/>
          <p:nvPr/>
        </p:nvSpPr>
        <p:spPr>
          <a:xfrm>
            <a:off x="1541195" y="3538555"/>
            <a:ext cx="931333" cy="465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y</a:t>
            </a:r>
            <a:r>
              <a:rPr lang="en-US" altLang="zh-TW" sz="2800" baseline="30000" dirty="0"/>
              <a:t>1</a:t>
            </a:r>
            <a:endParaRPr lang="zh-TW" altLang="en-US" sz="2800" baseline="30000" dirty="0"/>
          </a:p>
        </p:txBody>
      </p:sp>
      <p:sp>
        <p:nvSpPr>
          <p:cNvPr id="74" name="矩形 73">
            <a:extLst>
              <a:ext uri="{FF2B5EF4-FFF2-40B4-BE49-F238E27FC236}">
                <a16:creationId xmlns:a16="http://schemas.microsoft.com/office/drawing/2014/main" id="{6C0837D9-B554-47F0-9482-1CC9A3E3664B}"/>
              </a:ext>
            </a:extLst>
          </p:cNvPr>
          <p:cNvSpPr/>
          <p:nvPr/>
        </p:nvSpPr>
        <p:spPr>
          <a:xfrm>
            <a:off x="1541195" y="5746108"/>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r>
              <a:rPr lang="en-US" altLang="zh-TW" sz="2800" baseline="30000" dirty="0"/>
              <a:t>1</a:t>
            </a:r>
            <a:endParaRPr lang="zh-TW" altLang="en-US" sz="2800" baseline="30000" dirty="0"/>
          </a:p>
        </p:txBody>
      </p:sp>
      <p:cxnSp>
        <p:nvCxnSpPr>
          <p:cNvPr id="75" name="直線單箭頭接點 74">
            <a:extLst>
              <a:ext uri="{FF2B5EF4-FFF2-40B4-BE49-F238E27FC236}">
                <a16:creationId xmlns:a16="http://schemas.microsoft.com/office/drawing/2014/main" id="{78059441-1966-4435-AB34-D7DFB70D3E36}"/>
              </a:ext>
            </a:extLst>
          </p:cNvPr>
          <p:cNvCxnSpPr>
            <a:cxnSpLocks/>
          </p:cNvCxnSpPr>
          <p:nvPr/>
        </p:nvCxnSpPr>
        <p:spPr>
          <a:xfrm>
            <a:off x="1134794" y="4895865"/>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單箭頭接點 75">
            <a:extLst>
              <a:ext uri="{FF2B5EF4-FFF2-40B4-BE49-F238E27FC236}">
                <a16:creationId xmlns:a16="http://schemas.microsoft.com/office/drawing/2014/main" id="{74A840FE-0517-4175-8CD4-1AD19265D8BC}"/>
              </a:ext>
            </a:extLst>
          </p:cNvPr>
          <p:cNvCxnSpPr>
            <a:cxnSpLocks/>
          </p:cNvCxnSpPr>
          <p:nvPr/>
        </p:nvCxnSpPr>
        <p:spPr>
          <a:xfrm>
            <a:off x="2506396" y="4912798"/>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單箭頭接點 76">
            <a:extLst>
              <a:ext uri="{FF2B5EF4-FFF2-40B4-BE49-F238E27FC236}">
                <a16:creationId xmlns:a16="http://schemas.microsoft.com/office/drawing/2014/main" id="{994E8E4A-6084-4A9B-957E-2D5C6D0219CE}"/>
              </a:ext>
            </a:extLst>
          </p:cNvPr>
          <p:cNvCxnSpPr>
            <a:cxnSpLocks/>
          </p:cNvCxnSpPr>
          <p:nvPr/>
        </p:nvCxnSpPr>
        <p:spPr>
          <a:xfrm rot="16200000">
            <a:off x="1829060" y="4215889"/>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單箭頭接點 77">
            <a:extLst>
              <a:ext uri="{FF2B5EF4-FFF2-40B4-BE49-F238E27FC236}">
                <a16:creationId xmlns:a16="http://schemas.microsoft.com/office/drawing/2014/main" id="{B58E18CA-B26C-4182-8AC5-29B4A75CCF26}"/>
              </a:ext>
            </a:extLst>
          </p:cNvPr>
          <p:cNvCxnSpPr>
            <a:cxnSpLocks/>
          </p:cNvCxnSpPr>
          <p:nvPr/>
        </p:nvCxnSpPr>
        <p:spPr>
          <a:xfrm rot="16200000">
            <a:off x="1829060" y="5550050"/>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矩形 78">
            <a:extLst>
              <a:ext uri="{FF2B5EF4-FFF2-40B4-BE49-F238E27FC236}">
                <a16:creationId xmlns:a16="http://schemas.microsoft.com/office/drawing/2014/main" id="{CBD54AA9-8C84-4BB4-AEC0-DDC8966CC379}"/>
              </a:ext>
            </a:extLst>
          </p:cNvPr>
          <p:cNvSpPr/>
          <p:nvPr/>
        </p:nvSpPr>
        <p:spPr>
          <a:xfrm>
            <a:off x="3827199" y="4452960"/>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a:t>
            </a:r>
            <a:endParaRPr lang="zh-TW" altLang="en-US" sz="2800" dirty="0"/>
          </a:p>
        </p:txBody>
      </p:sp>
      <p:sp>
        <p:nvSpPr>
          <p:cNvPr id="80" name="矩形 79">
            <a:extLst>
              <a:ext uri="{FF2B5EF4-FFF2-40B4-BE49-F238E27FC236}">
                <a16:creationId xmlns:a16="http://schemas.microsoft.com/office/drawing/2014/main" id="{767E8B4F-EC4A-4BBB-AB09-45256573F4F4}"/>
              </a:ext>
            </a:extLst>
          </p:cNvPr>
          <p:cNvSpPr/>
          <p:nvPr/>
        </p:nvSpPr>
        <p:spPr>
          <a:xfrm>
            <a:off x="5181868" y="4476107"/>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2</a:t>
            </a:r>
            <a:endParaRPr lang="zh-TW" altLang="en-US" sz="2800" baseline="30000" dirty="0"/>
          </a:p>
        </p:txBody>
      </p:sp>
      <p:sp>
        <p:nvSpPr>
          <p:cNvPr id="81" name="矩形 80">
            <a:extLst>
              <a:ext uri="{FF2B5EF4-FFF2-40B4-BE49-F238E27FC236}">
                <a16:creationId xmlns:a16="http://schemas.microsoft.com/office/drawing/2014/main" id="{A40B4102-62F2-4A67-988E-55FC38422FB2}"/>
              </a:ext>
            </a:extLst>
          </p:cNvPr>
          <p:cNvSpPr/>
          <p:nvPr/>
        </p:nvSpPr>
        <p:spPr>
          <a:xfrm>
            <a:off x="3827199" y="3567531"/>
            <a:ext cx="931333" cy="465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y</a:t>
            </a:r>
            <a:r>
              <a:rPr lang="en-US" altLang="zh-TW" sz="2800" baseline="30000" dirty="0"/>
              <a:t>2</a:t>
            </a:r>
            <a:endParaRPr lang="zh-TW" altLang="en-US" sz="2800" baseline="30000" dirty="0"/>
          </a:p>
        </p:txBody>
      </p:sp>
      <p:sp>
        <p:nvSpPr>
          <p:cNvPr id="82" name="矩形 81">
            <a:extLst>
              <a:ext uri="{FF2B5EF4-FFF2-40B4-BE49-F238E27FC236}">
                <a16:creationId xmlns:a16="http://schemas.microsoft.com/office/drawing/2014/main" id="{793062D4-9AA9-46DF-A49D-FA3FE9C4B296}"/>
              </a:ext>
            </a:extLst>
          </p:cNvPr>
          <p:cNvSpPr/>
          <p:nvPr/>
        </p:nvSpPr>
        <p:spPr>
          <a:xfrm>
            <a:off x="3827199" y="5775084"/>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r>
              <a:rPr lang="en-US" altLang="zh-TW" sz="2800" baseline="30000" dirty="0"/>
              <a:t>2</a:t>
            </a:r>
            <a:endParaRPr lang="zh-TW" altLang="en-US" sz="2800" baseline="30000" dirty="0"/>
          </a:p>
        </p:txBody>
      </p:sp>
      <p:cxnSp>
        <p:nvCxnSpPr>
          <p:cNvPr id="83" name="直線單箭頭接點 82">
            <a:extLst>
              <a:ext uri="{FF2B5EF4-FFF2-40B4-BE49-F238E27FC236}">
                <a16:creationId xmlns:a16="http://schemas.microsoft.com/office/drawing/2014/main" id="{EA11120E-19E1-401D-840A-C30B8D32F3E3}"/>
              </a:ext>
            </a:extLst>
          </p:cNvPr>
          <p:cNvCxnSpPr>
            <a:cxnSpLocks/>
          </p:cNvCxnSpPr>
          <p:nvPr/>
        </p:nvCxnSpPr>
        <p:spPr>
          <a:xfrm>
            <a:off x="3420798" y="4924841"/>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線單箭頭接點 83">
            <a:extLst>
              <a:ext uri="{FF2B5EF4-FFF2-40B4-BE49-F238E27FC236}">
                <a16:creationId xmlns:a16="http://schemas.microsoft.com/office/drawing/2014/main" id="{315CF0C0-AF1B-4491-9364-63E59BBAA73F}"/>
              </a:ext>
            </a:extLst>
          </p:cNvPr>
          <p:cNvCxnSpPr>
            <a:cxnSpLocks/>
          </p:cNvCxnSpPr>
          <p:nvPr/>
        </p:nvCxnSpPr>
        <p:spPr>
          <a:xfrm>
            <a:off x="4792400" y="494177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線單箭頭接點 84">
            <a:extLst>
              <a:ext uri="{FF2B5EF4-FFF2-40B4-BE49-F238E27FC236}">
                <a16:creationId xmlns:a16="http://schemas.microsoft.com/office/drawing/2014/main" id="{81CE8D06-D81C-4868-88BE-C34FAE0AD72B}"/>
              </a:ext>
            </a:extLst>
          </p:cNvPr>
          <p:cNvCxnSpPr>
            <a:cxnSpLocks/>
          </p:cNvCxnSpPr>
          <p:nvPr/>
        </p:nvCxnSpPr>
        <p:spPr>
          <a:xfrm rot="16200000">
            <a:off x="4115064" y="4244865"/>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線單箭頭接點 85">
            <a:extLst>
              <a:ext uri="{FF2B5EF4-FFF2-40B4-BE49-F238E27FC236}">
                <a16:creationId xmlns:a16="http://schemas.microsoft.com/office/drawing/2014/main" id="{EA234D3D-A2AD-4128-9C3E-337C851A22F6}"/>
              </a:ext>
            </a:extLst>
          </p:cNvPr>
          <p:cNvCxnSpPr>
            <a:cxnSpLocks/>
          </p:cNvCxnSpPr>
          <p:nvPr/>
        </p:nvCxnSpPr>
        <p:spPr>
          <a:xfrm rot="16200000">
            <a:off x="4115064" y="5579026"/>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矩形 86">
            <a:extLst>
              <a:ext uri="{FF2B5EF4-FFF2-40B4-BE49-F238E27FC236}">
                <a16:creationId xmlns:a16="http://schemas.microsoft.com/office/drawing/2014/main" id="{154BA110-895A-40C1-A9AB-89428BC7F79D}"/>
              </a:ext>
            </a:extLst>
          </p:cNvPr>
          <p:cNvSpPr/>
          <p:nvPr/>
        </p:nvSpPr>
        <p:spPr>
          <a:xfrm>
            <a:off x="6147069" y="4457848"/>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a:t>
            </a:r>
            <a:endParaRPr lang="zh-TW" altLang="en-US" sz="2800" dirty="0"/>
          </a:p>
        </p:txBody>
      </p:sp>
      <p:sp>
        <p:nvSpPr>
          <p:cNvPr id="88" name="矩形 87">
            <a:extLst>
              <a:ext uri="{FF2B5EF4-FFF2-40B4-BE49-F238E27FC236}">
                <a16:creationId xmlns:a16="http://schemas.microsoft.com/office/drawing/2014/main" id="{8D2E9D10-81B4-4689-9102-C5936BB6D17A}"/>
              </a:ext>
            </a:extLst>
          </p:cNvPr>
          <p:cNvSpPr/>
          <p:nvPr/>
        </p:nvSpPr>
        <p:spPr>
          <a:xfrm>
            <a:off x="7501738" y="4480995"/>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3</a:t>
            </a:r>
            <a:endParaRPr lang="zh-TW" altLang="en-US" sz="2800" baseline="30000" dirty="0"/>
          </a:p>
        </p:txBody>
      </p:sp>
      <p:sp>
        <p:nvSpPr>
          <p:cNvPr id="89" name="矩形 88">
            <a:extLst>
              <a:ext uri="{FF2B5EF4-FFF2-40B4-BE49-F238E27FC236}">
                <a16:creationId xmlns:a16="http://schemas.microsoft.com/office/drawing/2014/main" id="{A9965788-B0E5-4B1B-BEE5-7FA18A3804B9}"/>
              </a:ext>
            </a:extLst>
          </p:cNvPr>
          <p:cNvSpPr/>
          <p:nvPr/>
        </p:nvSpPr>
        <p:spPr>
          <a:xfrm>
            <a:off x="6147069" y="3572419"/>
            <a:ext cx="931333" cy="465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y</a:t>
            </a:r>
            <a:r>
              <a:rPr lang="en-US" altLang="zh-TW" sz="2800" baseline="30000" dirty="0"/>
              <a:t>3</a:t>
            </a:r>
            <a:endParaRPr lang="zh-TW" altLang="en-US" sz="2800" baseline="30000" dirty="0"/>
          </a:p>
        </p:txBody>
      </p:sp>
      <p:sp>
        <p:nvSpPr>
          <p:cNvPr id="90" name="矩形 89">
            <a:extLst>
              <a:ext uri="{FF2B5EF4-FFF2-40B4-BE49-F238E27FC236}">
                <a16:creationId xmlns:a16="http://schemas.microsoft.com/office/drawing/2014/main" id="{3A56464F-69F6-48F3-9FBD-34B9179B791A}"/>
              </a:ext>
            </a:extLst>
          </p:cNvPr>
          <p:cNvSpPr/>
          <p:nvPr/>
        </p:nvSpPr>
        <p:spPr>
          <a:xfrm>
            <a:off x="6147069" y="5779972"/>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r>
              <a:rPr lang="en-US" altLang="zh-TW" sz="2800" baseline="30000" dirty="0"/>
              <a:t>3</a:t>
            </a:r>
            <a:endParaRPr lang="zh-TW" altLang="en-US" sz="2800" baseline="30000" dirty="0"/>
          </a:p>
        </p:txBody>
      </p:sp>
      <p:cxnSp>
        <p:nvCxnSpPr>
          <p:cNvPr id="91" name="直線單箭頭接點 90">
            <a:extLst>
              <a:ext uri="{FF2B5EF4-FFF2-40B4-BE49-F238E27FC236}">
                <a16:creationId xmlns:a16="http://schemas.microsoft.com/office/drawing/2014/main" id="{A5C42DA3-ACE8-42B1-BF96-3528F98E4257}"/>
              </a:ext>
            </a:extLst>
          </p:cNvPr>
          <p:cNvCxnSpPr>
            <a:cxnSpLocks/>
          </p:cNvCxnSpPr>
          <p:nvPr/>
        </p:nvCxnSpPr>
        <p:spPr>
          <a:xfrm>
            <a:off x="5740668" y="4929729"/>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單箭頭接點 91">
            <a:extLst>
              <a:ext uri="{FF2B5EF4-FFF2-40B4-BE49-F238E27FC236}">
                <a16:creationId xmlns:a16="http://schemas.microsoft.com/office/drawing/2014/main" id="{6BC0F3CC-530B-4397-9546-669F8CDBBE83}"/>
              </a:ext>
            </a:extLst>
          </p:cNvPr>
          <p:cNvCxnSpPr>
            <a:cxnSpLocks/>
          </p:cNvCxnSpPr>
          <p:nvPr/>
        </p:nvCxnSpPr>
        <p:spPr>
          <a:xfrm>
            <a:off x="7112270" y="4946662"/>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單箭頭接點 92">
            <a:extLst>
              <a:ext uri="{FF2B5EF4-FFF2-40B4-BE49-F238E27FC236}">
                <a16:creationId xmlns:a16="http://schemas.microsoft.com/office/drawing/2014/main" id="{2BC197C5-7E88-422A-90FF-0C3AF98C4CD4}"/>
              </a:ext>
            </a:extLst>
          </p:cNvPr>
          <p:cNvCxnSpPr>
            <a:cxnSpLocks/>
          </p:cNvCxnSpPr>
          <p:nvPr/>
        </p:nvCxnSpPr>
        <p:spPr>
          <a:xfrm rot="16200000">
            <a:off x="6434934" y="4249753"/>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單箭頭接點 93">
            <a:extLst>
              <a:ext uri="{FF2B5EF4-FFF2-40B4-BE49-F238E27FC236}">
                <a16:creationId xmlns:a16="http://schemas.microsoft.com/office/drawing/2014/main" id="{968EAF3F-10DD-40CD-BF51-B87F0BD57AF9}"/>
              </a:ext>
            </a:extLst>
          </p:cNvPr>
          <p:cNvCxnSpPr>
            <a:cxnSpLocks/>
          </p:cNvCxnSpPr>
          <p:nvPr/>
        </p:nvCxnSpPr>
        <p:spPr>
          <a:xfrm rot="16200000">
            <a:off x="6434934" y="558391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文字方塊 94">
            <a:extLst>
              <a:ext uri="{FF2B5EF4-FFF2-40B4-BE49-F238E27FC236}">
                <a16:creationId xmlns:a16="http://schemas.microsoft.com/office/drawing/2014/main" id="{34602870-E98A-4911-8D12-2E6DE67DBFF7}"/>
              </a:ext>
            </a:extLst>
          </p:cNvPr>
          <p:cNvSpPr txBox="1"/>
          <p:nvPr/>
        </p:nvSpPr>
        <p:spPr>
          <a:xfrm>
            <a:off x="8009737" y="4619153"/>
            <a:ext cx="931334" cy="523220"/>
          </a:xfrm>
          <a:prstGeom prst="rect">
            <a:avLst/>
          </a:prstGeom>
          <a:noFill/>
        </p:spPr>
        <p:txBody>
          <a:bodyPr wrap="square" rtlCol="0">
            <a:spAutoFit/>
          </a:bodyPr>
          <a:lstStyle/>
          <a:p>
            <a:r>
              <a:rPr lang="en-US" altLang="zh-TW" sz="2800" b="1" dirty="0"/>
              <a:t>……</a:t>
            </a:r>
            <a:endParaRPr lang="zh-TW" altLang="en-US" sz="2800" b="1" dirty="0"/>
          </a:p>
        </p:txBody>
      </p:sp>
      <p:sp>
        <p:nvSpPr>
          <p:cNvPr id="96" name="矩形 95">
            <a:extLst>
              <a:ext uri="{FF2B5EF4-FFF2-40B4-BE49-F238E27FC236}">
                <a16:creationId xmlns:a16="http://schemas.microsoft.com/office/drawing/2014/main" id="{13101E5E-5410-4001-AC62-0DD397481886}"/>
              </a:ext>
            </a:extLst>
          </p:cNvPr>
          <p:cNvSpPr/>
          <p:nvPr/>
        </p:nvSpPr>
        <p:spPr>
          <a:xfrm>
            <a:off x="1393377" y="6229089"/>
            <a:ext cx="1226968" cy="461665"/>
          </a:xfrm>
          <a:prstGeom prst="rect">
            <a:avLst/>
          </a:prstGeom>
        </p:spPr>
        <p:txBody>
          <a:bodyPr wrap="square">
            <a:spAutoFit/>
          </a:bodyPr>
          <a:lstStyle/>
          <a:p>
            <a:pPr algn="ctr"/>
            <a:r>
              <a:rPr lang="en-US" altLang="zh-TW" sz="2400" dirty="0"/>
              <a:t>&lt;BOS&gt;</a:t>
            </a:r>
            <a:endParaRPr lang="zh-TW" altLang="en-US" sz="2400" dirty="0"/>
          </a:p>
        </p:txBody>
      </p:sp>
      <mc:AlternateContent xmlns:mc="http://schemas.openxmlformats.org/markup-compatibility/2006" xmlns:a14="http://schemas.microsoft.com/office/drawing/2010/main">
        <mc:Choice Requires="a14">
          <p:sp>
            <p:nvSpPr>
              <p:cNvPr id="97" name="文字方塊 96">
                <a:extLst>
                  <a:ext uri="{FF2B5EF4-FFF2-40B4-BE49-F238E27FC236}">
                    <a16:creationId xmlns:a16="http://schemas.microsoft.com/office/drawing/2014/main" id="{557F3CBB-DC62-41F1-9CA6-11CA02C88EF1}"/>
                  </a:ext>
                </a:extLst>
              </p:cNvPr>
              <p:cNvSpPr txBox="1"/>
              <p:nvPr/>
            </p:nvSpPr>
            <p:spPr>
              <a:xfrm rot="5400000">
                <a:off x="1819177" y="3128725"/>
                <a:ext cx="33823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1" i="1" smtClean="0">
                          <a:latin typeface="Cambria Math" panose="02040503050406030204" pitchFamily="18" charset="0"/>
                          <a:ea typeface="Cambria Math" panose="02040503050406030204" pitchFamily="18" charset="0"/>
                        </a:rPr>
                        <m:t>~</m:t>
                      </m:r>
                    </m:oMath>
                  </m:oMathPara>
                </a14:m>
                <a:endParaRPr lang="zh-TW" altLang="en-US" sz="2800" b="1" dirty="0"/>
              </a:p>
            </p:txBody>
          </p:sp>
        </mc:Choice>
        <mc:Fallback xmlns="">
          <p:sp>
            <p:nvSpPr>
              <p:cNvPr id="97" name="文字方塊 96">
                <a:extLst>
                  <a:ext uri="{FF2B5EF4-FFF2-40B4-BE49-F238E27FC236}">
                    <a16:creationId xmlns:a16="http://schemas.microsoft.com/office/drawing/2014/main" id="{557F3CBB-DC62-41F1-9CA6-11CA02C88EF1}"/>
                  </a:ext>
                </a:extLst>
              </p:cNvPr>
              <p:cNvSpPr txBox="1">
                <a:spLocks noRot="1" noChangeAspect="1" noMove="1" noResize="1" noEditPoints="1" noAdjustHandles="1" noChangeArrowheads="1" noChangeShapeType="1" noTextEdit="1"/>
              </p:cNvSpPr>
              <p:nvPr/>
            </p:nvSpPr>
            <p:spPr>
              <a:xfrm rot="5400000">
                <a:off x="1819177" y="3128725"/>
                <a:ext cx="338234" cy="430887"/>
              </a:xfrm>
              <a:prstGeom prst="rect">
                <a:avLst/>
              </a:prstGeom>
              <a:blipFill>
                <a:blip r:embed="rId3"/>
                <a:stretch>
                  <a:fillRect/>
                </a:stretch>
              </a:blipFill>
            </p:spPr>
            <p:txBody>
              <a:bodyPr/>
              <a:lstStyle/>
              <a:p>
                <a:r>
                  <a:rPr lang="zh-TW" altLang="en-US">
                    <a:noFill/>
                  </a:rPr>
                  <a:t> </a:t>
                </a:r>
              </a:p>
            </p:txBody>
          </p:sp>
        </mc:Fallback>
      </mc:AlternateContent>
      <p:sp>
        <p:nvSpPr>
          <p:cNvPr id="99" name="文字方塊 98">
            <a:extLst>
              <a:ext uri="{FF2B5EF4-FFF2-40B4-BE49-F238E27FC236}">
                <a16:creationId xmlns:a16="http://schemas.microsoft.com/office/drawing/2014/main" id="{2ACBB0CC-202A-433D-A99B-CCDDB5808714}"/>
              </a:ext>
            </a:extLst>
          </p:cNvPr>
          <p:cNvSpPr txBox="1"/>
          <p:nvPr/>
        </p:nvSpPr>
        <p:spPr>
          <a:xfrm>
            <a:off x="1603981" y="2685654"/>
            <a:ext cx="768626" cy="523220"/>
          </a:xfrm>
          <a:prstGeom prst="rect">
            <a:avLst/>
          </a:prstGeom>
          <a:noFill/>
        </p:spPr>
        <p:txBody>
          <a:bodyPr wrap="square" rtlCol="0">
            <a:spAutoFit/>
          </a:bodyPr>
          <a:lstStyle/>
          <a:p>
            <a:pPr algn="ctr"/>
            <a:r>
              <a:rPr lang="en-US" altLang="zh-TW" sz="2800" dirty="0">
                <a:solidFill>
                  <a:srgbClr val="FF0000"/>
                </a:solidFill>
                <a:ea typeface="標楷體" panose="03000509000000000000" pitchFamily="65" charset="-120"/>
              </a:rPr>
              <a:t>red</a:t>
            </a:r>
            <a:endParaRPr lang="zh-TW" altLang="en-US" sz="2800" dirty="0">
              <a:solidFill>
                <a:srgbClr val="FF0000"/>
              </a:solidFill>
              <a:ea typeface="標楷體" panose="03000509000000000000" pitchFamily="65" charset="-120"/>
            </a:endParaRPr>
          </a:p>
        </p:txBody>
      </p:sp>
      <p:sp>
        <p:nvSpPr>
          <p:cNvPr id="100" name="文字方塊 99">
            <a:extLst>
              <a:ext uri="{FF2B5EF4-FFF2-40B4-BE49-F238E27FC236}">
                <a16:creationId xmlns:a16="http://schemas.microsoft.com/office/drawing/2014/main" id="{502FDB24-9BC9-4CE4-AA26-9541EDBAC348}"/>
              </a:ext>
            </a:extLst>
          </p:cNvPr>
          <p:cNvSpPr txBox="1"/>
          <p:nvPr/>
        </p:nvSpPr>
        <p:spPr>
          <a:xfrm>
            <a:off x="3895154" y="2682104"/>
            <a:ext cx="915022" cy="523220"/>
          </a:xfrm>
          <a:prstGeom prst="rect">
            <a:avLst/>
          </a:prstGeom>
          <a:noFill/>
        </p:spPr>
        <p:txBody>
          <a:bodyPr wrap="square" rtlCol="0">
            <a:spAutoFit/>
          </a:bodyPr>
          <a:lstStyle/>
          <a:p>
            <a:pPr algn="ctr"/>
            <a:r>
              <a:rPr lang="en-US" altLang="zh-TW" sz="2800" dirty="0">
                <a:solidFill>
                  <a:srgbClr val="0000FF"/>
                </a:solidFill>
                <a:ea typeface="標楷體" panose="03000509000000000000" pitchFamily="65" charset="-120"/>
              </a:rPr>
              <a:t>blue</a:t>
            </a:r>
            <a:endParaRPr lang="zh-TW" altLang="en-US" sz="2800" dirty="0">
              <a:solidFill>
                <a:srgbClr val="0000FF"/>
              </a:solidFill>
              <a:ea typeface="標楷體" panose="03000509000000000000" pitchFamily="65" charset="-120"/>
            </a:endParaRPr>
          </a:p>
        </p:txBody>
      </p:sp>
      <p:sp>
        <p:nvSpPr>
          <p:cNvPr id="101" name="文字方塊 100">
            <a:extLst>
              <a:ext uri="{FF2B5EF4-FFF2-40B4-BE49-F238E27FC236}">
                <a16:creationId xmlns:a16="http://schemas.microsoft.com/office/drawing/2014/main" id="{99F959F6-4F7A-4BD3-B325-11EAFFA99493}"/>
              </a:ext>
            </a:extLst>
          </p:cNvPr>
          <p:cNvSpPr txBox="1"/>
          <p:nvPr/>
        </p:nvSpPr>
        <p:spPr>
          <a:xfrm>
            <a:off x="6089448" y="2675637"/>
            <a:ext cx="1080439" cy="523220"/>
          </a:xfrm>
          <a:prstGeom prst="rect">
            <a:avLst/>
          </a:prstGeom>
          <a:noFill/>
        </p:spPr>
        <p:txBody>
          <a:bodyPr wrap="square" rtlCol="0">
            <a:spAutoFit/>
          </a:bodyPr>
          <a:lstStyle/>
          <a:p>
            <a:pPr algn="ctr"/>
            <a:r>
              <a:rPr lang="en-US" altLang="zh-TW" sz="2800" dirty="0">
                <a:solidFill>
                  <a:srgbClr val="00B050"/>
                </a:solidFill>
                <a:ea typeface="標楷體" panose="03000509000000000000" pitchFamily="65" charset="-120"/>
              </a:rPr>
              <a:t>green</a:t>
            </a:r>
            <a:endParaRPr lang="zh-TW" altLang="en-US" sz="2800" dirty="0">
              <a:solidFill>
                <a:srgbClr val="00B050"/>
              </a:solidFill>
              <a:ea typeface="標楷體" panose="03000509000000000000" pitchFamily="65" charset="-120"/>
            </a:endParaRPr>
          </a:p>
        </p:txBody>
      </p:sp>
      <mc:AlternateContent xmlns:mc="http://schemas.openxmlformats.org/markup-compatibility/2006" xmlns:a14="http://schemas.microsoft.com/office/drawing/2010/main">
        <mc:Choice Requires="a14">
          <p:sp>
            <p:nvSpPr>
              <p:cNvPr id="102" name="文字方塊 101">
                <a:extLst>
                  <a:ext uri="{FF2B5EF4-FFF2-40B4-BE49-F238E27FC236}">
                    <a16:creationId xmlns:a16="http://schemas.microsoft.com/office/drawing/2014/main" id="{D8F5FF89-61EE-4E5B-A3B4-29C1E3D00887}"/>
                  </a:ext>
                </a:extLst>
              </p:cNvPr>
              <p:cNvSpPr txBox="1"/>
              <p:nvPr/>
            </p:nvSpPr>
            <p:spPr>
              <a:xfrm rot="5400000">
                <a:off x="4154606" y="3101443"/>
                <a:ext cx="33823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1" i="1" smtClean="0">
                          <a:latin typeface="Cambria Math" panose="02040503050406030204" pitchFamily="18" charset="0"/>
                          <a:ea typeface="Cambria Math" panose="02040503050406030204" pitchFamily="18" charset="0"/>
                        </a:rPr>
                        <m:t>~</m:t>
                      </m:r>
                    </m:oMath>
                  </m:oMathPara>
                </a14:m>
                <a:endParaRPr lang="zh-TW" altLang="en-US" sz="2800" b="1" dirty="0"/>
              </a:p>
            </p:txBody>
          </p:sp>
        </mc:Choice>
        <mc:Fallback xmlns="">
          <p:sp>
            <p:nvSpPr>
              <p:cNvPr id="102" name="文字方塊 101">
                <a:extLst>
                  <a:ext uri="{FF2B5EF4-FFF2-40B4-BE49-F238E27FC236}">
                    <a16:creationId xmlns:a16="http://schemas.microsoft.com/office/drawing/2014/main" id="{D8F5FF89-61EE-4E5B-A3B4-29C1E3D00887}"/>
                  </a:ext>
                </a:extLst>
              </p:cNvPr>
              <p:cNvSpPr txBox="1">
                <a:spLocks noRot="1" noChangeAspect="1" noMove="1" noResize="1" noEditPoints="1" noAdjustHandles="1" noChangeArrowheads="1" noChangeShapeType="1" noTextEdit="1"/>
              </p:cNvSpPr>
              <p:nvPr/>
            </p:nvSpPr>
            <p:spPr>
              <a:xfrm rot="5400000">
                <a:off x="4154606" y="3101443"/>
                <a:ext cx="338234" cy="430887"/>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3" name="文字方塊 102">
                <a:extLst>
                  <a:ext uri="{FF2B5EF4-FFF2-40B4-BE49-F238E27FC236}">
                    <a16:creationId xmlns:a16="http://schemas.microsoft.com/office/drawing/2014/main" id="{D8A0B84C-6E89-48E9-B6C3-9CF74D8767E2}"/>
                  </a:ext>
                </a:extLst>
              </p:cNvPr>
              <p:cNvSpPr txBox="1"/>
              <p:nvPr/>
            </p:nvSpPr>
            <p:spPr>
              <a:xfrm rot="5400000">
                <a:off x="6443617" y="3111792"/>
                <a:ext cx="33823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1" i="1" smtClean="0">
                          <a:latin typeface="Cambria Math" panose="02040503050406030204" pitchFamily="18" charset="0"/>
                          <a:ea typeface="Cambria Math" panose="02040503050406030204" pitchFamily="18" charset="0"/>
                        </a:rPr>
                        <m:t>~</m:t>
                      </m:r>
                    </m:oMath>
                  </m:oMathPara>
                </a14:m>
                <a:endParaRPr lang="zh-TW" altLang="en-US" sz="2800" b="1" dirty="0"/>
              </a:p>
            </p:txBody>
          </p:sp>
        </mc:Choice>
        <mc:Fallback xmlns="">
          <p:sp>
            <p:nvSpPr>
              <p:cNvPr id="103" name="文字方塊 102">
                <a:extLst>
                  <a:ext uri="{FF2B5EF4-FFF2-40B4-BE49-F238E27FC236}">
                    <a16:creationId xmlns:a16="http://schemas.microsoft.com/office/drawing/2014/main" id="{D8A0B84C-6E89-48E9-B6C3-9CF74D8767E2}"/>
                  </a:ext>
                </a:extLst>
              </p:cNvPr>
              <p:cNvSpPr txBox="1">
                <a:spLocks noRot="1" noChangeAspect="1" noMove="1" noResize="1" noEditPoints="1" noAdjustHandles="1" noChangeArrowheads="1" noChangeShapeType="1" noTextEdit="1"/>
              </p:cNvSpPr>
              <p:nvPr/>
            </p:nvSpPr>
            <p:spPr>
              <a:xfrm rot="5400000">
                <a:off x="6443617" y="3111792"/>
                <a:ext cx="338234" cy="430887"/>
              </a:xfrm>
              <a:prstGeom prst="rect">
                <a:avLst/>
              </a:prstGeom>
              <a:blipFill>
                <a:blip r:embed="rId5"/>
                <a:stretch>
                  <a:fillRect/>
                </a:stretch>
              </a:blipFill>
            </p:spPr>
            <p:txBody>
              <a:bodyPr/>
              <a:lstStyle/>
              <a:p>
                <a:r>
                  <a:rPr lang="zh-TW" altLang="en-US">
                    <a:noFill/>
                  </a:rPr>
                  <a:t> </a:t>
                </a:r>
              </a:p>
            </p:txBody>
          </p:sp>
        </mc:Fallback>
      </mc:AlternateContent>
      <p:sp>
        <p:nvSpPr>
          <p:cNvPr id="104" name="文字方塊 103">
            <a:extLst>
              <a:ext uri="{FF2B5EF4-FFF2-40B4-BE49-F238E27FC236}">
                <a16:creationId xmlns:a16="http://schemas.microsoft.com/office/drawing/2014/main" id="{86F2EF57-6CEF-4E25-AD39-46800B662A8D}"/>
              </a:ext>
            </a:extLst>
          </p:cNvPr>
          <p:cNvSpPr txBox="1"/>
          <p:nvPr/>
        </p:nvSpPr>
        <p:spPr>
          <a:xfrm>
            <a:off x="3925485" y="6181871"/>
            <a:ext cx="768626" cy="523220"/>
          </a:xfrm>
          <a:prstGeom prst="rect">
            <a:avLst/>
          </a:prstGeom>
          <a:noFill/>
        </p:spPr>
        <p:txBody>
          <a:bodyPr wrap="square" rtlCol="0">
            <a:spAutoFit/>
          </a:bodyPr>
          <a:lstStyle/>
          <a:p>
            <a:pPr algn="ctr"/>
            <a:r>
              <a:rPr lang="en-US" altLang="zh-TW" sz="2800" dirty="0">
                <a:solidFill>
                  <a:srgbClr val="FF0000"/>
                </a:solidFill>
                <a:ea typeface="標楷體" panose="03000509000000000000" pitchFamily="65" charset="-120"/>
              </a:rPr>
              <a:t>red</a:t>
            </a:r>
            <a:endParaRPr lang="zh-TW" altLang="en-US" sz="2800" dirty="0">
              <a:solidFill>
                <a:srgbClr val="FF0000"/>
              </a:solidFill>
              <a:ea typeface="標楷體" panose="03000509000000000000" pitchFamily="65" charset="-120"/>
            </a:endParaRPr>
          </a:p>
        </p:txBody>
      </p:sp>
      <p:sp>
        <p:nvSpPr>
          <p:cNvPr id="105" name="文字方塊 104">
            <a:extLst>
              <a:ext uri="{FF2B5EF4-FFF2-40B4-BE49-F238E27FC236}">
                <a16:creationId xmlns:a16="http://schemas.microsoft.com/office/drawing/2014/main" id="{A84D9DD0-C545-424B-B814-B8EF47A5B21A}"/>
              </a:ext>
            </a:extLst>
          </p:cNvPr>
          <p:cNvSpPr txBox="1"/>
          <p:nvPr/>
        </p:nvSpPr>
        <p:spPr>
          <a:xfrm>
            <a:off x="6153870" y="6171509"/>
            <a:ext cx="924532" cy="523220"/>
          </a:xfrm>
          <a:prstGeom prst="rect">
            <a:avLst/>
          </a:prstGeom>
          <a:noFill/>
        </p:spPr>
        <p:txBody>
          <a:bodyPr wrap="square" rtlCol="0">
            <a:spAutoFit/>
          </a:bodyPr>
          <a:lstStyle/>
          <a:p>
            <a:pPr algn="ctr"/>
            <a:r>
              <a:rPr lang="en-US" altLang="zh-TW" sz="2800" dirty="0">
                <a:solidFill>
                  <a:srgbClr val="0000FF"/>
                </a:solidFill>
                <a:ea typeface="標楷體" panose="03000509000000000000" pitchFamily="65" charset="-120"/>
              </a:rPr>
              <a:t>blue</a:t>
            </a:r>
            <a:endParaRPr lang="zh-TW" altLang="en-US" sz="2800" dirty="0">
              <a:solidFill>
                <a:srgbClr val="0000FF"/>
              </a:solidFill>
              <a:ea typeface="標楷體" panose="03000509000000000000" pitchFamily="65" charset="-120"/>
            </a:endParaRPr>
          </a:p>
        </p:txBody>
      </p:sp>
    </p:spTree>
    <p:extLst>
      <p:ext uri="{BB962C8B-B14F-4D97-AF65-F5344CB8AC3E}">
        <p14:creationId xmlns:p14="http://schemas.microsoft.com/office/powerpoint/2010/main" val="239432555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8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8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0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9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8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9"/>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91"/>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9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93"/>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9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0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0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p:bldP spid="57" grpId="0"/>
      <p:bldP spid="58" grpId="0"/>
      <p:bldP spid="59" grpId="0"/>
      <p:bldP spid="60" grpId="0"/>
      <p:bldP spid="61" grpId="0"/>
      <p:bldP spid="62" grpId="0"/>
      <p:bldP spid="70" grpId="0" animBg="1"/>
      <p:bldP spid="72" grpId="0" animBg="1"/>
      <p:bldP spid="73" grpId="0" animBg="1"/>
      <p:bldP spid="79" grpId="0" animBg="1"/>
      <p:bldP spid="80" grpId="0" animBg="1"/>
      <p:bldP spid="81" grpId="0" animBg="1"/>
      <p:bldP spid="82" grpId="0" animBg="1"/>
      <p:bldP spid="87" grpId="0" animBg="1"/>
      <p:bldP spid="88" grpId="0" animBg="1"/>
      <p:bldP spid="89" grpId="0" animBg="1"/>
      <p:bldP spid="90" grpId="0" animBg="1"/>
      <p:bldP spid="95" grpId="0"/>
      <p:bldP spid="97" grpId="0"/>
      <p:bldP spid="99" grpId="0"/>
      <p:bldP spid="100" grpId="0"/>
      <p:bldP spid="101" grpId="0"/>
      <p:bldP spid="102" grpId="0"/>
      <p:bldP spid="103" grpId="0"/>
      <p:bldP spid="104" grpId="0"/>
      <p:bldP spid="10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箭號: 向上 63"/>
          <p:cNvSpPr/>
          <p:nvPr/>
        </p:nvSpPr>
        <p:spPr>
          <a:xfrm>
            <a:off x="3747655" y="5542475"/>
            <a:ext cx="431800" cy="503766"/>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a:t>Generation - </a:t>
            </a:r>
            <a:r>
              <a:rPr lang="en-US" altLang="zh-TW" dirty="0" err="1"/>
              <a:t>PixelRNN</a:t>
            </a:r>
            <a:endParaRPr lang="zh-TW" altLang="en-US" dirty="0"/>
          </a:p>
        </p:txBody>
      </p:sp>
      <p:sp>
        <p:nvSpPr>
          <p:cNvPr id="3" name="內容版面配置區 2"/>
          <p:cNvSpPr>
            <a:spLocks noGrp="1"/>
          </p:cNvSpPr>
          <p:nvPr>
            <p:ph idx="1"/>
          </p:nvPr>
        </p:nvSpPr>
        <p:spPr>
          <a:xfrm>
            <a:off x="628650" y="1825625"/>
            <a:ext cx="7886700" cy="4351338"/>
          </a:xfrm>
        </p:spPr>
        <p:txBody>
          <a:bodyPr>
            <a:normAutofit/>
          </a:bodyPr>
          <a:lstStyle/>
          <a:p>
            <a:r>
              <a:rPr lang="en-US" altLang="zh-TW" sz="2400" dirty="0"/>
              <a:t>Images are composed of pixels</a:t>
            </a:r>
          </a:p>
          <a:p>
            <a:endParaRPr lang="en-US" altLang="zh-TW" sz="2400" dirty="0"/>
          </a:p>
        </p:txBody>
      </p:sp>
      <p:sp>
        <p:nvSpPr>
          <p:cNvPr id="5" name="矩形 4"/>
          <p:cNvSpPr/>
          <p:nvPr/>
        </p:nvSpPr>
        <p:spPr>
          <a:xfrm>
            <a:off x="6572932" y="1716617"/>
            <a:ext cx="334312" cy="317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7426178" y="1716617"/>
            <a:ext cx="334312" cy="317500"/>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p>
        </p:txBody>
      </p:sp>
      <p:sp>
        <p:nvSpPr>
          <p:cNvPr id="7" name="矩形 6"/>
          <p:cNvSpPr/>
          <p:nvPr/>
        </p:nvSpPr>
        <p:spPr>
          <a:xfrm>
            <a:off x="8279424" y="1685339"/>
            <a:ext cx="334312" cy="317500"/>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8" name="矩形 7"/>
          <p:cNvSpPr/>
          <p:nvPr/>
        </p:nvSpPr>
        <p:spPr>
          <a:xfrm>
            <a:off x="6572932" y="2626059"/>
            <a:ext cx="334312" cy="317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9" name="矩形 8"/>
          <p:cNvSpPr/>
          <p:nvPr/>
        </p:nvSpPr>
        <p:spPr>
          <a:xfrm>
            <a:off x="7426178" y="2626059"/>
            <a:ext cx="334312" cy="3175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0" name="矩形 9"/>
          <p:cNvSpPr/>
          <p:nvPr/>
        </p:nvSpPr>
        <p:spPr>
          <a:xfrm>
            <a:off x="8279424" y="2626059"/>
            <a:ext cx="334312" cy="317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6572932" y="3538872"/>
            <a:ext cx="334312" cy="3175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12" name="矩形 11"/>
          <p:cNvSpPr/>
          <p:nvPr/>
        </p:nvSpPr>
        <p:spPr>
          <a:xfrm>
            <a:off x="7426178" y="3535501"/>
            <a:ext cx="334312" cy="3175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3" name="矩形 12"/>
          <p:cNvSpPr/>
          <p:nvPr/>
        </p:nvSpPr>
        <p:spPr>
          <a:xfrm>
            <a:off x="8279424" y="3535501"/>
            <a:ext cx="334312" cy="317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6575278" y="4357550"/>
            <a:ext cx="334312" cy="317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7428524" y="4357550"/>
            <a:ext cx="334312" cy="317500"/>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p>
        </p:txBody>
      </p:sp>
      <p:sp>
        <p:nvSpPr>
          <p:cNvPr id="18" name="矩形 17"/>
          <p:cNvSpPr/>
          <p:nvPr/>
        </p:nvSpPr>
        <p:spPr>
          <a:xfrm>
            <a:off x="8281770" y="4326272"/>
            <a:ext cx="334312" cy="317500"/>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9" name="矩形 18"/>
          <p:cNvSpPr/>
          <p:nvPr/>
        </p:nvSpPr>
        <p:spPr>
          <a:xfrm>
            <a:off x="6575278" y="5266992"/>
            <a:ext cx="334312" cy="317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0" name="矩形 19"/>
          <p:cNvSpPr/>
          <p:nvPr/>
        </p:nvSpPr>
        <p:spPr>
          <a:xfrm>
            <a:off x="7428524" y="5266992"/>
            <a:ext cx="334312" cy="3175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1" name="矩形 20"/>
          <p:cNvSpPr/>
          <p:nvPr/>
        </p:nvSpPr>
        <p:spPr>
          <a:xfrm>
            <a:off x="8281770" y="5266992"/>
            <a:ext cx="334312" cy="317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6575278" y="6179805"/>
            <a:ext cx="334312" cy="3175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23" name="矩形 22"/>
          <p:cNvSpPr/>
          <p:nvPr/>
        </p:nvSpPr>
        <p:spPr>
          <a:xfrm>
            <a:off x="7428524" y="6176434"/>
            <a:ext cx="334312" cy="3175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24" name="矩形 23"/>
          <p:cNvSpPr/>
          <p:nvPr/>
        </p:nvSpPr>
        <p:spPr>
          <a:xfrm>
            <a:off x="8281770" y="6176434"/>
            <a:ext cx="334312" cy="317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單箭頭接點 25"/>
          <p:cNvCxnSpPr>
            <a:cxnSpLocks/>
          </p:cNvCxnSpPr>
          <p:nvPr/>
        </p:nvCxnSpPr>
        <p:spPr>
          <a:xfrm>
            <a:off x="6930878" y="1875367"/>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a:cxnSpLocks/>
          </p:cNvCxnSpPr>
          <p:nvPr/>
        </p:nvCxnSpPr>
        <p:spPr>
          <a:xfrm>
            <a:off x="7771424" y="1875367"/>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a:cxnSpLocks/>
            <a:stCxn id="7" idx="2"/>
            <a:endCxn id="8" idx="0"/>
          </p:cNvCxnSpPr>
          <p:nvPr/>
        </p:nvCxnSpPr>
        <p:spPr>
          <a:xfrm flipH="1">
            <a:off x="6740088" y="2002839"/>
            <a:ext cx="1706492" cy="6232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a:cxnSpLocks/>
          </p:cNvCxnSpPr>
          <p:nvPr/>
        </p:nvCxnSpPr>
        <p:spPr>
          <a:xfrm>
            <a:off x="6930878" y="2787513"/>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a:cxnSpLocks/>
          </p:cNvCxnSpPr>
          <p:nvPr/>
        </p:nvCxnSpPr>
        <p:spPr>
          <a:xfrm>
            <a:off x="7771424" y="2800213"/>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a:cxnSpLocks/>
          </p:cNvCxnSpPr>
          <p:nvPr/>
        </p:nvCxnSpPr>
        <p:spPr>
          <a:xfrm flipH="1">
            <a:off x="6740088" y="2914985"/>
            <a:ext cx="1706492" cy="6232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a:cxnSpLocks/>
          </p:cNvCxnSpPr>
          <p:nvPr/>
        </p:nvCxnSpPr>
        <p:spPr>
          <a:xfrm>
            <a:off x="6943578" y="3676513"/>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a:cxnSpLocks/>
          </p:cNvCxnSpPr>
          <p:nvPr/>
        </p:nvCxnSpPr>
        <p:spPr>
          <a:xfrm>
            <a:off x="7784124" y="3689213"/>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a:cxnSpLocks/>
          </p:cNvCxnSpPr>
          <p:nvPr/>
        </p:nvCxnSpPr>
        <p:spPr>
          <a:xfrm>
            <a:off x="6945924" y="4490900"/>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a:cxnSpLocks/>
          </p:cNvCxnSpPr>
          <p:nvPr/>
        </p:nvCxnSpPr>
        <p:spPr>
          <a:xfrm>
            <a:off x="7786470" y="4490900"/>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a:cxnSpLocks/>
          </p:cNvCxnSpPr>
          <p:nvPr/>
        </p:nvCxnSpPr>
        <p:spPr>
          <a:xfrm>
            <a:off x="6933224" y="5430700"/>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a:cxnSpLocks/>
          </p:cNvCxnSpPr>
          <p:nvPr/>
        </p:nvCxnSpPr>
        <p:spPr>
          <a:xfrm>
            <a:off x="7773770" y="5430700"/>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a:cxnSpLocks/>
          </p:cNvCxnSpPr>
          <p:nvPr/>
        </p:nvCxnSpPr>
        <p:spPr>
          <a:xfrm>
            <a:off x="6933224" y="6332400"/>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a:cxnSpLocks/>
          </p:cNvCxnSpPr>
          <p:nvPr/>
        </p:nvCxnSpPr>
        <p:spPr>
          <a:xfrm>
            <a:off x="7773770" y="6332400"/>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a:cxnSpLocks/>
          </p:cNvCxnSpPr>
          <p:nvPr/>
        </p:nvCxnSpPr>
        <p:spPr>
          <a:xfrm rot="5400000">
            <a:off x="6494784" y="4993942"/>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47"/>
          <p:cNvCxnSpPr>
            <a:cxnSpLocks/>
          </p:cNvCxnSpPr>
          <p:nvPr/>
        </p:nvCxnSpPr>
        <p:spPr>
          <a:xfrm rot="5400000">
            <a:off x="6494784" y="5890684"/>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a:cxnSpLocks/>
          </p:cNvCxnSpPr>
          <p:nvPr/>
        </p:nvCxnSpPr>
        <p:spPr>
          <a:xfrm rot="5400000">
            <a:off x="7345684" y="4993942"/>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49"/>
          <p:cNvCxnSpPr>
            <a:cxnSpLocks/>
          </p:cNvCxnSpPr>
          <p:nvPr/>
        </p:nvCxnSpPr>
        <p:spPr>
          <a:xfrm rot="5400000">
            <a:off x="7345684" y="5890684"/>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50"/>
          <p:cNvCxnSpPr>
            <a:cxnSpLocks/>
          </p:cNvCxnSpPr>
          <p:nvPr/>
        </p:nvCxnSpPr>
        <p:spPr>
          <a:xfrm rot="5400000">
            <a:off x="8208796" y="4993942"/>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a:cxnSpLocks/>
          </p:cNvCxnSpPr>
          <p:nvPr/>
        </p:nvCxnSpPr>
        <p:spPr>
          <a:xfrm rot="5400000">
            <a:off x="8208796" y="5890684"/>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4" name="圖片 53"/>
          <p:cNvPicPr>
            <a:picLocks noChangeAspect="1"/>
          </p:cNvPicPr>
          <p:nvPr/>
        </p:nvPicPr>
        <p:blipFill>
          <a:blip r:embed="rId2"/>
          <a:stretch>
            <a:fillRect/>
          </a:stretch>
        </p:blipFill>
        <p:spPr>
          <a:xfrm>
            <a:off x="686358" y="2496080"/>
            <a:ext cx="2229874" cy="2147692"/>
          </a:xfrm>
          <a:prstGeom prst="rect">
            <a:avLst/>
          </a:prstGeom>
        </p:spPr>
      </p:pic>
      <p:graphicFrame>
        <p:nvGraphicFramePr>
          <p:cNvPr id="57" name="表格 56"/>
          <p:cNvGraphicFramePr>
            <a:graphicFrameLocks noGrp="1"/>
          </p:cNvGraphicFramePr>
          <p:nvPr>
            <p:extLst>
              <p:ext uri="{D42A27DB-BD31-4B8C-83A1-F6EECF244321}">
                <p14:modId xmlns:p14="http://schemas.microsoft.com/office/powerpoint/2010/main" val="1740951056"/>
              </p:ext>
            </p:extLst>
          </p:nvPr>
        </p:nvGraphicFramePr>
        <p:xfrm>
          <a:off x="1446268" y="5010574"/>
          <a:ext cx="1292319" cy="1112520"/>
        </p:xfrm>
        <a:graphic>
          <a:graphicData uri="http://schemas.openxmlformats.org/drawingml/2006/table">
            <a:tbl>
              <a:tblPr firstRow="1" bandRow="1">
                <a:tableStyleId>{5940675A-B579-460E-94D1-54222C63F5DA}</a:tableStyleId>
              </a:tblPr>
              <a:tblGrid>
                <a:gridCol w="430773">
                  <a:extLst>
                    <a:ext uri="{9D8B030D-6E8A-4147-A177-3AD203B41FA5}">
                      <a16:colId xmlns:a16="http://schemas.microsoft.com/office/drawing/2014/main" val="1797357957"/>
                    </a:ext>
                  </a:extLst>
                </a:gridCol>
                <a:gridCol w="430773">
                  <a:extLst>
                    <a:ext uri="{9D8B030D-6E8A-4147-A177-3AD203B41FA5}">
                      <a16:colId xmlns:a16="http://schemas.microsoft.com/office/drawing/2014/main" val="566094215"/>
                    </a:ext>
                  </a:extLst>
                </a:gridCol>
                <a:gridCol w="430773">
                  <a:extLst>
                    <a:ext uri="{9D8B030D-6E8A-4147-A177-3AD203B41FA5}">
                      <a16:colId xmlns:a16="http://schemas.microsoft.com/office/drawing/2014/main" val="3168557044"/>
                    </a:ext>
                  </a:extLst>
                </a:gridCol>
              </a:tblGrid>
              <a:tr h="370840">
                <a:tc>
                  <a:txBody>
                    <a:bodyPr/>
                    <a:lstStyle/>
                    <a:p>
                      <a:endParaRPr lang="zh-TW" altLang="en-US"/>
                    </a:p>
                  </a:txBody>
                  <a:tcPr/>
                </a:tc>
                <a:tc>
                  <a:txBody>
                    <a:bodyPr/>
                    <a:lstStyle/>
                    <a:p>
                      <a:endParaRPr lang="zh-TW" altLang="en-US"/>
                    </a:p>
                  </a:txBody>
                  <a:tcPr/>
                </a:tc>
                <a:tc>
                  <a:txBody>
                    <a:bodyPr/>
                    <a:lstStyle/>
                    <a:p>
                      <a:endParaRPr lang="zh-TW" altLang="en-US"/>
                    </a:p>
                  </a:txBody>
                  <a:tcPr/>
                </a:tc>
                <a:extLst>
                  <a:ext uri="{0D108BD9-81ED-4DB2-BD59-A6C34878D82A}">
                    <a16:rowId xmlns:a16="http://schemas.microsoft.com/office/drawing/2014/main" val="1839574728"/>
                  </a:ext>
                </a:extLst>
              </a:tr>
              <a:tr h="370840">
                <a:tc>
                  <a:txBody>
                    <a:bodyPr/>
                    <a:lstStyle/>
                    <a:p>
                      <a:endParaRPr lang="zh-TW" altLang="en-US"/>
                    </a:p>
                  </a:txBody>
                  <a:tcPr/>
                </a:tc>
                <a:tc>
                  <a:txBody>
                    <a:bodyPr/>
                    <a:lstStyle/>
                    <a:p>
                      <a:endParaRPr lang="zh-TW" altLang="en-US"/>
                    </a:p>
                  </a:txBody>
                  <a:tcPr/>
                </a:tc>
                <a:tc>
                  <a:txBody>
                    <a:bodyPr/>
                    <a:lstStyle/>
                    <a:p>
                      <a:endParaRPr lang="zh-TW" altLang="en-US"/>
                    </a:p>
                  </a:txBody>
                  <a:tcPr/>
                </a:tc>
                <a:extLst>
                  <a:ext uri="{0D108BD9-81ED-4DB2-BD59-A6C34878D82A}">
                    <a16:rowId xmlns:a16="http://schemas.microsoft.com/office/drawing/2014/main" val="3586230075"/>
                  </a:ext>
                </a:extLst>
              </a:tr>
              <a:tr h="370840">
                <a:tc>
                  <a:txBody>
                    <a:bodyPr/>
                    <a:lstStyle/>
                    <a:p>
                      <a:endParaRPr lang="zh-TW" altLang="en-US" dirty="0"/>
                    </a:p>
                  </a:txBody>
                  <a:tcPr/>
                </a:tc>
                <a:tc>
                  <a:txBody>
                    <a:bodyPr/>
                    <a:lstStyle/>
                    <a:p>
                      <a:endParaRPr lang="zh-TW" altLang="en-US"/>
                    </a:p>
                  </a:txBody>
                  <a:tcPr/>
                </a:tc>
                <a:tc>
                  <a:txBody>
                    <a:bodyPr/>
                    <a:lstStyle/>
                    <a:p>
                      <a:endParaRPr lang="zh-TW" altLang="en-US" dirty="0"/>
                    </a:p>
                  </a:txBody>
                  <a:tcPr/>
                </a:tc>
                <a:extLst>
                  <a:ext uri="{0D108BD9-81ED-4DB2-BD59-A6C34878D82A}">
                    <a16:rowId xmlns:a16="http://schemas.microsoft.com/office/drawing/2014/main" val="1033046551"/>
                  </a:ext>
                </a:extLst>
              </a:tr>
            </a:tbl>
          </a:graphicData>
        </a:graphic>
      </p:graphicFrame>
      <p:sp>
        <p:nvSpPr>
          <p:cNvPr id="58" name="矩形 57"/>
          <p:cNvSpPr/>
          <p:nvPr/>
        </p:nvSpPr>
        <p:spPr>
          <a:xfrm>
            <a:off x="1429189" y="4997874"/>
            <a:ext cx="1293770" cy="11443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箭號: 向上 60"/>
          <p:cNvSpPr/>
          <p:nvPr/>
        </p:nvSpPr>
        <p:spPr>
          <a:xfrm>
            <a:off x="3395535" y="5778362"/>
            <a:ext cx="431800" cy="503766"/>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62" name="箭號: 向上 61"/>
          <p:cNvSpPr/>
          <p:nvPr/>
        </p:nvSpPr>
        <p:spPr>
          <a:xfrm>
            <a:off x="4162275" y="5778362"/>
            <a:ext cx="431800" cy="503766"/>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63" name="箭號: 向上 62"/>
          <p:cNvSpPr/>
          <p:nvPr/>
        </p:nvSpPr>
        <p:spPr>
          <a:xfrm>
            <a:off x="4936976" y="5778362"/>
            <a:ext cx="431800" cy="503766"/>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65" name="箭號: 向上 64"/>
          <p:cNvSpPr/>
          <p:nvPr/>
        </p:nvSpPr>
        <p:spPr>
          <a:xfrm>
            <a:off x="4484546" y="5566291"/>
            <a:ext cx="431800" cy="503766"/>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66" name="箭號: 向上 65"/>
          <p:cNvSpPr/>
          <p:nvPr/>
        </p:nvSpPr>
        <p:spPr>
          <a:xfrm>
            <a:off x="5259247" y="5566025"/>
            <a:ext cx="431800" cy="503766"/>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60" name="圖片 59"/>
          <p:cNvPicPr>
            <a:picLocks noChangeAspect="1"/>
          </p:cNvPicPr>
          <p:nvPr/>
        </p:nvPicPr>
        <p:blipFill>
          <a:blip r:embed="rId3"/>
          <a:stretch>
            <a:fillRect/>
          </a:stretch>
        </p:blipFill>
        <p:spPr>
          <a:xfrm>
            <a:off x="3057270" y="2363772"/>
            <a:ext cx="3181350" cy="3371850"/>
          </a:xfrm>
          <a:prstGeom prst="rect">
            <a:avLst/>
          </a:prstGeom>
        </p:spPr>
      </p:pic>
      <p:sp>
        <p:nvSpPr>
          <p:cNvPr id="67" name="矩形 66"/>
          <p:cNvSpPr/>
          <p:nvPr/>
        </p:nvSpPr>
        <p:spPr>
          <a:xfrm>
            <a:off x="999866" y="5735622"/>
            <a:ext cx="861546" cy="7583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矩形 69"/>
          <p:cNvSpPr/>
          <p:nvPr/>
        </p:nvSpPr>
        <p:spPr>
          <a:xfrm>
            <a:off x="1431664" y="5735622"/>
            <a:ext cx="861546" cy="7583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矩形 71"/>
          <p:cNvSpPr/>
          <p:nvPr/>
        </p:nvSpPr>
        <p:spPr>
          <a:xfrm>
            <a:off x="1914694" y="5780658"/>
            <a:ext cx="334312" cy="317500"/>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p>
        </p:txBody>
      </p:sp>
      <p:sp>
        <p:nvSpPr>
          <p:cNvPr id="74" name="矩形 73"/>
          <p:cNvSpPr/>
          <p:nvPr/>
        </p:nvSpPr>
        <p:spPr>
          <a:xfrm>
            <a:off x="1484946" y="5794358"/>
            <a:ext cx="334312" cy="317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矩形 74"/>
          <p:cNvSpPr/>
          <p:nvPr/>
        </p:nvSpPr>
        <p:spPr>
          <a:xfrm>
            <a:off x="5092091" y="2704651"/>
            <a:ext cx="334312" cy="317500"/>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76" name="矩形 75"/>
          <p:cNvSpPr/>
          <p:nvPr/>
        </p:nvSpPr>
        <p:spPr>
          <a:xfrm>
            <a:off x="2349992" y="5777649"/>
            <a:ext cx="334312" cy="317500"/>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77" name="矩形 76"/>
          <p:cNvSpPr/>
          <p:nvPr/>
        </p:nvSpPr>
        <p:spPr>
          <a:xfrm>
            <a:off x="3705708" y="2547389"/>
            <a:ext cx="334312" cy="317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78" name="矩形 77"/>
          <p:cNvSpPr/>
          <p:nvPr/>
        </p:nvSpPr>
        <p:spPr>
          <a:xfrm>
            <a:off x="1484946" y="5393471"/>
            <a:ext cx="334312" cy="317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79" name="矩形 78"/>
          <p:cNvSpPr/>
          <p:nvPr/>
        </p:nvSpPr>
        <p:spPr>
          <a:xfrm>
            <a:off x="1863219" y="5735622"/>
            <a:ext cx="861546" cy="7583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矩形 79"/>
          <p:cNvSpPr/>
          <p:nvPr/>
        </p:nvSpPr>
        <p:spPr>
          <a:xfrm>
            <a:off x="999654" y="5368820"/>
            <a:ext cx="861546" cy="7583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矩形 80"/>
          <p:cNvSpPr/>
          <p:nvPr/>
        </p:nvSpPr>
        <p:spPr>
          <a:xfrm>
            <a:off x="4507045" y="2550533"/>
            <a:ext cx="334312" cy="3175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82" name="矩形 81"/>
          <p:cNvSpPr/>
          <p:nvPr/>
        </p:nvSpPr>
        <p:spPr>
          <a:xfrm>
            <a:off x="1916501" y="5383425"/>
            <a:ext cx="334312" cy="3175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83" name="矩形 82"/>
          <p:cNvSpPr/>
          <p:nvPr/>
        </p:nvSpPr>
        <p:spPr>
          <a:xfrm>
            <a:off x="1431664" y="5368820"/>
            <a:ext cx="861546" cy="7583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矩形 83"/>
          <p:cNvSpPr/>
          <p:nvPr/>
        </p:nvSpPr>
        <p:spPr>
          <a:xfrm>
            <a:off x="1864244" y="5368820"/>
            <a:ext cx="861546" cy="7583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矩形 70"/>
          <p:cNvSpPr/>
          <p:nvPr/>
        </p:nvSpPr>
        <p:spPr>
          <a:xfrm>
            <a:off x="4312657" y="2696379"/>
            <a:ext cx="334312" cy="317500"/>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p>
        </p:txBody>
      </p:sp>
      <p:sp>
        <p:nvSpPr>
          <p:cNvPr id="73" name="矩形 72"/>
          <p:cNvSpPr/>
          <p:nvPr/>
        </p:nvSpPr>
        <p:spPr>
          <a:xfrm>
            <a:off x="3504167" y="2696379"/>
            <a:ext cx="334312" cy="317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 name="文字方塊 84"/>
          <p:cNvSpPr txBox="1"/>
          <p:nvPr/>
        </p:nvSpPr>
        <p:spPr>
          <a:xfrm>
            <a:off x="6572932" y="937043"/>
            <a:ext cx="2040804" cy="461665"/>
          </a:xfrm>
          <a:prstGeom prst="rect">
            <a:avLst/>
          </a:prstGeom>
          <a:noFill/>
        </p:spPr>
        <p:txBody>
          <a:bodyPr wrap="square" rtlCol="0">
            <a:spAutoFit/>
          </a:bodyPr>
          <a:lstStyle/>
          <a:p>
            <a:pPr algn="ctr"/>
            <a:r>
              <a:rPr lang="en-US" altLang="zh-TW" sz="2400" dirty="0"/>
              <a:t>3 x 3 images</a:t>
            </a:r>
            <a:endParaRPr lang="zh-TW" altLang="en-US" sz="2400" dirty="0"/>
          </a:p>
        </p:txBody>
      </p:sp>
    </p:spTree>
    <p:extLst>
      <p:ext uri="{BB962C8B-B14F-4D97-AF65-F5344CB8AC3E}">
        <p14:creationId xmlns:p14="http://schemas.microsoft.com/office/powerpoint/2010/main" val="306612679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5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3"/>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5"/>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5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4"/>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46"/>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5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60"/>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54"/>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5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58"/>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67"/>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61"/>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73"/>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7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70"/>
                                        </p:tgtEl>
                                        <p:attrNameLst>
                                          <p:attrName>style.visibility</p:attrName>
                                        </p:attrNameLst>
                                      </p:cBhvr>
                                      <p:to>
                                        <p:strVal val="visible"/>
                                      </p:to>
                                    </p:set>
                                  </p:childTnLst>
                                </p:cTn>
                              </p:par>
                              <p:par>
                                <p:cTn id="147" presetID="1" presetClass="exit" presetSubtype="0" fill="hold" grpId="1" nodeType="withEffect">
                                  <p:stCondLst>
                                    <p:cond delay="0"/>
                                  </p:stCondLst>
                                  <p:childTnLst>
                                    <p:set>
                                      <p:cBhvr>
                                        <p:cTn id="148" dur="1" fill="hold">
                                          <p:stCondLst>
                                            <p:cond delay="0"/>
                                          </p:stCondLst>
                                        </p:cTn>
                                        <p:tgtEl>
                                          <p:spTgt spid="67"/>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62"/>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71"/>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72"/>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79"/>
                                        </p:tgtEl>
                                        <p:attrNameLst>
                                          <p:attrName>style.visibility</p:attrName>
                                        </p:attrNameLst>
                                      </p:cBhvr>
                                      <p:to>
                                        <p:strVal val="visible"/>
                                      </p:to>
                                    </p:set>
                                  </p:childTnLst>
                                </p:cTn>
                              </p:par>
                              <p:par>
                                <p:cTn id="165" presetID="1" presetClass="exit" presetSubtype="0" fill="hold" grpId="1" nodeType="withEffect">
                                  <p:stCondLst>
                                    <p:cond delay="0"/>
                                  </p:stCondLst>
                                  <p:childTnLst>
                                    <p:set>
                                      <p:cBhvr>
                                        <p:cTn id="166" dur="1" fill="hold">
                                          <p:stCondLst>
                                            <p:cond delay="0"/>
                                          </p:stCondLst>
                                        </p:cTn>
                                        <p:tgtEl>
                                          <p:spTgt spid="70"/>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63"/>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75"/>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76"/>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80"/>
                                        </p:tgtEl>
                                        <p:attrNameLst>
                                          <p:attrName>style.visibility</p:attrName>
                                        </p:attrNameLst>
                                      </p:cBhvr>
                                      <p:to>
                                        <p:strVal val="visible"/>
                                      </p:to>
                                    </p:set>
                                  </p:childTnLst>
                                </p:cTn>
                              </p:par>
                              <p:par>
                                <p:cTn id="183" presetID="1" presetClass="exit" presetSubtype="0" fill="hold" grpId="1" nodeType="withEffect">
                                  <p:stCondLst>
                                    <p:cond delay="0"/>
                                  </p:stCondLst>
                                  <p:childTnLst>
                                    <p:set>
                                      <p:cBhvr>
                                        <p:cTn id="184" dur="1" fill="hold">
                                          <p:stCondLst>
                                            <p:cond delay="0"/>
                                          </p:stCondLst>
                                        </p:cTn>
                                        <p:tgtEl>
                                          <p:spTgt spid="79"/>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64"/>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grpId="0" nodeType="clickEffect">
                                  <p:stCondLst>
                                    <p:cond delay="0"/>
                                  </p:stCondLst>
                                  <p:childTnLst>
                                    <p:set>
                                      <p:cBhvr>
                                        <p:cTn id="192" dur="1" fill="hold">
                                          <p:stCondLst>
                                            <p:cond delay="0"/>
                                          </p:stCondLst>
                                        </p:cTn>
                                        <p:tgtEl>
                                          <p:spTgt spid="77"/>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grpId="0" nodeType="clickEffect">
                                  <p:stCondLst>
                                    <p:cond delay="0"/>
                                  </p:stCondLst>
                                  <p:childTnLst>
                                    <p:set>
                                      <p:cBhvr>
                                        <p:cTn id="196" dur="1" fill="hold">
                                          <p:stCondLst>
                                            <p:cond delay="0"/>
                                          </p:stCondLst>
                                        </p:cTn>
                                        <p:tgtEl>
                                          <p:spTgt spid="78"/>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grpId="0" nodeType="clickEffect">
                                  <p:stCondLst>
                                    <p:cond delay="0"/>
                                  </p:stCondLst>
                                  <p:childTnLst>
                                    <p:set>
                                      <p:cBhvr>
                                        <p:cTn id="200" dur="1" fill="hold">
                                          <p:stCondLst>
                                            <p:cond delay="0"/>
                                          </p:stCondLst>
                                        </p:cTn>
                                        <p:tgtEl>
                                          <p:spTgt spid="83"/>
                                        </p:tgtEl>
                                        <p:attrNameLst>
                                          <p:attrName>style.visibility</p:attrName>
                                        </p:attrNameLst>
                                      </p:cBhvr>
                                      <p:to>
                                        <p:strVal val="visible"/>
                                      </p:to>
                                    </p:set>
                                  </p:childTnLst>
                                </p:cTn>
                              </p:par>
                              <p:par>
                                <p:cTn id="201" presetID="1" presetClass="exit" presetSubtype="0" fill="hold" grpId="1" nodeType="withEffect">
                                  <p:stCondLst>
                                    <p:cond delay="0"/>
                                  </p:stCondLst>
                                  <p:childTnLst>
                                    <p:set>
                                      <p:cBhvr>
                                        <p:cTn id="202" dur="1" fill="hold">
                                          <p:stCondLst>
                                            <p:cond delay="0"/>
                                          </p:stCondLst>
                                        </p:cTn>
                                        <p:tgtEl>
                                          <p:spTgt spid="80"/>
                                        </p:tgtEl>
                                        <p:attrNameLst>
                                          <p:attrName>style.visibility</p:attrName>
                                        </p:attrNameLst>
                                      </p:cBhvr>
                                      <p:to>
                                        <p:strVal val="hidden"/>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65"/>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81"/>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82"/>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84"/>
                                        </p:tgtEl>
                                        <p:attrNameLst>
                                          <p:attrName>style.visibility</p:attrName>
                                        </p:attrNameLst>
                                      </p:cBhvr>
                                      <p:to>
                                        <p:strVal val="visible"/>
                                      </p:to>
                                    </p:set>
                                  </p:childTnLst>
                                </p:cTn>
                              </p:par>
                              <p:par>
                                <p:cTn id="219" presetID="1" presetClass="exit" presetSubtype="0" fill="hold" grpId="1" nodeType="withEffect">
                                  <p:stCondLst>
                                    <p:cond delay="0"/>
                                  </p:stCondLst>
                                  <p:childTnLst>
                                    <p:set>
                                      <p:cBhvr>
                                        <p:cTn id="220" dur="1" fill="hold">
                                          <p:stCondLst>
                                            <p:cond delay="0"/>
                                          </p:stCondLst>
                                        </p:cTn>
                                        <p:tgtEl>
                                          <p:spTgt spid="83"/>
                                        </p:tgtEl>
                                        <p:attrNameLst>
                                          <p:attrName>style.visibility</p:attrName>
                                        </p:attrNameLst>
                                      </p:cBhvr>
                                      <p:to>
                                        <p:strVal val="hidden"/>
                                      </p:to>
                                    </p:se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grpId="0" nodeType="clickEffect">
                                  <p:stCondLst>
                                    <p:cond delay="0"/>
                                  </p:stCondLst>
                                  <p:childTnLst>
                                    <p:set>
                                      <p:cBhvr>
                                        <p:cTn id="22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58" grpId="0" animBg="1"/>
      <p:bldP spid="61" grpId="0" animBg="1"/>
      <p:bldP spid="62" grpId="0" animBg="1"/>
      <p:bldP spid="63" grpId="0" animBg="1"/>
      <p:bldP spid="65" grpId="0" animBg="1"/>
      <p:bldP spid="66" grpId="0" animBg="1"/>
      <p:bldP spid="67" grpId="0" animBg="1"/>
      <p:bldP spid="67" grpId="1" animBg="1"/>
      <p:bldP spid="70" grpId="0" animBg="1"/>
      <p:bldP spid="70" grpId="1" animBg="1"/>
      <p:bldP spid="72" grpId="0" animBg="1"/>
      <p:bldP spid="74" grpId="0" animBg="1"/>
      <p:bldP spid="75" grpId="0" animBg="1"/>
      <p:bldP spid="76" grpId="0" animBg="1"/>
      <p:bldP spid="77" grpId="0" animBg="1"/>
      <p:bldP spid="78" grpId="0" animBg="1"/>
      <p:bldP spid="79" grpId="0" animBg="1"/>
      <p:bldP spid="79" grpId="1" animBg="1"/>
      <p:bldP spid="80" grpId="0" animBg="1"/>
      <p:bldP spid="80" grpId="1" animBg="1"/>
      <p:bldP spid="81" grpId="0" animBg="1"/>
      <p:bldP spid="82" grpId="0" animBg="1"/>
      <p:bldP spid="83" grpId="0" animBg="1"/>
      <p:bldP spid="83" grpId="1" animBg="1"/>
      <p:bldP spid="84" grpId="0" animBg="1"/>
      <p:bldP spid="7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445920"/>
            <a:ext cx="7772400" cy="2387600"/>
          </a:xfrm>
        </p:spPr>
        <p:txBody>
          <a:bodyPr>
            <a:normAutofit fontScale="90000"/>
          </a:bodyPr>
          <a:lstStyle/>
          <a:p>
            <a:br>
              <a:rPr lang="en-US" altLang="zh-TW" dirty="0"/>
            </a:br>
            <a:r>
              <a:rPr lang="en-US" altLang="zh-TW" dirty="0"/>
              <a:t>Conditional </a:t>
            </a:r>
            <a:br>
              <a:rPr lang="en-US" altLang="zh-TW" dirty="0"/>
            </a:br>
            <a:r>
              <a:rPr lang="en-US" altLang="zh-TW" dirty="0"/>
              <a:t>Sequence Generation</a:t>
            </a:r>
            <a:endParaRPr lang="zh-TW" altLang="en-US" dirty="0"/>
          </a:p>
        </p:txBody>
      </p:sp>
    </p:spTree>
    <p:extLst>
      <p:ext uri="{BB962C8B-B14F-4D97-AF65-F5344CB8AC3E}">
        <p14:creationId xmlns:p14="http://schemas.microsoft.com/office/powerpoint/2010/main" val="310599127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Conditional Generation</a:t>
            </a:r>
            <a:endParaRPr lang="zh-TW" altLang="en-US" dirty="0"/>
          </a:p>
        </p:txBody>
      </p:sp>
      <p:sp>
        <p:nvSpPr>
          <p:cNvPr id="3" name="內容版面配置區 2"/>
          <p:cNvSpPr>
            <a:spLocks noGrp="1"/>
          </p:cNvSpPr>
          <p:nvPr>
            <p:ph idx="1"/>
          </p:nvPr>
        </p:nvSpPr>
        <p:spPr/>
        <p:txBody>
          <a:bodyPr>
            <a:normAutofit/>
          </a:bodyPr>
          <a:lstStyle/>
          <a:p>
            <a:r>
              <a:rPr lang="en-US" altLang="zh-TW" sz="2400" dirty="0"/>
              <a:t>We don’t want to simply generate some random sentences.</a:t>
            </a:r>
          </a:p>
          <a:p>
            <a:r>
              <a:rPr lang="en-US" altLang="zh-TW" sz="2400" dirty="0"/>
              <a:t>Generate sentences based on conditions:</a:t>
            </a:r>
            <a:endParaRPr lang="zh-TW" altLang="en-US" sz="2400" dirty="0"/>
          </a:p>
        </p:txBody>
      </p:sp>
      <p:grpSp>
        <p:nvGrpSpPr>
          <p:cNvPr id="6" name="群組 5"/>
          <p:cNvGrpSpPr/>
          <p:nvPr/>
        </p:nvGrpSpPr>
        <p:grpSpPr>
          <a:xfrm>
            <a:off x="1189217" y="3350188"/>
            <a:ext cx="3382783" cy="1331844"/>
            <a:chOff x="628650" y="3836505"/>
            <a:chExt cx="3382783" cy="1331844"/>
          </a:xfrm>
        </p:grpSpPr>
        <p:pic>
          <p:nvPicPr>
            <p:cNvPr id="4" name="圖片 3"/>
            <p:cNvPicPr>
              <a:picLocks noChangeAspect="1"/>
            </p:cNvPicPr>
            <p:nvPr/>
          </p:nvPicPr>
          <p:blipFill>
            <a:blip r:embed="rId3"/>
            <a:stretch>
              <a:fillRect/>
            </a:stretch>
          </p:blipFill>
          <p:spPr>
            <a:xfrm>
              <a:off x="2008118" y="3836505"/>
              <a:ext cx="2003315" cy="1331844"/>
            </a:xfrm>
            <a:prstGeom prst="rect">
              <a:avLst/>
            </a:prstGeom>
          </p:spPr>
        </p:pic>
        <p:sp>
          <p:nvSpPr>
            <p:cNvPr id="5" name="文字方塊 4"/>
            <p:cNvSpPr txBox="1"/>
            <p:nvPr/>
          </p:nvSpPr>
          <p:spPr>
            <a:xfrm>
              <a:off x="628650" y="4086928"/>
              <a:ext cx="1510748" cy="830997"/>
            </a:xfrm>
            <a:prstGeom prst="rect">
              <a:avLst/>
            </a:prstGeom>
            <a:noFill/>
          </p:spPr>
          <p:txBody>
            <a:bodyPr wrap="square" rtlCol="0">
              <a:spAutoFit/>
            </a:bodyPr>
            <a:lstStyle/>
            <a:p>
              <a:r>
                <a:rPr lang="en-US" altLang="zh-TW" sz="2400" dirty="0"/>
                <a:t>Given condition:</a:t>
              </a:r>
              <a:endParaRPr lang="zh-TW" altLang="en-US" sz="2400" dirty="0"/>
            </a:p>
          </p:txBody>
        </p:sp>
      </p:grpSp>
      <p:sp>
        <p:nvSpPr>
          <p:cNvPr id="7" name="文字方塊 6"/>
          <p:cNvSpPr txBox="1"/>
          <p:nvPr/>
        </p:nvSpPr>
        <p:spPr>
          <a:xfrm>
            <a:off x="384313" y="2788411"/>
            <a:ext cx="3470235" cy="461665"/>
          </a:xfrm>
          <a:prstGeom prst="rect">
            <a:avLst/>
          </a:prstGeom>
          <a:noFill/>
        </p:spPr>
        <p:txBody>
          <a:bodyPr wrap="square" rtlCol="0">
            <a:spAutoFit/>
          </a:bodyPr>
          <a:lstStyle/>
          <a:p>
            <a:r>
              <a:rPr lang="en-US" altLang="zh-TW" sz="2400" b="1" i="1" u="sng" dirty="0"/>
              <a:t>Caption Generation</a:t>
            </a:r>
            <a:endParaRPr lang="zh-TW" altLang="en-US" sz="2400" b="1" i="1" u="sng" dirty="0"/>
          </a:p>
        </p:txBody>
      </p:sp>
      <p:sp>
        <p:nvSpPr>
          <p:cNvPr id="8" name="文字方塊 7"/>
          <p:cNvSpPr txBox="1"/>
          <p:nvPr/>
        </p:nvSpPr>
        <p:spPr>
          <a:xfrm>
            <a:off x="399097" y="4802152"/>
            <a:ext cx="1899328" cy="461665"/>
          </a:xfrm>
          <a:prstGeom prst="rect">
            <a:avLst/>
          </a:prstGeom>
          <a:noFill/>
        </p:spPr>
        <p:txBody>
          <a:bodyPr wrap="square" rtlCol="0">
            <a:spAutoFit/>
          </a:bodyPr>
          <a:lstStyle/>
          <a:p>
            <a:r>
              <a:rPr lang="en-US" altLang="zh-TW" sz="2400" b="1" i="1" u="sng" dirty="0"/>
              <a:t>Chat-bot</a:t>
            </a:r>
            <a:endParaRPr lang="zh-TW" altLang="en-US" sz="2400" b="1" i="1" u="sng" dirty="0"/>
          </a:p>
        </p:txBody>
      </p:sp>
      <p:sp>
        <p:nvSpPr>
          <p:cNvPr id="11" name="文字方塊 10"/>
          <p:cNvSpPr txBox="1"/>
          <p:nvPr/>
        </p:nvSpPr>
        <p:spPr>
          <a:xfrm>
            <a:off x="1189217" y="5521233"/>
            <a:ext cx="1510748" cy="830997"/>
          </a:xfrm>
          <a:prstGeom prst="rect">
            <a:avLst/>
          </a:prstGeom>
          <a:noFill/>
        </p:spPr>
        <p:txBody>
          <a:bodyPr wrap="square" rtlCol="0">
            <a:spAutoFit/>
          </a:bodyPr>
          <a:lstStyle/>
          <a:p>
            <a:r>
              <a:rPr lang="en-US" altLang="zh-TW" sz="2400" dirty="0"/>
              <a:t>Given condition:</a:t>
            </a:r>
            <a:endParaRPr lang="zh-TW" altLang="en-US" sz="2400" dirty="0"/>
          </a:p>
        </p:txBody>
      </p:sp>
      <p:pic>
        <p:nvPicPr>
          <p:cNvPr id="13" name="Picture 8" descr="User Symbol Blue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1690" y="5758874"/>
            <a:ext cx="408421" cy="627522"/>
          </a:xfrm>
          <a:prstGeom prst="rect">
            <a:avLst/>
          </a:prstGeom>
          <a:noFill/>
          <a:extLst>
            <a:ext uri="{909E8E84-426E-40DD-AFC4-6F175D3DCCD1}">
              <a14:hiddenFill xmlns:a14="http://schemas.microsoft.com/office/drawing/2010/main">
                <a:solidFill>
                  <a:srgbClr val="FFFFFF"/>
                </a:solidFill>
              </a14:hiddenFill>
            </a:ext>
          </a:extLst>
        </p:spPr>
      </p:pic>
      <p:sp>
        <p:nvSpPr>
          <p:cNvPr id="14" name="圓角矩形圖說文字 17"/>
          <p:cNvSpPr/>
          <p:nvPr/>
        </p:nvSpPr>
        <p:spPr>
          <a:xfrm>
            <a:off x="3290111" y="5245862"/>
            <a:ext cx="1415602" cy="511860"/>
          </a:xfrm>
          <a:prstGeom prst="wedgeRoundRectCallout">
            <a:avLst>
              <a:gd name="adj1" fmla="val -48252"/>
              <a:gd name="adj2" fmla="val 79390"/>
              <a:gd name="adj3" fmla="val 16667"/>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“Hello”</a:t>
            </a:r>
            <a:endParaRPr lang="zh-TW" altLang="en-US" sz="2400" dirty="0">
              <a:solidFill>
                <a:schemeClr val="tx1"/>
              </a:solidFill>
            </a:endParaRPr>
          </a:p>
        </p:txBody>
      </p:sp>
      <p:pic>
        <p:nvPicPr>
          <p:cNvPr id="15" name="Picture 2" descr="http://www.is-scam.com/wp-content/uploads/2014/12/question-robo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9524" y="3250076"/>
            <a:ext cx="1005826" cy="12979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is-scam.com/wp-content/uploads/2014/12/question-robo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9524" y="5160092"/>
            <a:ext cx="1005826" cy="1297947"/>
          </a:xfrm>
          <a:prstGeom prst="rect">
            <a:avLst/>
          </a:prstGeom>
          <a:noFill/>
          <a:extLst>
            <a:ext uri="{909E8E84-426E-40DD-AFC4-6F175D3DCCD1}">
              <a14:hiddenFill xmlns:a14="http://schemas.microsoft.com/office/drawing/2010/main">
                <a:solidFill>
                  <a:srgbClr val="FFFFFF"/>
                </a:solidFill>
              </a14:hiddenFill>
            </a:ext>
          </a:extLst>
        </p:spPr>
      </p:pic>
      <p:sp>
        <p:nvSpPr>
          <p:cNvPr id="17" name="圓角矩形圖說文字 17"/>
          <p:cNvSpPr/>
          <p:nvPr/>
        </p:nvSpPr>
        <p:spPr>
          <a:xfrm>
            <a:off x="5289453" y="3483953"/>
            <a:ext cx="1872035" cy="947655"/>
          </a:xfrm>
          <a:prstGeom prst="wedgeRoundRectCallout">
            <a:avLst>
              <a:gd name="adj1" fmla="val 79724"/>
              <a:gd name="adj2" fmla="val -27098"/>
              <a:gd name="adj3" fmla="val 16667"/>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“A young girl is dancing.”</a:t>
            </a:r>
            <a:endParaRPr lang="zh-TW" altLang="en-US" sz="2400" dirty="0">
              <a:solidFill>
                <a:schemeClr val="tx1"/>
              </a:solidFill>
            </a:endParaRPr>
          </a:p>
        </p:txBody>
      </p:sp>
      <p:sp>
        <p:nvSpPr>
          <p:cNvPr id="18" name="圓角矩形圖說文字 17"/>
          <p:cNvSpPr/>
          <p:nvPr/>
        </p:nvSpPr>
        <p:spPr>
          <a:xfrm>
            <a:off x="5289452" y="5286331"/>
            <a:ext cx="1872035" cy="947655"/>
          </a:xfrm>
          <a:prstGeom prst="wedgeRoundRectCallout">
            <a:avLst>
              <a:gd name="adj1" fmla="val 79724"/>
              <a:gd name="adj2" fmla="val -27098"/>
              <a:gd name="adj3" fmla="val 16667"/>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“Hello. Nice to see you.”</a:t>
            </a:r>
            <a:endParaRPr lang="zh-TW" altLang="en-US" sz="2400" dirty="0">
              <a:solidFill>
                <a:schemeClr val="tx1"/>
              </a:solidFill>
            </a:endParaRPr>
          </a:p>
        </p:txBody>
      </p:sp>
    </p:spTree>
    <p:extLst>
      <p:ext uri="{BB962C8B-B14F-4D97-AF65-F5344CB8AC3E}">
        <p14:creationId xmlns:p14="http://schemas.microsoft.com/office/powerpoint/2010/main" val="157256239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8" grpId="0"/>
      <p:bldP spid="11" grpId="0"/>
      <p:bldP spid="14"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stretch>
            <a:fillRect/>
          </a:stretch>
        </p:blipFill>
        <p:spPr>
          <a:xfrm>
            <a:off x="4337522" y="4696223"/>
            <a:ext cx="695325" cy="923925"/>
          </a:xfrm>
          <a:prstGeom prst="rect">
            <a:avLst/>
          </a:prstGeom>
        </p:spPr>
      </p:pic>
      <p:sp>
        <p:nvSpPr>
          <p:cNvPr id="2" name="標題 1"/>
          <p:cNvSpPr>
            <a:spLocks noGrp="1"/>
          </p:cNvSpPr>
          <p:nvPr>
            <p:ph type="title"/>
          </p:nvPr>
        </p:nvSpPr>
        <p:spPr/>
        <p:txBody>
          <a:bodyPr/>
          <a:lstStyle/>
          <a:p>
            <a:r>
              <a:rPr lang="en-US" altLang="zh-TW" dirty="0"/>
              <a:t>Conditional Generation</a:t>
            </a:r>
            <a:endParaRPr lang="zh-TW" altLang="en-US" dirty="0"/>
          </a:p>
        </p:txBody>
      </p:sp>
      <p:sp>
        <p:nvSpPr>
          <p:cNvPr id="3" name="內容版面配置區 2"/>
          <p:cNvSpPr>
            <a:spLocks noGrp="1"/>
          </p:cNvSpPr>
          <p:nvPr>
            <p:ph idx="1"/>
          </p:nvPr>
        </p:nvSpPr>
        <p:spPr/>
        <p:txBody>
          <a:bodyPr>
            <a:normAutofit/>
          </a:bodyPr>
          <a:lstStyle/>
          <a:p>
            <a:r>
              <a:rPr lang="en-US" altLang="zh-TW" sz="2400" dirty="0"/>
              <a:t>Represent the input condition as a vector, and consider the vector as the input of RNN generator</a:t>
            </a:r>
            <a:endParaRPr lang="zh-TW" altLang="en-US" sz="2400" dirty="0"/>
          </a:p>
        </p:txBody>
      </p:sp>
      <p:sp>
        <p:nvSpPr>
          <p:cNvPr id="4" name="矩形 3"/>
          <p:cNvSpPr/>
          <p:nvPr/>
        </p:nvSpPr>
        <p:spPr>
          <a:xfrm>
            <a:off x="438291" y="2706373"/>
            <a:ext cx="2355304" cy="830997"/>
          </a:xfrm>
          <a:prstGeom prst="rect">
            <a:avLst/>
          </a:prstGeom>
        </p:spPr>
        <p:txBody>
          <a:bodyPr wrap="square">
            <a:spAutoFit/>
          </a:bodyPr>
          <a:lstStyle/>
          <a:p>
            <a:r>
              <a:rPr lang="en-US" altLang="zh-TW" sz="2400" b="1" i="1" u="sng" dirty="0"/>
              <a:t>Image Caption Generation</a:t>
            </a:r>
            <a:endParaRPr lang="zh-TW" altLang="en-US" sz="2400" b="1" i="1" u="sng" dirty="0"/>
          </a:p>
        </p:txBody>
      </p:sp>
      <p:pic>
        <p:nvPicPr>
          <p:cNvPr id="5" name="圖片 4"/>
          <p:cNvPicPr>
            <a:picLocks noChangeAspect="1"/>
          </p:cNvPicPr>
          <p:nvPr/>
        </p:nvPicPr>
        <p:blipFill>
          <a:blip r:embed="rId3"/>
          <a:stretch>
            <a:fillRect/>
          </a:stretch>
        </p:blipFill>
        <p:spPr>
          <a:xfrm>
            <a:off x="2285522" y="5441274"/>
            <a:ext cx="1027902" cy="1027902"/>
          </a:xfrm>
          <a:prstGeom prst="rect">
            <a:avLst/>
          </a:prstGeom>
        </p:spPr>
      </p:pic>
      <p:sp>
        <p:nvSpPr>
          <p:cNvPr id="6" name="文字方塊 5"/>
          <p:cNvSpPr txBox="1"/>
          <p:nvPr/>
        </p:nvSpPr>
        <p:spPr>
          <a:xfrm>
            <a:off x="3352823" y="5612289"/>
            <a:ext cx="1484420" cy="830997"/>
          </a:xfrm>
          <a:prstGeom prst="rect">
            <a:avLst/>
          </a:prstGeom>
          <a:noFill/>
        </p:spPr>
        <p:txBody>
          <a:bodyPr wrap="square" rtlCol="0">
            <a:spAutoFit/>
          </a:bodyPr>
          <a:lstStyle/>
          <a:p>
            <a:r>
              <a:rPr lang="en-US" altLang="zh-TW" sz="2400" dirty="0"/>
              <a:t>Input image</a:t>
            </a:r>
            <a:endParaRPr lang="zh-TW" altLang="en-US" sz="2400" dirty="0"/>
          </a:p>
        </p:txBody>
      </p:sp>
      <p:sp>
        <p:nvSpPr>
          <p:cNvPr id="26" name="梯形 25"/>
          <p:cNvSpPr/>
          <p:nvPr/>
        </p:nvSpPr>
        <p:spPr>
          <a:xfrm>
            <a:off x="2334750" y="4531682"/>
            <a:ext cx="936787" cy="568009"/>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2400" dirty="0"/>
              <a:t>CNN</a:t>
            </a:r>
            <a:endParaRPr lang="zh-TW" altLang="en-US" sz="2400" dirty="0"/>
          </a:p>
        </p:txBody>
      </p:sp>
      <p:sp>
        <p:nvSpPr>
          <p:cNvPr id="27" name="矩形 26"/>
          <p:cNvSpPr/>
          <p:nvPr/>
        </p:nvSpPr>
        <p:spPr>
          <a:xfrm>
            <a:off x="2568640" y="3378491"/>
            <a:ext cx="461666" cy="7794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cxnSp>
        <p:nvCxnSpPr>
          <p:cNvPr id="28" name="直線單箭頭接點 27"/>
          <p:cNvCxnSpPr>
            <a:cxnSpLocks/>
            <a:endCxn id="26" idx="2"/>
          </p:cNvCxnSpPr>
          <p:nvPr/>
        </p:nvCxnSpPr>
        <p:spPr>
          <a:xfrm flipH="1" flipV="1">
            <a:off x="2803144" y="5099691"/>
            <a:ext cx="0" cy="66420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a:cxnSpLocks/>
          </p:cNvCxnSpPr>
          <p:nvPr/>
        </p:nvCxnSpPr>
        <p:spPr>
          <a:xfrm flipV="1">
            <a:off x="2803144" y="4158571"/>
            <a:ext cx="0" cy="38082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文字方塊 39"/>
          <p:cNvSpPr txBox="1"/>
          <p:nvPr/>
        </p:nvSpPr>
        <p:spPr>
          <a:xfrm>
            <a:off x="3071801" y="3537370"/>
            <a:ext cx="1484420" cy="461665"/>
          </a:xfrm>
          <a:prstGeom prst="rect">
            <a:avLst/>
          </a:prstGeom>
          <a:noFill/>
        </p:spPr>
        <p:txBody>
          <a:bodyPr wrap="square" rtlCol="0">
            <a:spAutoFit/>
          </a:bodyPr>
          <a:lstStyle/>
          <a:p>
            <a:r>
              <a:rPr lang="en-US" altLang="zh-TW" sz="2400" dirty="0"/>
              <a:t>A vector</a:t>
            </a:r>
            <a:endParaRPr lang="zh-TW" altLang="en-US" sz="2400" dirty="0"/>
          </a:p>
        </p:txBody>
      </p:sp>
      <p:grpSp>
        <p:nvGrpSpPr>
          <p:cNvPr id="45" name="群組 44"/>
          <p:cNvGrpSpPr/>
          <p:nvPr/>
        </p:nvGrpSpPr>
        <p:grpSpPr>
          <a:xfrm>
            <a:off x="5878587" y="2837775"/>
            <a:ext cx="461665" cy="1413164"/>
            <a:chOff x="2700170" y="5157068"/>
            <a:chExt cx="461665" cy="1413164"/>
          </a:xfrm>
        </p:grpSpPr>
        <p:sp>
          <p:nvSpPr>
            <p:cNvPr id="46" name="矩形 45"/>
            <p:cNvSpPr/>
            <p:nvPr/>
          </p:nvSpPr>
          <p:spPr>
            <a:xfrm>
              <a:off x="2750045" y="5231884"/>
              <a:ext cx="299260" cy="1271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7" name="文字方塊 46"/>
            <p:cNvSpPr txBox="1"/>
            <p:nvPr/>
          </p:nvSpPr>
          <p:spPr>
            <a:xfrm rot="5400000">
              <a:off x="2224421" y="5632817"/>
              <a:ext cx="141316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endParaRPr lang="zh-TW" altLang="en-US" sz="2400" dirty="0">
                <a:solidFill>
                  <a:schemeClr val="tx1"/>
                </a:solidFill>
              </a:endParaRPr>
            </a:p>
          </p:txBody>
        </p:sp>
      </p:grpSp>
      <p:grpSp>
        <p:nvGrpSpPr>
          <p:cNvPr id="48" name="群組 47"/>
          <p:cNvGrpSpPr/>
          <p:nvPr/>
        </p:nvGrpSpPr>
        <p:grpSpPr>
          <a:xfrm>
            <a:off x="4866551" y="2851026"/>
            <a:ext cx="461665" cy="1413164"/>
            <a:chOff x="1417239" y="5157069"/>
            <a:chExt cx="461665" cy="1413164"/>
          </a:xfrm>
        </p:grpSpPr>
        <p:sp>
          <p:nvSpPr>
            <p:cNvPr id="49" name="矩形 48"/>
            <p:cNvSpPr/>
            <p:nvPr/>
          </p:nvSpPr>
          <p:spPr>
            <a:xfrm>
              <a:off x="1467114" y="5231885"/>
              <a:ext cx="299260" cy="1271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0" name="文字方塊 49"/>
            <p:cNvSpPr txBox="1"/>
            <p:nvPr/>
          </p:nvSpPr>
          <p:spPr>
            <a:xfrm rot="5400000">
              <a:off x="941490" y="5632818"/>
              <a:ext cx="141316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endParaRPr lang="zh-TW" altLang="en-US" sz="2400" dirty="0">
                <a:solidFill>
                  <a:schemeClr val="tx1"/>
                </a:solidFill>
              </a:endParaRPr>
            </a:p>
          </p:txBody>
        </p:sp>
      </p:grpSp>
      <p:cxnSp>
        <p:nvCxnSpPr>
          <p:cNvPr id="51" name="直線單箭頭接點 50"/>
          <p:cNvCxnSpPr/>
          <p:nvPr/>
        </p:nvCxnSpPr>
        <p:spPr>
          <a:xfrm flipV="1">
            <a:off x="5092950" y="4303013"/>
            <a:ext cx="0" cy="3127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p:nvPr/>
        </p:nvCxnSpPr>
        <p:spPr>
          <a:xfrm flipV="1">
            <a:off x="6092950" y="4303013"/>
            <a:ext cx="0" cy="3127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4860374" y="4642804"/>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sp>
        <p:nvSpPr>
          <p:cNvPr id="54" name="矩形 53"/>
          <p:cNvSpPr/>
          <p:nvPr/>
        </p:nvSpPr>
        <p:spPr>
          <a:xfrm>
            <a:off x="5860374" y="4651433"/>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cxnSp>
        <p:nvCxnSpPr>
          <p:cNvPr id="55" name="直線單箭頭接點 54"/>
          <p:cNvCxnSpPr/>
          <p:nvPr/>
        </p:nvCxnSpPr>
        <p:spPr>
          <a:xfrm>
            <a:off x="5351007" y="4962201"/>
            <a:ext cx="478958"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單箭頭接點 60"/>
          <p:cNvCxnSpPr/>
          <p:nvPr/>
        </p:nvCxnSpPr>
        <p:spPr>
          <a:xfrm>
            <a:off x="6372952" y="4962201"/>
            <a:ext cx="478958"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2" name="手繪多邊形 102"/>
          <p:cNvSpPr/>
          <p:nvPr/>
        </p:nvSpPr>
        <p:spPr>
          <a:xfrm>
            <a:off x="6368005" y="3644941"/>
            <a:ext cx="685800" cy="1921662"/>
          </a:xfrm>
          <a:custGeom>
            <a:avLst/>
            <a:gdLst>
              <a:gd name="connsiteX0" fmla="*/ 0 w 685800"/>
              <a:gd name="connsiteY0" fmla="*/ 0 h 2016606"/>
              <a:gd name="connsiteX1" fmla="*/ 215900 w 685800"/>
              <a:gd name="connsiteY1" fmla="*/ 381000 h 2016606"/>
              <a:gd name="connsiteX2" fmla="*/ 266700 w 685800"/>
              <a:gd name="connsiteY2" fmla="*/ 1524000 h 2016606"/>
              <a:gd name="connsiteX3" fmla="*/ 342900 w 685800"/>
              <a:gd name="connsiteY3" fmla="*/ 1917700 h 2016606"/>
              <a:gd name="connsiteX4" fmla="*/ 546100 w 685800"/>
              <a:gd name="connsiteY4" fmla="*/ 2006600 h 2016606"/>
              <a:gd name="connsiteX5" fmla="*/ 685800 w 685800"/>
              <a:gd name="connsiteY5" fmla="*/ 1739900 h 201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2016606">
                <a:moveTo>
                  <a:pt x="0" y="0"/>
                </a:moveTo>
                <a:cubicBezTo>
                  <a:pt x="85725" y="63500"/>
                  <a:pt x="171450" y="127000"/>
                  <a:pt x="215900" y="381000"/>
                </a:cubicBezTo>
                <a:cubicBezTo>
                  <a:pt x="260350" y="635000"/>
                  <a:pt x="245533" y="1267883"/>
                  <a:pt x="266700" y="1524000"/>
                </a:cubicBezTo>
                <a:cubicBezTo>
                  <a:pt x="287867" y="1780117"/>
                  <a:pt x="296333" y="1837267"/>
                  <a:pt x="342900" y="1917700"/>
                </a:cubicBezTo>
                <a:cubicBezTo>
                  <a:pt x="389467" y="1998133"/>
                  <a:pt x="488950" y="2036233"/>
                  <a:pt x="546100" y="2006600"/>
                </a:cubicBezTo>
                <a:cubicBezTo>
                  <a:pt x="603250" y="1976967"/>
                  <a:pt x="644525" y="1858433"/>
                  <a:pt x="685800" y="1739900"/>
                </a:cubicBezTo>
              </a:path>
            </a:pathLst>
          </a:custGeom>
          <a:noFill/>
          <a:ln w="285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76" name="群組 75"/>
          <p:cNvGrpSpPr/>
          <p:nvPr/>
        </p:nvGrpSpPr>
        <p:grpSpPr>
          <a:xfrm>
            <a:off x="7971179" y="2837775"/>
            <a:ext cx="461665" cy="1413164"/>
            <a:chOff x="2700170" y="5157068"/>
            <a:chExt cx="461665" cy="1413164"/>
          </a:xfrm>
        </p:grpSpPr>
        <p:sp>
          <p:nvSpPr>
            <p:cNvPr id="77" name="矩形 76"/>
            <p:cNvSpPr/>
            <p:nvPr/>
          </p:nvSpPr>
          <p:spPr>
            <a:xfrm>
              <a:off x="2750045" y="5231884"/>
              <a:ext cx="299260" cy="1271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8" name="文字方塊 77"/>
            <p:cNvSpPr txBox="1"/>
            <p:nvPr/>
          </p:nvSpPr>
          <p:spPr>
            <a:xfrm rot="5400000">
              <a:off x="2224421" y="5632817"/>
              <a:ext cx="141316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zh-TW" sz="2400" dirty="0">
                  <a:solidFill>
                    <a:schemeClr val="tx1"/>
                  </a:solidFill>
                </a:rPr>
                <a:t>. (period)</a:t>
              </a:r>
              <a:endParaRPr lang="zh-TW" altLang="en-US" sz="2400" dirty="0">
                <a:solidFill>
                  <a:schemeClr val="tx1"/>
                </a:solidFill>
              </a:endParaRPr>
            </a:p>
          </p:txBody>
        </p:sp>
      </p:grpSp>
      <p:cxnSp>
        <p:nvCxnSpPr>
          <p:cNvPr id="79" name="直線單箭頭接點 78"/>
          <p:cNvCxnSpPr/>
          <p:nvPr/>
        </p:nvCxnSpPr>
        <p:spPr>
          <a:xfrm flipV="1">
            <a:off x="8185542" y="4303013"/>
            <a:ext cx="0" cy="3127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7952966" y="4651433"/>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cxnSp>
        <p:nvCxnSpPr>
          <p:cNvPr id="81" name="直線單箭頭接點 80"/>
          <p:cNvCxnSpPr/>
          <p:nvPr/>
        </p:nvCxnSpPr>
        <p:spPr>
          <a:xfrm>
            <a:off x="7474008" y="4962201"/>
            <a:ext cx="478958"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82" name="文字方塊 81"/>
          <p:cNvSpPr txBox="1"/>
          <p:nvPr/>
        </p:nvSpPr>
        <p:spPr>
          <a:xfrm>
            <a:off x="6774829" y="4667053"/>
            <a:ext cx="800100" cy="461665"/>
          </a:xfrm>
          <a:prstGeom prst="rect">
            <a:avLst/>
          </a:prstGeom>
          <a:noFill/>
        </p:spPr>
        <p:txBody>
          <a:bodyPr wrap="square" rtlCol="0">
            <a:spAutoFit/>
          </a:bodyPr>
          <a:lstStyle/>
          <a:p>
            <a:pPr algn="ctr"/>
            <a:r>
              <a:rPr lang="en-US" altLang="zh-TW" sz="2400" dirty="0"/>
              <a:t>……</a:t>
            </a:r>
            <a:endParaRPr lang="zh-TW" altLang="en-US" sz="2400" dirty="0"/>
          </a:p>
        </p:txBody>
      </p:sp>
      <p:sp>
        <p:nvSpPr>
          <p:cNvPr id="83" name="矩形 82"/>
          <p:cNvSpPr/>
          <p:nvPr/>
        </p:nvSpPr>
        <p:spPr>
          <a:xfrm>
            <a:off x="4863861" y="5689751"/>
            <a:ext cx="461666" cy="7794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cxnSp>
        <p:nvCxnSpPr>
          <p:cNvPr id="84" name="直線單箭頭接點 83"/>
          <p:cNvCxnSpPr>
            <a:cxnSpLocks/>
          </p:cNvCxnSpPr>
          <p:nvPr/>
        </p:nvCxnSpPr>
        <p:spPr>
          <a:xfrm flipV="1">
            <a:off x="5092950" y="5257247"/>
            <a:ext cx="0" cy="40904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5878587" y="5702718"/>
            <a:ext cx="461666" cy="7794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cxnSp>
        <p:nvCxnSpPr>
          <p:cNvPr id="87" name="直線單箭頭接點 86"/>
          <p:cNvCxnSpPr>
            <a:cxnSpLocks/>
          </p:cNvCxnSpPr>
          <p:nvPr/>
        </p:nvCxnSpPr>
        <p:spPr>
          <a:xfrm flipV="1">
            <a:off x="6107676" y="5270214"/>
            <a:ext cx="0" cy="40904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8" name="矩形 87"/>
          <p:cNvSpPr/>
          <p:nvPr/>
        </p:nvSpPr>
        <p:spPr>
          <a:xfrm>
            <a:off x="7971179" y="5702718"/>
            <a:ext cx="461666" cy="7794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cxnSp>
        <p:nvCxnSpPr>
          <p:cNvPr id="89" name="直線單箭頭接點 88"/>
          <p:cNvCxnSpPr>
            <a:cxnSpLocks/>
          </p:cNvCxnSpPr>
          <p:nvPr/>
        </p:nvCxnSpPr>
        <p:spPr>
          <a:xfrm flipV="1">
            <a:off x="8200268" y="5270214"/>
            <a:ext cx="0" cy="40904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3787844" y="4274113"/>
            <a:ext cx="1026964" cy="461665"/>
          </a:xfrm>
          <a:prstGeom prst="rect">
            <a:avLst/>
          </a:prstGeom>
          <a:noFill/>
        </p:spPr>
        <p:txBody>
          <a:bodyPr wrap="square" rtlCol="0">
            <a:spAutoFit/>
          </a:bodyPr>
          <a:lstStyle/>
          <a:p>
            <a:pPr algn="ctr"/>
            <a:r>
              <a:rPr lang="en-US" altLang="zh-TW" sz="2400" dirty="0"/>
              <a:t>&lt;BOS&gt;</a:t>
            </a:r>
            <a:endParaRPr lang="zh-TW" altLang="en-US" sz="2400" dirty="0"/>
          </a:p>
        </p:txBody>
      </p:sp>
      <p:sp>
        <p:nvSpPr>
          <p:cNvPr id="41" name="手繪多邊形 102"/>
          <p:cNvSpPr/>
          <p:nvPr/>
        </p:nvSpPr>
        <p:spPr>
          <a:xfrm>
            <a:off x="5362768" y="3669079"/>
            <a:ext cx="685800" cy="1921662"/>
          </a:xfrm>
          <a:custGeom>
            <a:avLst/>
            <a:gdLst>
              <a:gd name="connsiteX0" fmla="*/ 0 w 685800"/>
              <a:gd name="connsiteY0" fmla="*/ 0 h 2016606"/>
              <a:gd name="connsiteX1" fmla="*/ 215900 w 685800"/>
              <a:gd name="connsiteY1" fmla="*/ 381000 h 2016606"/>
              <a:gd name="connsiteX2" fmla="*/ 266700 w 685800"/>
              <a:gd name="connsiteY2" fmla="*/ 1524000 h 2016606"/>
              <a:gd name="connsiteX3" fmla="*/ 342900 w 685800"/>
              <a:gd name="connsiteY3" fmla="*/ 1917700 h 2016606"/>
              <a:gd name="connsiteX4" fmla="*/ 546100 w 685800"/>
              <a:gd name="connsiteY4" fmla="*/ 2006600 h 2016606"/>
              <a:gd name="connsiteX5" fmla="*/ 685800 w 685800"/>
              <a:gd name="connsiteY5" fmla="*/ 1739900 h 201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2016606">
                <a:moveTo>
                  <a:pt x="0" y="0"/>
                </a:moveTo>
                <a:cubicBezTo>
                  <a:pt x="85725" y="63500"/>
                  <a:pt x="171450" y="127000"/>
                  <a:pt x="215900" y="381000"/>
                </a:cubicBezTo>
                <a:cubicBezTo>
                  <a:pt x="260350" y="635000"/>
                  <a:pt x="245533" y="1267883"/>
                  <a:pt x="266700" y="1524000"/>
                </a:cubicBezTo>
                <a:cubicBezTo>
                  <a:pt x="287867" y="1780117"/>
                  <a:pt x="296333" y="1837267"/>
                  <a:pt x="342900" y="1917700"/>
                </a:cubicBezTo>
                <a:cubicBezTo>
                  <a:pt x="389467" y="1998133"/>
                  <a:pt x="488950" y="2036233"/>
                  <a:pt x="546100" y="2006600"/>
                </a:cubicBezTo>
                <a:cubicBezTo>
                  <a:pt x="603250" y="1976967"/>
                  <a:pt x="644525" y="1858433"/>
                  <a:pt x="685800" y="1739900"/>
                </a:cubicBezTo>
              </a:path>
            </a:pathLst>
          </a:custGeom>
          <a:noFill/>
          <a:ln w="285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文字方塊 8"/>
          <p:cNvSpPr txBox="1"/>
          <p:nvPr/>
        </p:nvSpPr>
        <p:spPr>
          <a:xfrm rot="5400000">
            <a:off x="4770507" y="3314641"/>
            <a:ext cx="685467"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43" name="文字方塊 42"/>
          <p:cNvSpPr txBox="1"/>
          <p:nvPr/>
        </p:nvSpPr>
        <p:spPr>
          <a:xfrm rot="5400000">
            <a:off x="5506714" y="3355481"/>
            <a:ext cx="1231085" cy="461665"/>
          </a:xfrm>
          <a:prstGeom prst="rect">
            <a:avLst/>
          </a:prstGeom>
          <a:noFill/>
        </p:spPr>
        <p:txBody>
          <a:bodyPr wrap="square" rtlCol="0">
            <a:spAutoFit/>
          </a:bodyPr>
          <a:lstStyle/>
          <a:p>
            <a:pPr algn="ctr"/>
            <a:r>
              <a:rPr lang="en-US" altLang="zh-TW" sz="2400" dirty="0"/>
              <a:t>woman</a:t>
            </a:r>
            <a:endParaRPr lang="zh-TW" altLang="en-US" sz="2400" dirty="0"/>
          </a:p>
        </p:txBody>
      </p:sp>
    </p:spTree>
    <p:extLst>
      <p:ext uri="{BB962C8B-B14F-4D97-AF65-F5344CB8AC3E}">
        <p14:creationId xmlns:p14="http://schemas.microsoft.com/office/powerpoint/2010/main" val="364948490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animBg="1"/>
      <p:bldP spid="27" grpId="0" animBg="1"/>
      <p:bldP spid="40" grpId="0"/>
      <p:bldP spid="83" grpId="0" animBg="1"/>
      <p:bldP spid="86" grpId="0" animBg="1"/>
      <p:bldP spid="88" grpId="0" animBg="1"/>
      <p:bldP spid="9" grpId="0"/>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Conditional Generation</a:t>
            </a:r>
            <a:endParaRPr lang="zh-TW" altLang="en-US" dirty="0"/>
          </a:p>
        </p:txBody>
      </p:sp>
      <p:sp>
        <p:nvSpPr>
          <p:cNvPr id="3" name="內容版面配置區 2"/>
          <p:cNvSpPr>
            <a:spLocks noGrp="1"/>
          </p:cNvSpPr>
          <p:nvPr>
            <p:ph idx="1"/>
          </p:nvPr>
        </p:nvSpPr>
        <p:spPr/>
        <p:txBody>
          <a:bodyPr>
            <a:normAutofit/>
          </a:bodyPr>
          <a:lstStyle/>
          <a:p>
            <a:r>
              <a:rPr lang="en-US" altLang="zh-TW" sz="2400" dirty="0"/>
              <a:t>Represent the input condition as a vector, and consider the vector as the input of RNN generator</a:t>
            </a:r>
            <a:endParaRPr lang="zh-TW" altLang="en-US" sz="2400" dirty="0"/>
          </a:p>
          <a:p>
            <a:r>
              <a:rPr lang="en-US" altLang="zh-TW" sz="2400" dirty="0"/>
              <a:t>E.g. Machine translation / Chat-bot</a:t>
            </a:r>
            <a:endParaRPr lang="zh-TW" altLang="en-US" sz="2400" dirty="0"/>
          </a:p>
          <a:p>
            <a:pPr lvl="1"/>
            <a:endParaRPr lang="zh-TW" altLang="en-US" sz="2000" b="1" i="1" u="sng" dirty="0"/>
          </a:p>
          <a:p>
            <a:endParaRPr lang="zh-TW" altLang="en-US" sz="2400" dirty="0"/>
          </a:p>
        </p:txBody>
      </p:sp>
      <p:sp>
        <p:nvSpPr>
          <p:cNvPr id="14" name="矩形 13"/>
          <p:cNvSpPr/>
          <p:nvPr/>
        </p:nvSpPr>
        <p:spPr>
          <a:xfrm>
            <a:off x="1076552" y="4421964"/>
            <a:ext cx="461666" cy="60581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dirty="0"/>
          </a:p>
        </p:txBody>
      </p:sp>
      <p:sp>
        <p:nvSpPr>
          <p:cNvPr id="15" name="矩形 14"/>
          <p:cNvSpPr/>
          <p:nvPr/>
        </p:nvSpPr>
        <p:spPr>
          <a:xfrm>
            <a:off x="2035476" y="4421963"/>
            <a:ext cx="465153" cy="6058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dirty="0"/>
          </a:p>
        </p:txBody>
      </p:sp>
      <p:sp>
        <p:nvSpPr>
          <p:cNvPr id="39" name="矩形 38"/>
          <p:cNvSpPr/>
          <p:nvPr/>
        </p:nvSpPr>
        <p:spPr>
          <a:xfrm>
            <a:off x="1105579" y="5425698"/>
            <a:ext cx="465153" cy="66547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42" name="矩形 41"/>
          <p:cNvSpPr/>
          <p:nvPr/>
        </p:nvSpPr>
        <p:spPr>
          <a:xfrm>
            <a:off x="3973358" y="5413582"/>
            <a:ext cx="465153" cy="6775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22" name="文字方塊 21"/>
          <p:cNvSpPr txBox="1"/>
          <p:nvPr/>
        </p:nvSpPr>
        <p:spPr>
          <a:xfrm>
            <a:off x="1023830" y="5513115"/>
            <a:ext cx="628650" cy="461665"/>
          </a:xfrm>
          <a:prstGeom prst="rect">
            <a:avLst/>
          </a:prstGeom>
          <a:noFill/>
        </p:spPr>
        <p:txBody>
          <a:bodyPr wrap="square" rtlCol="0">
            <a:spAutoFit/>
          </a:bodyPr>
          <a:lstStyle/>
          <a:p>
            <a:pPr algn="ctr"/>
            <a:r>
              <a:rPr lang="zh-TW" altLang="en-US" sz="2400" dirty="0"/>
              <a:t>機</a:t>
            </a:r>
          </a:p>
        </p:txBody>
      </p:sp>
      <p:sp>
        <p:nvSpPr>
          <p:cNvPr id="47" name="文字方塊 46"/>
          <p:cNvSpPr txBox="1"/>
          <p:nvPr/>
        </p:nvSpPr>
        <p:spPr>
          <a:xfrm>
            <a:off x="3878317" y="5513115"/>
            <a:ext cx="628650" cy="461665"/>
          </a:xfrm>
          <a:prstGeom prst="rect">
            <a:avLst/>
          </a:prstGeom>
          <a:noFill/>
        </p:spPr>
        <p:txBody>
          <a:bodyPr wrap="square" rtlCol="0">
            <a:spAutoFit/>
          </a:bodyPr>
          <a:lstStyle/>
          <a:p>
            <a:pPr algn="ctr"/>
            <a:r>
              <a:rPr lang="zh-TW" altLang="en-US" sz="2400" dirty="0"/>
              <a:t>習</a:t>
            </a:r>
          </a:p>
        </p:txBody>
      </p:sp>
      <p:sp>
        <p:nvSpPr>
          <p:cNvPr id="40" name="矩形 39"/>
          <p:cNvSpPr/>
          <p:nvPr/>
        </p:nvSpPr>
        <p:spPr>
          <a:xfrm>
            <a:off x="2034181" y="5413582"/>
            <a:ext cx="465153" cy="6775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45" name="文字方塊 44"/>
          <p:cNvSpPr txBox="1"/>
          <p:nvPr/>
        </p:nvSpPr>
        <p:spPr>
          <a:xfrm>
            <a:off x="1952432" y="5513115"/>
            <a:ext cx="628650" cy="461665"/>
          </a:xfrm>
          <a:prstGeom prst="rect">
            <a:avLst/>
          </a:prstGeom>
          <a:noFill/>
        </p:spPr>
        <p:txBody>
          <a:bodyPr wrap="square" rtlCol="0">
            <a:spAutoFit/>
          </a:bodyPr>
          <a:lstStyle/>
          <a:p>
            <a:pPr algn="ctr"/>
            <a:r>
              <a:rPr lang="zh-TW" altLang="en-US" sz="2400" dirty="0"/>
              <a:t>器</a:t>
            </a:r>
          </a:p>
        </p:txBody>
      </p:sp>
      <p:sp>
        <p:nvSpPr>
          <p:cNvPr id="41" name="矩形 40"/>
          <p:cNvSpPr/>
          <p:nvPr/>
        </p:nvSpPr>
        <p:spPr>
          <a:xfrm>
            <a:off x="2996428" y="5413582"/>
            <a:ext cx="465153" cy="6775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46" name="文字方塊 45"/>
          <p:cNvSpPr txBox="1"/>
          <p:nvPr/>
        </p:nvSpPr>
        <p:spPr>
          <a:xfrm>
            <a:off x="2908033" y="5513115"/>
            <a:ext cx="628650" cy="461665"/>
          </a:xfrm>
          <a:prstGeom prst="rect">
            <a:avLst/>
          </a:prstGeom>
          <a:noFill/>
        </p:spPr>
        <p:txBody>
          <a:bodyPr wrap="square" rtlCol="0">
            <a:spAutoFit/>
          </a:bodyPr>
          <a:lstStyle/>
          <a:p>
            <a:pPr algn="ctr"/>
            <a:r>
              <a:rPr lang="zh-TW" altLang="en-US" sz="2400" dirty="0"/>
              <a:t>學</a:t>
            </a:r>
          </a:p>
        </p:txBody>
      </p:sp>
      <p:cxnSp>
        <p:nvCxnSpPr>
          <p:cNvPr id="57" name="直線單箭頭接點 56"/>
          <p:cNvCxnSpPr/>
          <p:nvPr/>
        </p:nvCxnSpPr>
        <p:spPr>
          <a:xfrm>
            <a:off x="1556518" y="4795550"/>
            <a:ext cx="478958"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49"/>
          <p:cNvCxnSpPr/>
          <p:nvPr/>
        </p:nvCxnSpPr>
        <p:spPr>
          <a:xfrm flipV="1">
            <a:off x="1325303" y="5060144"/>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p:nvPr/>
        </p:nvCxnSpPr>
        <p:spPr>
          <a:xfrm flipV="1">
            <a:off x="4205935" y="5060144"/>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單箭頭接點 57"/>
          <p:cNvCxnSpPr/>
          <p:nvPr/>
        </p:nvCxnSpPr>
        <p:spPr>
          <a:xfrm flipV="1">
            <a:off x="3222359" y="5060144"/>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單箭頭接點 63"/>
          <p:cNvCxnSpPr/>
          <p:nvPr/>
        </p:nvCxnSpPr>
        <p:spPr>
          <a:xfrm flipV="1">
            <a:off x="2266758" y="5060144"/>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2997887" y="4421963"/>
            <a:ext cx="465153" cy="6058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dirty="0"/>
          </a:p>
        </p:txBody>
      </p:sp>
      <p:cxnSp>
        <p:nvCxnSpPr>
          <p:cNvPr id="66" name="直線單箭頭接點 65"/>
          <p:cNvCxnSpPr/>
          <p:nvPr/>
        </p:nvCxnSpPr>
        <p:spPr>
          <a:xfrm>
            <a:off x="2518929" y="4795550"/>
            <a:ext cx="478958"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3982791" y="4421963"/>
            <a:ext cx="465153" cy="6058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dirty="0"/>
          </a:p>
        </p:txBody>
      </p:sp>
      <p:cxnSp>
        <p:nvCxnSpPr>
          <p:cNvPr id="68" name="直線單箭頭接點 67"/>
          <p:cNvCxnSpPr/>
          <p:nvPr/>
        </p:nvCxnSpPr>
        <p:spPr>
          <a:xfrm>
            <a:off x="3503833" y="4795550"/>
            <a:ext cx="478958"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1058726" y="3261553"/>
            <a:ext cx="2539441"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zh-TW" sz="2400" dirty="0"/>
              <a:t>Information of the whole sentences</a:t>
            </a:r>
            <a:endParaRPr lang="zh-TW" altLang="en-US" sz="2400" dirty="0"/>
          </a:p>
        </p:txBody>
      </p:sp>
      <p:sp>
        <p:nvSpPr>
          <p:cNvPr id="55" name="矩形 54"/>
          <p:cNvSpPr/>
          <p:nvPr/>
        </p:nvSpPr>
        <p:spPr>
          <a:xfrm>
            <a:off x="4067730" y="6184074"/>
            <a:ext cx="1767705" cy="461665"/>
          </a:xfrm>
          <a:prstGeom prst="rect">
            <a:avLst/>
          </a:prstGeom>
        </p:spPr>
        <p:txBody>
          <a:bodyPr wrap="square">
            <a:spAutoFit/>
          </a:bodyPr>
          <a:lstStyle/>
          <a:p>
            <a:pPr algn="ctr"/>
            <a:r>
              <a:rPr lang="en-US" altLang="zh-TW" sz="2400" dirty="0">
                <a:solidFill>
                  <a:srgbClr val="FF0000"/>
                </a:solidFill>
                <a:latin typeface="ff4"/>
              </a:rPr>
              <a:t>Jointly train</a:t>
            </a:r>
            <a:endParaRPr lang="en-US" altLang="zh-TW" sz="2400" b="0" i="0" dirty="0">
              <a:solidFill>
                <a:srgbClr val="FF0000"/>
              </a:solidFill>
              <a:effectLst/>
              <a:latin typeface="ff4"/>
            </a:endParaRPr>
          </a:p>
        </p:txBody>
      </p:sp>
      <p:sp>
        <p:nvSpPr>
          <p:cNvPr id="59" name="矩形 58"/>
          <p:cNvSpPr/>
          <p:nvPr/>
        </p:nvSpPr>
        <p:spPr>
          <a:xfrm>
            <a:off x="3959209" y="3261553"/>
            <a:ext cx="461666" cy="7794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grpSp>
        <p:nvGrpSpPr>
          <p:cNvPr id="60" name="群組 59"/>
          <p:cNvGrpSpPr/>
          <p:nvPr/>
        </p:nvGrpSpPr>
        <p:grpSpPr>
          <a:xfrm>
            <a:off x="6917729" y="2448754"/>
            <a:ext cx="461665" cy="1413164"/>
            <a:chOff x="2700170" y="5157068"/>
            <a:chExt cx="461665" cy="1413164"/>
          </a:xfrm>
        </p:grpSpPr>
        <p:sp>
          <p:nvSpPr>
            <p:cNvPr id="61" name="矩形 60"/>
            <p:cNvSpPr/>
            <p:nvPr/>
          </p:nvSpPr>
          <p:spPr>
            <a:xfrm>
              <a:off x="2750045" y="5231884"/>
              <a:ext cx="299260" cy="1271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2" name="文字方塊 61"/>
            <p:cNvSpPr txBox="1"/>
            <p:nvPr/>
          </p:nvSpPr>
          <p:spPr>
            <a:xfrm rot="5400000">
              <a:off x="2224421" y="5632817"/>
              <a:ext cx="141316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endParaRPr lang="zh-TW" altLang="en-US" sz="2400" dirty="0">
                <a:solidFill>
                  <a:schemeClr val="tx1"/>
                </a:solidFill>
              </a:endParaRPr>
            </a:p>
          </p:txBody>
        </p:sp>
      </p:grpSp>
      <p:grpSp>
        <p:nvGrpSpPr>
          <p:cNvPr id="63" name="群組 62"/>
          <p:cNvGrpSpPr/>
          <p:nvPr/>
        </p:nvGrpSpPr>
        <p:grpSpPr>
          <a:xfrm>
            <a:off x="5905693" y="2462005"/>
            <a:ext cx="461665" cy="1413164"/>
            <a:chOff x="1417239" y="5157069"/>
            <a:chExt cx="461665" cy="1413164"/>
          </a:xfrm>
        </p:grpSpPr>
        <p:sp>
          <p:nvSpPr>
            <p:cNvPr id="69" name="矩形 68"/>
            <p:cNvSpPr/>
            <p:nvPr/>
          </p:nvSpPr>
          <p:spPr>
            <a:xfrm>
              <a:off x="1467114" y="5231885"/>
              <a:ext cx="299260" cy="1271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0" name="文字方塊 69"/>
            <p:cNvSpPr txBox="1"/>
            <p:nvPr/>
          </p:nvSpPr>
          <p:spPr>
            <a:xfrm rot="5400000">
              <a:off x="941490" y="5632818"/>
              <a:ext cx="141316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endParaRPr lang="zh-TW" altLang="en-US" sz="2400" dirty="0">
                <a:solidFill>
                  <a:schemeClr val="tx1"/>
                </a:solidFill>
              </a:endParaRPr>
            </a:p>
          </p:txBody>
        </p:sp>
      </p:grpSp>
      <p:cxnSp>
        <p:nvCxnSpPr>
          <p:cNvPr id="71" name="直線單箭頭接點 70"/>
          <p:cNvCxnSpPr/>
          <p:nvPr/>
        </p:nvCxnSpPr>
        <p:spPr>
          <a:xfrm flipV="1">
            <a:off x="6132092" y="3913992"/>
            <a:ext cx="0" cy="3127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單箭頭接點 71"/>
          <p:cNvCxnSpPr/>
          <p:nvPr/>
        </p:nvCxnSpPr>
        <p:spPr>
          <a:xfrm flipV="1">
            <a:off x="7132092" y="3913992"/>
            <a:ext cx="0" cy="3127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3" name="矩形 72"/>
          <p:cNvSpPr/>
          <p:nvPr/>
        </p:nvSpPr>
        <p:spPr>
          <a:xfrm>
            <a:off x="5899516" y="4253783"/>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sp>
        <p:nvSpPr>
          <p:cNvPr id="74" name="矩形 73"/>
          <p:cNvSpPr/>
          <p:nvPr/>
        </p:nvSpPr>
        <p:spPr>
          <a:xfrm>
            <a:off x="6899516" y="4262412"/>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cxnSp>
        <p:nvCxnSpPr>
          <p:cNvPr id="75" name="直線單箭頭接點 74"/>
          <p:cNvCxnSpPr/>
          <p:nvPr/>
        </p:nvCxnSpPr>
        <p:spPr>
          <a:xfrm>
            <a:off x="6390149" y="4573180"/>
            <a:ext cx="478958"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單箭頭接點 75"/>
          <p:cNvCxnSpPr/>
          <p:nvPr/>
        </p:nvCxnSpPr>
        <p:spPr>
          <a:xfrm>
            <a:off x="7412094" y="4573180"/>
            <a:ext cx="478958"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8" name="手繪多邊形 26"/>
          <p:cNvSpPr/>
          <p:nvPr/>
        </p:nvSpPr>
        <p:spPr>
          <a:xfrm>
            <a:off x="6378699" y="3255920"/>
            <a:ext cx="685800" cy="1921662"/>
          </a:xfrm>
          <a:custGeom>
            <a:avLst/>
            <a:gdLst>
              <a:gd name="connsiteX0" fmla="*/ 0 w 685800"/>
              <a:gd name="connsiteY0" fmla="*/ 0 h 2016606"/>
              <a:gd name="connsiteX1" fmla="*/ 215900 w 685800"/>
              <a:gd name="connsiteY1" fmla="*/ 381000 h 2016606"/>
              <a:gd name="connsiteX2" fmla="*/ 266700 w 685800"/>
              <a:gd name="connsiteY2" fmla="*/ 1524000 h 2016606"/>
              <a:gd name="connsiteX3" fmla="*/ 342900 w 685800"/>
              <a:gd name="connsiteY3" fmla="*/ 1917700 h 2016606"/>
              <a:gd name="connsiteX4" fmla="*/ 546100 w 685800"/>
              <a:gd name="connsiteY4" fmla="*/ 2006600 h 2016606"/>
              <a:gd name="connsiteX5" fmla="*/ 685800 w 685800"/>
              <a:gd name="connsiteY5" fmla="*/ 1739900 h 201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2016606">
                <a:moveTo>
                  <a:pt x="0" y="0"/>
                </a:moveTo>
                <a:cubicBezTo>
                  <a:pt x="85725" y="63500"/>
                  <a:pt x="171450" y="127000"/>
                  <a:pt x="215900" y="381000"/>
                </a:cubicBezTo>
                <a:cubicBezTo>
                  <a:pt x="260350" y="635000"/>
                  <a:pt x="245533" y="1267883"/>
                  <a:pt x="266700" y="1524000"/>
                </a:cubicBezTo>
                <a:cubicBezTo>
                  <a:pt x="287867" y="1780117"/>
                  <a:pt x="296333" y="1837267"/>
                  <a:pt x="342900" y="1917700"/>
                </a:cubicBezTo>
                <a:cubicBezTo>
                  <a:pt x="389467" y="1998133"/>
                  <a:pt x="488950" y="2036233"/>
                  <a:pt x="546100" y="2006600"/>
                </a:cubicBezTo>
                <a:cubicBezTo>
                  <a:pt x="603250" y="1976967"/>
                  <a:pt x="644525" y="1858433"/>
                  <a:pt x="685800" y="1739900"/>
                </a:cubicBezTo>
              </a:path>
            </a:pathLst>
          </a:custGeom>
          <a:noFill/>
          <a:ln w="285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手繪多邊形 102"/>
          <p:cNvSpPr/>
          <p:nvPr/>
        </p:nvSpPr>
        <p:spPr>
          <a:xfrm>
            <a:off x="7407147" y="3255920"/>
            <a:ext cx="685800" cy="1921662"/>
          </a:xfrm>
          <a:custGeom>
            <a:avLst/>
            <a:gdLst>
              <a:gd name="connsiteX0" fmla="*/ 0 w 685800"/>
              <a:gd name="connsiteY0" fmla="*/ 0 h 2016606"/>
              <a:gd name="connsiteX1" fmla="*/ 215900 w 685800"/>
              <a:gd name="connsiteY1" fmla="*/ 381000 h 2016606"/>
              <a:gd name="connsiteX2" fmla="*/ 266700 w 685800"/>
              <a:gd name="connsiteY2" fmla="*/ 1524000 h 2016606"/>
              <a:gd name="connsiteX3" fmla="*/ 342900 w 685800"/>
              <a:gd name="connsiteY3" fmla="*/ 1917700 h 2016606"/>
              <a:gd name="connsiteX4" fmla="*/ 546100 w 685800"/>
              <a:gd name="connsiteY4" fmla="*/ 2006600 h 2016606"/>
              <a:gd name="connsiteX5" fmla="*/ 685800 w 685800"/>
              <a:gd name="connsiteY5" fmla="*/ 1739900 h 201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2016606">
                <a:moveTo>
                  <a:pt x="0" y="0"/>
                </a:moveTo>
                <a:cubicBezTo>
                  <a:pt x="85725" y="63500"/>
                  <a:pt x="171450" y="127000"/>
                  <a:pt x="215900" y="381000"/>
                </a:cubicBezTo>
                <a:cubicBezTo>
                  <a:pt x="260350" y="635000"/>
                  <a:pt x="245533" y="1267883"/>
                  <a:pt x="266700" y="1524000"/>
                </a:cubicBezTo>
                <a:cubicBezTo>
                  <a:pt x="287867" y="1780117"/>
                  <a:pt x="296333" y="1837267"/>
                  <a:pt x="342900" y="1917700"/>
                </a:cubicBezTo>
                <a:cubicBezTo>
                  <a:pt x="389467" y="1998133"/>
                  <a:pt x="488950" y="2036233"/>
                  <a:pt x="546100" y="2006600"/>
                </a:cubicBezTo>
                <a:cubicBezTo>
                  <a:pt x="603250" y="1976967"/>
                  <a:pt x="644525" y="1858433"/>
                  <a:pt x="685800" y="1739900"/>
                </a:cubicBezTo>
              </a:path>
            </a:pathLst>
          </a:custGeom>
          <a:noFill/>
          <a:ln w="285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88" name="群組 87"/>
          <p:cNvGrpSpPr/>
          <p:nvPr/>
        </p:nvGrpSpPr>
        <p:grpSpPr>
          <a:xfrm>
            <a:off x="7947180" y="2461721"/>
            <a:ext cx="461665" cy="1413164"/>
            <a:chOff x="2700170" y="5157068"/>
            <a:chExt cx="461665" cy="1413164"/>
          </a:xfrm>
        </p:grpSpPr>
        <p:sp>
          <p:nvSpPr>
            <p:cNvPr id="89" name="矩形 88"/>
            <p:cNvSpPr/>
            <p:nvPr/>
          </p:nvSpPr>
          <p:spPr>
            <a:xfrm>
              <a:off x="2750045" y="5231884"/>
              <a:ext cx="299260" cy="1271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0" name="文字方塊 89"/>
            <p:cNvSpPr txBox="1"/>
            <p:nvPr/>
          </p:nvSpPr>
          <p:spPr>
            <a:xfrm rot="5400000">
              <a:off x="2224421" y="5632817"/>
              <a:ext cx="141316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endParaRPr lang="zh-TW" altLang="en-US" sz="2400" dirty="0">
                <a:solidFill>
                  <a:schemeClr val="tx1"/>
                </a:solidFill>
              </a:endParaRPr>
            </a:p>
          </p:txBody>
        </p:sp>
      </p:grpSp>
      <p:cxnSp>
        <p:nvCxnSpPr>
          <p:cNvPr id="91" name="直線單箭頭接點 90"/>
          <p:cNvCxnSpPr/>
          <p:nvPr/>
        </p:nvCxnSpPr>
        <p:spPr>
          <a:xfrm flipV="1">
            <a:off x="8161543" y="3926959"/>
            <a:ext cx="0" cy="3127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8" name="矩形 97"/>
          <p:cNvSpPr/>
          <p:nvPr/>
        </p:nvSpPr>
        <p:spPr>
          <a:xfrm>
            <a:off x="7928967" y="4275379"/>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sp>
        <p:nvSpPr>
          <p:cNvPr id="105" name="矩形 104"/>
          <p:cNvSpPr/>
          <p:nvPr/>
        </p:nvSpPr>
        <p:spPr>
          <a:xfrm>
            <a:off x="5903003" y="5300730"/>
            <a:ext cx="461666" cy="7794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cxnSp>
        <p:nvCxnSpPr>
          <p:cNvPr id="106" name="直線單箭頭接點 105"/>
          <p:cNvCxnSpPr>
            <a:cxnSpLocks/>
          </p:cNvCxnSpPr>
          <p:nvPr/>
        </p:nvCxnSpPr>
        <p:spPr>
          <a:xfrm flipV="1">
            <a:off x="6132092" y="4868226"/>
            <a:ext cx="0" cy="40904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7" name="矩形 106"/>
          <p:cNvSpPr/>
          <p:nvPr/>
        </p:nvSpPr>
        <p:spPr>
          <a:xfrm>
            <a:off x="6917729" y="5313697"/>
            <a:ext cx="461666" cy="7794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cxnSp>
        <p:nvCxnSpPr>
          <p:cNvPr id="108" name="直線單箭頭接點 107"/>
          <p:cNvCxnSpPr>
            <a:cxnSpLocks/>
          </p:cNvCxnSpPr>
          <p:nvPr/>
        </p:nvCxnSpPr>
        <p:spPr>
          <a:xfrm flipV="1">
            <a:off x="7146818" y="4881193"/>
            <a:ext cx="0" cy="40904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9" name="矩形 108"/>
          <p:cNvSpPr/>
          <p:nvPr/>
        </p:nvSpPr>
        <p:spPr>
          <a:xfrm>
            <a:off x="7947180" y="5326664"/>
            <a:ext cx="461666" cy="7794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cxnSp>
        <p:nvCxnSpPr>
          <p:cNvPr id="110" name="直線單箭頭接點 109"/>
          <p:cNvCxnSpPr>
            <a:cxnSpLocks/>
          </p:cNvCxnSpPr>
          <p:nvPr/>
        </p:nvCxnSpPr>
        <p:spPr>
          <a:xfrm flipV="1">
            <a:off x="8176269" y="4894160"/>
            <a:ext cx="0" cy="40904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直線單箭頭接點 110"/>
          <p:cNvCxnSpPr/>
          <p:nvPr/>
        </p:nvCxnSpPr>
        <p:spPr>
          <a:xfrm flipV="1">
            <a:off x="4199816" y="4097617"/>
            <a:ext cx="0" cy="3127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箭號: 向右 6"/>
          <p:cNvSpPr/>
          <p:nvPr/>
        </p:nvSpPr>
        <p:spPr>
          <a:xfrm>
            <a:off x="3577479" y="3479600"/>
            <a:ext cx="406337" cy="42632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0" name="文字方塊 9"/>
          <p:cNvSpPr txBox="1"/>
          <p:nvPr/>
        </p:nvSpPr>
        <p:spPr>
          <a:xfrm>
            <a:off x="1701215" y="6124662"/>
            <a:ext cx="2050454" cy="523220"/>
          </a:xfrm>
          <a:prstGeom prst="rect">
            <a:avLst/>
          </a:prstGeom>
          <a:noFill/>
        </p:spPr>
        <p:txBody>
          <a:bodyPr wrap="square" rtlCol="0">
            <a:spAutoFit/>
          </a:bodyPr>
          <a:lstStyle/>
          <a:p>
            <a:pPr algn="ctr"/>
            <a:r>
              <a:rPr lang="en-US" altLang="zh-TW" sz="2800" b="1" i="1" u="sng" dirty="0"/>
              <a:t>Encoder</a:t>
            </a:r>
            <a:endParaRPr lang="zh-TW" altLang="en-US" sz="2800" b="1" i="1" u="sng" dirty="0"/>
          </a:p>
        </p:txBody>
      </p:sp>
      <p:sp>
        <p:nvSpPr>
          <p:cNvPr id="112" name="文字方塊 111"/>
          <p:cNvSpPr txBox="1"/>
          <p:nvPr/>
        </p:nvSpPr>
        <p:spPr>
          <a:xfrm>
            <a:off x="6103359" y="6124662"/>
            <a:ext cx="2050454" cy="523220"/>
          </a:xfrm>
          <a:prstGeom prst="rect">
            <a:avLst/>
          </a:prstGeom>
          <a:noFill/>
        </p:spPr>
        <p:txBody>
          <a:bodyPr wrap="square" rtlCol="0">
            <a:spAutoFit/>
          </a:bodyPr>
          <a:lstStyle/>
          <a:p>
            <a:pPr algn="ctr"/>
            <a:r>
              <a:rPr lang="en-US" altLang="zh-TW" sz="2800" b="1" i="1" u="sng" dirty="0"/>
              <a:t>Decoder</a:t>
            </a:r>
            <a:endParaRPr lang="zh-TW" altLang="en-US" sz="2800" b="1" i="1" u="sng" dirty="0"/>
          </a:p>
        </p:txBody>
      </p:sp>
      <p:cxnSp>
        <p:nvCxnSpPr>
          <p:cNvPr id="17" name="直線單箭頭接點 16"/>
          <p:cNvCxnSpPr>
            <a:stCxn id="55" idx="3"/>
          </p:cNvCxnSpPr>
          <p:nvPr/>
        </p:nvCxnSpPr>
        <p:spPr>
          <a:xfrm flipV="1">
            <a:off x="5835435" y="6414906"/>
            <a:ext cx="527395"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直線單箭頭接點 112"/>
          <p:cNvCxnSpPr>
            <a:cxnSpLocks/>
          </p:cNvCxnSpPr>
          <p:nvPr/>
        </p:nvCxnSpPr>
        <p:spPr>
          <a:xfrm flipH="1" flipV="1">
            <a:off x="3536108" y="6414906"/>
            <a:ext cx="527395"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889000" y="3154017"/>
            <a:ext cx="3784600" cy="302294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4" name="矩形 113"/>
          <p:cNvSpPr/>
          <p:nvPr/>
        </p:nvSpPr>
        <p:spPr>
          <a:xfrm>
            <a:off x="5714056" y="2337251"/>
            <a:ext cx="2819594" cy="384948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p:cNvSpPr txBox="1"/>
          <p:nvPr/>
        </p:nvSpPr>
        <p:spPr>
          <a:xfrm>
            <a:off x="6254828" y="533400"/>
            <a:ext cx="2533572" cy="83099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zh-TW" sz="2400" dirty="0"/>
              <a:t>Sequence-to-sequence learning</a:t>
            </a:r>
            <a:endParaRPr lang="zh-TW" altLang="en-US" sz="2400" dirty="0"/>
          </a:p>
        </p:txBody>
      </p:sp>
      <p:sp>
        <p:nvSpPr>
          <p:cNvPr id="77" name="文字方塊 76"/>
          <p:cNvSpPr txBox="1"/>
          <p:nvPr/>
        </p:nvSpPr>
        <p:spPr>
          <a:xfrm rot="5400000">
            <a:off x="5441826" y="2942011"/>
            <a:ext cx="1434981" cy="461665"/>
          </a:xfrm>
          <a:prstGeom prst="rect">
            <a:avLst/>
          </a:prstGeom>
          <a:noFill/>
        </p:spPr>
        <p:txBody>
          <a:bodyPr wrap="square" rtlCol="0">
            <a:spAutoFit/>
          </a:bodyPr>
          <a:lstStyle/>
          <a:p>
            <a:pPr algn="ctr"/>
            <a:r>
              <a:rPr lang="en-US" altLang="zh-TW" sz="2400" dirty="0"/>
              <a:t>machine</a:t>
            </a:r>
            <a:endParaRPr lang="zh-TW" altLang="en-US" sz="2400" dirty="0"/>
          </a:p>
        </p:txBody>
      </p:sp>
      <p:sp>
        <p:nvSpPr>
          <p:cNvPr id="79" name="文字方塊 78"/>
          <p:cNvSpPr txBox="1"/>
          <p:nvPr/>
        </p:nvSpPr>
        <p:spPr>
          <a:xfrm rot="5400000">
            <a:off x="6443524" y="2916989"/>
            <a:ext cx="1434981" cy="461665"/>
          </a:xfrm>
          <a:prstGeom prst="rect">
            <a:avLst/>
          </a:prstGeom>
          <a:noFill/>
        </p:spPr>
        <p:txBody>
          <a:bodyPr wrap="square" rtlCol="0">
            <a:spAutoFit/>
          </a:bodyPr>
          <a:lstStyle/>
          <a:p>
            <a:pPr algn="ctr"/>
            <a:r>
              <a:rPr lang="en-US" altLang="zh-TW" sz="2400" dirty="0"/>
              <a:t>learning</a:t>
            </a:r>
            <a:endParaRPr lang="zh-TW" altLang="en-US" sz="2400" dirty="0"/>
          </a:p>
        </p:txBody>
      </p:sp>
      <p:sp>
        <p:nvSpPr>
          <p:cNvPr id="80" name="文字方塊 79"/>
          <p:cNvSpPr txBox="1"/>
          <p:nvPr/>
        </p:nvSpPr>
        <p:spPr>
          <a:xfrm rot="5400000">
            <a:off x="7487945" y="2972534"/>
            <a:ext cx="1434981" cy="461665"/>
          </a:xfrm>
          <a:prstGeom prst="rect">
            <a:avLst/>
          </a:prstGeom>
          <a:noFill/>
        </p:spPr>
        <p:txBody>
          <a:bodyPr wrap="square" rtlCol="0">
            <a:spAutoFit/>
          </a:bodyPr>
          <a:lstStyle/>
          <a:p>
            <a:pPr algn="ctr"/>
            <a:r>
              <a:rPr lang="en-US" altLang="zh-TW" sz="2400" dirty="0"/>
              <a:t>. (period)</a:t>
            </a:r>
            <a:endParaRPr lang="zh-TW" altLang="en-US" sz="2400" dirty="0"/>
          </a:p>
        </p:txBody>
      </p:sp>
    </p:spTree>
    <p:extLst>
      <p:ext uri="{BB962C8B-B14F-4D97-AF65-F5344CB8AC3E}">
        <p14:creationId xmlns:p14="http://schemas.microsoft.com/office/powerpoint/2010/main" val="293073597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0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1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8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1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1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5"/>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7"/>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13"/>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39" grpId="0" animBg="1"/>
      <p:bldP spid="42" grpId="0" animBg="1"/>
      <p:bldP spid="22" grpId="0"/>
      <p:bldP spid="47" grpId="0"/>
      <p:bldP spid="40" grpId="0" animBg="1"/>
      <p:bldP spid="45" grpId="0"/>
      <p:bldP spid="41" grpId="0" animBg="1"/>
      <p:bldP spid="46" grpId="0"/>
      <p:bldP spid="65" grpId="0" animBg="1"/>
      <p:bldP spid="67" grpId="0" animBg="1"/>
      <p:bldP spid="16" grpId="0" animBg="1"/>
      <p:bldP spid="55" grpId="0"/>
      <p:bldP spid="59" grpId="0" animBg="1"/>
      <p:bldP spid="105" grpId="0" animBg="1"/>
      <p:bldP spid="107" grpId="0" animBg="1"/>
      <p:bldP spid="109" grpId="0" animBg="1"/>
      <p:bldP spid="7" grpId="0" animBg="1"/>
      <p:bldP spid="10" grpId="0"/>
      <p:bldP spid="112" grpId="0"/>
      <p:bldP spid="18" grpId="0" animBg="1"/>
      <p:bldP spid="114" grpId="0" animBg="1"/>
      <p:bldP spid="19" grpId="0" animBg="1"/>
      <p:bldP spid="77" grpId="0"/>
      <p:bldP spid="79" grpId="0"/>
      <p:bldP spid="8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6"/>
            <a:ext cx="7886700" cy="1325563"/>
          </a:xfrm>
        </p:spPr>
        <p:txBody>
          <a:bodyPr/>
          <a:lstStyle/>
          <a:p>
            <a:r>
              <a:rPr lang="en-US" altLang="zh-TW" dirty="0"/>
              <a:t>Conditional Generation</a:t>
            </a:r>
            <a:endParaRPr lang="zh-TW" altLang="en-US" dirty="0"/>
          </a:p>
        </p:txBody>
      </p:sp>
      <p:pic>
        <p:nvPicPr>
          <p:cNvPr id="7" name="圖片 6"/>
          <p:cNvPicPr>
            <a:picLocks noChangeAspect="1"/>
          </p:cNvPicPr>
          <p:nvPr/>
        </p:nvPicPr>
        <p:blipFill>
          <a:blip r:embed="rId2"/>
          <a:stretch>
            <a:fillRect/>
          </a:stretch>
        </p:blipFill>
        <p:spPr>
          <a:xfrm>
            <a:off x="89452" y="1780405"/>
            <a:ext cx="8749843" cy="3928910"/>
          </a:xfrm>
          <a:prstGeom prst="rect">
            <a:avLst/>
          </a:prstGeom>
        </p:spPr>
      </p:pic>
      <p:sp>
        <p:nvSpPr>
          <p:cNvPr id="8" name="文字方塊 7"/>
          <p:cNvSpPr txBox="1"/>
          <p:nvPr/>
        </p:nvSpPr>
        <p:spPr>
          <a:xfrm>
            <a:off x="5118238" y="5532976"/>
            <a:ext cx="2213113" cy="461665"/>
          </a:xfrm>
          <a:prstGeom prst="rect">
            <a:avLst/>
          </a:prstGeom>
          <a:noFill/>
        </p:spPr>
        <p:txBody>
          <a:bodyPr wrap="square" rtlCol="0">
            <a:spAutoFit/>
          </a:bodyPr>
          <a:lstStyle/>
          <a:p>
            <a:pPr algn="ctr"/>
            <a:r>
              <a:rPr lang="en-US" altLang="zh-TW" sz="2400" dirty="0"/>
              <a:t>U: Hi</a:t>
            </a:r>
            <a:endParaRPr lang="zh-TW" altLang="en-US" sz="2400" dirty="0"/>
          </a:p>
        </p:txBody>
      </p:sp>
      <p:sp>
        <p:nvSpPr>
          <p:cNvPr id="4" name="文字方塊 3"/>
          <p:cNvSpPr txBox="1"/>
          <p:nvPr/>
        </p:nvSpPr>
        <p:spPr>
          <a:xfrm>
            <a:off x="967526" y="1933019"/>
            <a:ext cx="1562100" cy="461665"/>
          </a:xfrm>
          <a:prstGeom prst="rect">
            <a:avLst/>
          </a:prstGeom>
          <a:noFill/>
        </p:spPr>
        <p:txBody>
          <a:bodyPr wrap="square" rtlCol="0">
            <a:spAutoFit/>
          </a:bodyPr>
          <a:lstStyle/>
          <a:p>
            <a:r>
              <a:rPr lang="en-US" altLang="zh-TW" sz="2400" dirty="0"/>
              <a:t>U: Hi</a:t>
            </a:r>
            <a:endParaRPr lang="zh-TW" altLang="en-US" sz="2400" dirty="0"/>
          </a:p>
        </p:txBody>
      </p:sp>
      <p:sp>
        <p:nvSpPr>
          <p:cNvPr id="5" name="文字方塊 4"/>
          <p:cNvSpPr txBox="1"/>
          <p:nvPr/>
        </p:nvSpPr>
        <p:spPr>
          <a:xfrm>
            <a:off x="967526" y="2345573"/>
            <a:ext cx="1562100" cy="461665"/>
          </a:xfrm>
          <a:prstGeom prst="rect">
            <a:avLst/>
          </a:prstGeom>
          <a:noFill/>
        </p:spPr>
        <p:txBody>
          <a:bodyPr wrap="square" rtlCol="0">
            <a:spAutoFit/>
          </a:bodyPr>
          <a:lstStyle/>
          <a:p>
            <a:r>
              <a:rPr lang="en-US" altLang="zh-TW" sz="2400" dirty="0"/>
              <a:t>M: Hi</a:t>
            </a:r>
            <a:endParaRPr lang="zh-TW" altLang="en-US" sz="2400" dirty="0"/>
          </a:p>
        </p:txBody>
      </p:sp>
      <p:sp>
        <p:nvSpPr>
          <p:cNvPr id="6" name="文字方塊 5"/>
          <p:cNvSpPr txBox="1"/>
          <p:nvPr/>
        </p:nvSpPr>
        <p:spPr>
          <a:xfrm>
            <a:off x="967526" y="1520465"/>
            <a:ext cx="1562100" cy="461665"/>
          </a:xfrm>
          <a:prstGeom prst="rect">
            <a:avLst/>
          </a:prstGeom>
          <a:noFill/>
        </p:spPr>
        <p:txBody>
          <a:bodyPr wrap="square" rtlCol="0">
            <a:spAutoFit/>
          </a:bodyPr>
          <a:lstStyle/>
          <a:p>
            <a:r>
              <a:rPr lang="en-US" altLang="zh-TW" sz="2400" dirty="0"/>
              <a:t>M: Hello</a:t>
            </a:r>
            <a:endParaRPr lang="zh-TW" altLang="en-US" sz="2400" dirty="0"/>
          </a:p>
        </p:txBody>
      </p:sp>
      <p:sp>
        <p:nvSpPr>
          <p:cNvPr id="10" name="文字方塊 9"/>
          <p:cNvSpPr txBox="1"/>
          <p:nvPr/>
        </p:nvSpPr>
        <p:spPr>
          <a:xfrm>
            <a:off x="6611413" y="1290184"/>
            <a:ext cx="2213113" cy="461665"/>
          </a:xfrm>
          <a:prstGeom prst="rect">
            <a:avLst/>
          </a:prstGeom>
          <a:noFill/>
        </p:spPr>
        <p:txBody>
          <a:bodyPr wrap="square" rtlCol="0">
            <a:spAutoFit/>
          </a:bodyPr>
          <a:lstStyle/>
          <a:p>
            <a:pPr algn="ctr"/>
            <a:r>
              <a:rPr lang="en-US" altLang="zh-TW" sz="2400" dirty="0"/>
              <a:t>M: Hi</a:t>
            </a:r>
            <a:endParaRPr lang="zh-TW" altLang="en-US" sz="2400" dirty="0"/>
          </a:p>
        </p:txBody>
      </p:sp>
      <p:sp>
        <p:nvSpPr>
          <p:cNvPr id="11" name="文字方塊 10"/>
          <p:cNvSpPr txBox="1"/>
          <p:nvPr/>
        </p:nvSpPr>
        <p:spPr>
          <a:xfrm>
            <a:off x="1092476" y="5602226"/>
            <a:ext cx="2213113" cy="461665"/>
          </a:xfrm>
          <a:prstGeom prst="rect">
            <a:avLst/>
          </a:prstGeom>
          <a:noFill/>
        </p:spPr>
        <p:txBody>
          <a:bodyPr wrap="square" rtlCol="0">
            <a:spAutoFit/>
          </a:bodyPr>
          <a:lstStyle/>
          <a:p>
            <a:pPr algn="ctr"/>
            <a:r>
              <a:rPr lang="en-US" altLang="zh-TW" sz="2400" dirty="0"/>
              <a:t>M: Hello</a:t>
            </a:r>
            <a:endParaRPr lang="zh-TW" altLang="en-US" sz="2400" dirty="0"/>
          </a:p>
        </p:txBody>
      </p:sp>
      <p:sp>
        <p:nvSpPr>
          <p:cNvPr id="12" name="TextBox 4"/>
          <p:cNvSpPr txBox="1"/>
          <p:nvPr/>
        </p:nvSpPr>
        <p:spPr>
          <a:xfrm>
            <a:off x="89452" y="6076070"/>
            <a:ext cx="9054548" cy="646331"/>
          </a:xfrm>
          <a:prstGeom prst="rect">
            <a:avLst/>
          </a:prstGeom>
          <a:noFill/>
        </p:spPr>
        <p:txBody>
          <a:bodyPr wrap="square" rtlCol="0">
            <a:spAutoFit/>
          </a:bodyPr>
          <a:lstStyle/>
          <a:p>
            <a:r>
              <a:rPr lang="en-US" dirty="0" err="1"/>
              <a:t>Serban</a:t>
            </a:r>
            <a:r>
              <a:rPr lang="en-US" dirty="0"/>
              <a:t>, Iulian V., Alessandro </a:t>
            </a:r>
            <a:r>
              <a:rPr lang="en-US" dirty="0" err="1"/>
              <a:t>Sordoni</a:t>
            </a:r>
            <a:r>
              <a:rPr lang="en-US" dirty="0"/>
              <a:t>, </a:t>
            </a:r>
            <a:r>
              <a:rPr lang="en-US" dirty="0" err="1"/>
              <a:t>Yoshua</a:t>
            </a:r>
            <a:r>
              <a:rPr lang="en-US" dirty="0"/>
              <a:t> Bengio, Aaron </a:t>
            </a:r>
            <a:r>
              <a:rPr lang="en-US" dirty="0" err="1"/>
              <a:t>Courville</a:t>
            </a:r>
            <a:r>
              <a:rPr lang="en-US" dirty="0"/>
              <a:t>, and Joelle </a:t>
            </a:r>
            <a:r>
              <a:rPr lang="en-US" dirty="0" err="1"/>
              <a:t>Pineau</a:t>
            </a:r>
            <a:r>
              <a:rPr lang="en-US" dirty="0"/>
              <a:t>, 2015 "Building End-To-End Dialogue Systems Using Generative Hierarchical Neural Network Models.</a:t>
            </a:r>
          </a:p>
        </p:txBody>
      </p:sp>
      <p:sp>
        <p:nvSpPr>
          <p:cNvPr id="17" name="矩形 16"/>
          <p:cNvSpPr/>
          <p:nvPr/>
        </p:nvSpPr>
        <p:spPr>
          <a:xfrm>
            <a:off x="977465" y="2807238"/>
            <a:ext cx="5295072" cy="369332"/>
          </a:xfrm>
          <a:prstGeom prst="rect">
            <a:avLst/>
          </a:prstGeom>
        </p:spPr>
        <p:txBody>
          <a:bodyPr wrap="square">
            <a:spAutoFit/>
          </a:bodyPr>
          <a:lstStyle/>
          <a:p>
            <a:r>
              <a:rPr lang="zh-TW" altLang="en-US" dirty="0"/>
              <a:t>https://www.youtube.com/watch?v=e2MpOmyQJw4</a:t>
            </a:r>
          </a:p>
        </p:txBody>
      </p:sp>
      <p:sp>
        <p:nvSpPr>
          <p:cNvPr id="18" name="文字方塊 17"/>
          <p:cNvSpPr txBox="1"/>
          <p:nvPr/>
        </p:nvSpPr>
        <p:spPr>
          <a:xfrm>
            <a:off x="2641737" y="1734040"/>
            <a:ext cx="3333750" cy="830997"/>
          </a:xfrm>
          <a:prstGeom prst="rect">
            <a:avLst/>
          </a:prstGeom>
          <a:noFill/>
        </p:spPr>
        <p:txBody>
          <a:bodyPr wrap="square" rtlCol="0">
            <a:spAutoFit/>
          </a:bodyPr>
          <a:lstStyle/>
          <a:p>
            <a:r>
              <a:rPr lang="en-US" altLang="zh-TW" sz="2400" dirty="0"/>
              <a:t>Need to consider longer context during chatting</a:t>
            </a:r>
            <a:endParaRPr lang="zh-TW" altLang="en-US" sz="2400" dirty="0"/>
          </a:p>
        </p:txBody>
      </p:sp>
      <p:sp>
        <p:nvSpPr>
          <p:cNvPr id="19" name="矩形 18"/>
          <p:cNvSpPr/>
          <p:nvPr/>
        </p:nvSpPr>
        <p:spPr>
          <a:xfrm>
            <a:off x="-171174" y="3248944"/>
            <a:ext cx="5075583" cy="2328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1745421" y="3381419"/>
            <a:ext cx="5075583" cy="905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5" name="Picture 4" descr="相關圖片"/>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551" y="1206014"/>
            <a:ext cx="529533" cy="529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51208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7" grpId="0"/>
      <p:bldP spid="18" grpId="0"/>
      <p:bldP spid="19"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6"/>
            <a:ext cx="7886700" cy="1325563"/>
          </a:xfrm>
        </p:spPr>
        <p:txBody>
          <a:bodyPr/>
          <a:lstStyle/>
          <a:p>
            <a:r>
              <a:rPr lang="en-US" altLang="zh-TW" dirty="0"/>
              <a:t>Dynamic Conditional Generation</a:t>
            </a:r>
            <a:endParaRPr lang="zh-TW" altLang="en-US" dirty="0"/>
          </a:p>
        </p:txBody>
      </p:sp>
      <p:sp>
        <p:nvSpPr>
          <p:cNvPr id="14" name="矩形 13"/>
          <p:cNvSpPr/>
          <p:nvPr/>
        </p:nvSpPr>
        <p:spPr>
          <a:xfrm>
            <a:off x="1092486" y="4147049"/>
            <a:ext cx="461666" cy="60581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dirty="0"/>
          </a:p>
        </p:txBody>
      </p:sp>
      <p:sp>
        <p:nvSpPr>
          <p:cNvPr id="15" name="矩形 14"/>
          <p:cNvSpPr/>
          <p:nvPr/>
        </p:nvSpPr>
        <p:spPr>
          <a:xfrm>
            <a:off x="2051410" y="4147048"/>
            <a:ext cx="465153" cy="6058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dirty="0"/>
          </a:p>
        </p:txBody>
      </p:sp>
      <p:sp>
        <p:nvSpPr>
          <p:cNvPr id="39" name="矩形 38"/>
          <p:cNvSpPr/>
          <p:nvPr/>
        </p:nvSpPr>
        <p:spPr>
          <a:xfrm>
            <a:off x="1121513" y="5150783"/>
            <a:ext cx="465153" cy="66547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42" name="矩形 41"/>
          <p:cNvSpPr/>
          <p:nvPr/>
        </p:nvSpPr>
        <p:spPr>
          <a:xfrm>
            <a:off x="3989292" y="5138667"/>
            <a:ext cx="465153" cy="6775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22" name="文字方塊 21"/>
          <p:cNvSpPr txBox="1"/>
          <p:nvPr/>
        </p:nvSpPr>
        <p:spPr>
          <a:xfrm>
            <a:off x="1039764" y="5238200"/>
            <a:ext cx="628650" cy="461665"/>
          </a:xfrm>
          <a:prstGeom prst="rect">
            <a:avLst/>
          </a:prstGeom>
          <a:noFill/>
        </p:spPr>
        <p:txBody>
          <a:bodyPr wrap="square" rtlCol="0">
            <a:spAutoFit/>
          </a:bodyPr>
          <a:lstStyle/>
          <a:p>
            <a:pPr algn="ctr"/>
            <a:r>
              <a:rPr lang="zh-TW" altLang="en-US" sz="2400" dirty="0"/>
              <a:t>機</a:t>
            </a:r>
          </a:p>
        </p:txBody>
      </p:sp>
      <p:sp>
        <p:nvSpPr>
          <p:cNvPr id="47" name="文字方塊 46"/>
          <p:cNvSpPr txBox="1"/>
          <p:nvPr/>
        </p:nvSpPr>
        <p:spPr>
          <a:xfrm>
            <a:off x="3894251" y="5238200"/>
            <a:ext cx="628650" cy="461665"/>
          </a:xfrm>
          <a:prstGeom prst="rect">
            <a:avLst/>
          </a:prstGeom>
          <a:noFill/>
        </p:spPr>
        <p:txBody>
          <a:bodyPr wrap="square" rtlCol="0">
            <a:spAutoFit/>
          </a:bodyPr>
          <a:lstStyle/>
          <a:p>
            <a:pPr algn="ctr"/>
            <a:r>
              <a:rPr lang="zh-TW" altLang="en-US" sz="2400" dirty="0"/>
              <a:t>習</a:t>
            </a:r>
          </a:p>
        </p:txBody>
      </p:sp>
      <p:sp>
        <p:nvSpPr>
          <p:cNvPr id="40" name="矩形 39"/>
          <p:cNvSpPr/>
          <p:nvPr/>
        </p:nvSpPr>
        <p:spPr>
          <a:xfrm>
            <a:off x="2050115" y="5138667"/>
            <a:ext cx="465153" cy="6775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45" name="文字方塊 44"/>
          <p:cNvSpPr txBox="1"/>
          <p:nvPr/>
        </p:nvSpPr>
        <p:spPr>
          <a:xfrm>
            <a:off x="1968366" y="5238200"/>
            <a:ext cx="628650" cy="461665"/>
          </a:xfrm>
          <a:prstGeom prst="rect">
            <a:avLst/>
          </a:prstGeom>
          <a:noFill/>
        </p:spPr>
        <p:txBody>
          <a:bodyPr wrap="square" rtlCol="0">
            <a:spAutoFit/>
          </a:bodyPr>
          <a:lstStyle/>
          <a:p>
            <a:pPr algn="ctr"/>
            <a:r>
              <a:rPr lang="zh-TW" altLang="en-US" sz="2400" dirty="0"/>
              <a:t>器</a:t>
            </a:r>
          </a:p>
        </p:txBody>
      </p:sp>
      <p:sp>
        <p:nvSpPr>
          <p:cNvPr id="41" name="矩形 40"/>
          <p:cNvSpPr/>
          <p:nvPr/>
        </p:nvSpPr>
        <p:spPr>
          <a:xfrm>
            <a:off x="3012362" y="5138667"/>
            <a:ext cx="465153" cy="6775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46" name="文字方塊 45"/>
          <p:cNvSpPr txBox="1"/>
          <p:nvPr/>
        </p:nvSpPr>
        <p:spPr>
          <a:xfrm>
            <a:off x="2923967" y="5238200"/>
            <a:ext cx="628650" cy="461665"/>
          </a:xfrm>
          <a:prstGeom prst="rect">
            <a:avLst/>
          </a:prstGeom>
          <a:noFill/>
        </p:spPr>
        <p:txBody>
          <a:bodyPr wrap="square" rtlCol="0">
            <a:spAutoFit/>
          </a:bodyPr>
          <a:lstStyle/>
          <a:p>
            <a:pPr algn="ctr"/>
            <a:r>
              <a:rPr lang="zh-TW" altLang="en-US" sz="2400" dirty="0"/>
              <a:t>學</a:t>
            </a:r>
          </a:p>
        </p:txBody>
      </p:sp>
      <p:cxnSp>
        <p:nvCxnSpPr>
          <p:cNvPr id="57" name="直線單箭頭接點 56"/>
          <p:cNvCxnSpPr/>
          <p:nvPr/>
        </p:nvCxnSpPr>
        <p:spPr>
          <a:xfrm>
            <a:off x="1572452" y="4520635"/>
            <a:ext cx="478958"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49"/>
          <p:cNvCxnSpPr/>
          <p:nvPr/>
        </p:nvCxnSpPr>
        <p:spPr>
          <a:xfrm flipV="1">
            <a:off x="1341237" y="4785229"/>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p:nvPr/>
        </p:nvCxnSpPr>
        <p:spPr>
          <a:xfrm flipV="1">
            <a:off x="4221869" y="4785229"/>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單箭頭接點 57"/>
          <p:cNvCxnSpPr/>
          <p:nvPr/>
        </p:nvCxnSpPr>
        <p:spPr>
          <a:xfrm flipV="1">
            <a:off x="3238293" y="4785229"/>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單箭頭接點 63"/>
          <p:cNvCxnSpPr/>
          <p:nvPr/>
        </p:nvCxnSpPr>
        <p:spPr>
          <a:xfrm flipV="1">
            <a:off x="2282692" y="4785229"/>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3013821" y="4147048"/>
            <a:ext cx="465153" cy="6058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dirty="0"/>
          </a:p>
        </p:txBody>
      </p:sp>
      <p:cxnSp>
        <p:nvCxnSpPr>
          <p:cNvPr id="66" name="直線單箭頭接點 65"/>
          <p:cNvCxnSpPr/>
          <p:nvPr/>
        </p:nvCxnSpPr>
        <p:spPr>
          <a:xfrm>
            <a:off x="2534863" y="4520635"/>
            <a:ext cx="478958"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3998725" y="4147048"/>
            <a:ext cx="465153" cy="6058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dirty="0"/>
          </a:p>
        </p:txBody>
      </p:sp>
      <p:cxnSp>
        <p:nvCxnSpPr>
          <p:cNvPr id="68" name="直線單箭頭接點 67"/>
          <p:cNvCxnSpPr/>
          <p:nvPr/>
        </p:nvCxnSpPr>
        <p:spPr>
          <a:xfrm>
            <a:off x="3519767" y="4520635"/>
            <a:ext cx="478958"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60" name="群組 59"/>
          <p:cNvGrpSpPr/>
          <p:nvPr/>
        </p:nvGrpSpPr>
        <p:grpSpPr>
          <a:xfrm>
            <a:off x="6927153" y="2191013"/>
            <a:ext cx="461665" cy="1413164"/>
            <a:chOff x="2700170" y="5157068"/>
            <a:chExt cx="461665" cy="1413164"/>
          </a:xfrm>
        </p:grpSpPr>
        <p:sp>
          <p:nvSpPr>
            <p:cNvPr id="61" name="矩形 60"/>
            <p:cNvSpPr/>
            <p:nvPr/>
          </p:nvSpPr>
          <p:spPr>
            <a:xfrm>
              <a:off x="2750045" y="5231884"/>
              <a:ext cx="299260" cy="1271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2" name="文字方塊 61"/>
            <p:cNvSpPr txBox="1"/>
            <p:nvPr/>
          </p:nvSpPr>
          <p:spPr>
            <a:xfrm rot="5400000">
              <a:off x="2224421" y="5632817"/>
              <a:ext cx="141316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endParaRPr lang="zh-TW" altLang="en-US" sz="2400" dirty="0">
                <a:solidFill>
                  <a:schemeClr val="tx1"/>
                </a:solidFill>
              </a:endParaRPr>
            </a:p>
          </p:txBody>
        </p:sp>
      </p:grpSp>
      <p:grpSp>
        <p:nvGrpSpPr>
          <p:cNvPr id="63" name="群組 62"/>
          <p:cNvGrpSpPr/>
          <p:nvPr/>
        </p:nvGrpSpPr>
        <p:grpSpPr>
          <a:xfrm>
            <a:off x="5915117" y="2204264"/>
            <a:ext cx="461665" cy="1413164"/>
            <a:chOff x="1417239" y="5157069"/>
            <a:chExt cx="461665" cy="1413164"/>
          </a:xfrm>
        </p:grpSpPr>
        <p:sp>
          <p:nvSpPr>
            <p:cNvPr id="69" name="矩形 68"/>
            <p:cNvSpPr/>
            <p:nvPr/>
          </p:nvSpPr>
          <p:spPr>
            <a:xfrm>
              <a:off x="1467114" y="5231885"/>
              <a:ext cx="299260" cy="1271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0" name="文字方塊 69"/>
            <p:cNvSpPr txBox="1"/>
            <p:nvPr/>
          </p:nvSpPr>
          <p:spPr>
            <a:xfrm rot="5400000">
              <a:off x="941490" y="5632818"/>
              <a:ext cx="141316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endParaRPr lang="zh-TW" altLang="en-US" sz="2400" dirty="0">
                <a:solidFill>
                  <a:schemeClr val="tx1"/>
                </a:solidFill>
              </a:endParaRPr>
            </a:p>
          </p:txBody>
        </p:sp>
      </p:grpSp>
      <p:cxnSp>
        <p:nvCxnSpPr>
          <p:cNvPr id="71" name="直線單箭頭接點 70"/>
          <p:cNvCxnSpPr/>
          <p:nvPr/>
        </p:nvCxnSpPr>
        <p:spPr>
          <a:xfrm flipV="1">
            <a:off x="6141516" y="3656251"/>
            <a:ext cx="0" cy="3127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單箭頭接點 71"/>
          <p:cNvCxnSpPr/>
          <p:nvPr/>
        </p:nvCxnSpPr>
        <p:spPr>
          <a:xfrm flipV="1">
            <a:off x="7141516" y="3656251"/>
            <a:ext cx="0" cy="3127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3" name="矩形 72"/>
          <p:cNvSpPr/>
          <p:nvPr/>
        </p:nvSpPr>
        <p:spPr>
          <a:xfrm>
            <a:off x="5908940" y="3996042"/>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sp>
        <p:nvSpPr>
          <p:cNvPr id="74" name="矩形 73"/>
          <p:cNvSpPr/>
          <p:nvPr/>
        </p:nvSpPr>
        <p:spPr>
          <a:xfrm>
            <a:off x="6908940" y="4004671"/>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sp>
        <p:nvSpPr>
          <p:cNvPr id="78" name="手繪多邊形 26"/>
          <p:cNvSpPr/>
          <p:nvPr/>
        </p:nvSpPr>
        <p:spPr>
          <a:xfrm>
            <a:off x="6388123" y="2998179"/>
            <a:ext cx="685800" cy="1921662"/>
          </a:xfrm>
          <a:custGeom>
            <a:avLst/>
            <a:gdLst>
              <a:gd name="connsiteX0" fmla="*/ 0 w 685800"/>
              <a:gd name="connsiteY0" fmla="*/ 0 h 2016606"/>
              <a:gd name="connsiteX1" fmla="*/ 215900 w 685800"/>
              <a:gd name="connsiteY1" fmla="*/ 381000 h 2016606"/>
              <a:gd name="connsiteX2" fmla="*/ 266700 w 685800"/>
              <a:gd name="connsiteY2" fmla="*/ 1524000 h 2016606"/>
              <a:gd name="connsiteX3" fmla="*/ 342900 w 685800"/>
              <a:gd name="connsiteY3" fmla="*/ 1917700 h 2016606"/>
              <a:gd name="connsiteX4" fmla="*/ 546100 w 685800"/>
              <a:gd name="connsiteY4" fmla="*/ 2006600 h 2016606"/>
              <a:gd name="connsiteX5" fmla="*/ 685800 w 685800"/>
              <a:gd name="connsiteY5" fmla="*/ 1739900 h 201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2016606">
                <a:moveTo>
                  <a:pt x="0" y="0"/>
                </a:moveTo>
                <a:cubicBezTo>
                  <a:pt x="85725" y="63500"/>
                  <a:pt x="171450" y="127000"/>
                  <a:pt x="215900" y="381000"/>
                </a:cubicBezTo>
                <a:cubicBezTo>
                  <a:pt x="260350" y="635000"/>
                  <a:pt x="245533" y="1267883"/>
                  <a:pt x="266700" y="1524000"/>
                </a:cubicBezTo>
                <a:cubicBezTo>
                  <a:pt x="287867" y="1780117"/>
                  <a:pt x="296333" y="1837267"/>
                  <a:pt x="342900" y="1917700"/>
                </a:cubicBezTo>
                <a:cubicBezTo>
                  <a:pt x="389467" y="1998133"/>
                  <a:pt x="488950" y="2036233"/>
                  <a:pt x="546100" y="2006600"/>
                </a:cubicBezTo>
                <a:cubicBezTo>
                  <a:pt x="603250" y="1976967"/>
                  <a:pt x="644525" y="1858433"/>
                  <a:pt x="685800" y="1739900"/>
                </a:cubicBezTo>
              </a:path>
            </a:pathLst>
          </a:custGeom>
          <a:noFill/>
          <a:ln w="285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手繪多邊形 102"/>
          <p:cNvSpPr/>
          <p:nvPr/>
        </p:nvSpPr>
        <p:spPr>
          <a:xfrm>
            <a:off x="7416571" y="2998179"/>
            <a:ext cx="685800" cy="1921662"/>
          </a:xfrm>
          <a:custGeom>
            <a:avLst/>
            <a:gdLst>
              <a:gd name="connsiteX0" fmla="*/ 0 w 685800"/>
              <a:gd name="connsiteY0" fmla="*/ 0 h 2016606"/>
              <a:gd name="connsiteX1" fmla="*/ 215900 w 685800"/>
              <a:gd name="connsiteY1" fmla="*/ 381000 h 2016606"/>
              <a:gd name="connsiteX2" fmla="*/ 266700 w 685800"/>
              <a:gd name="connsiteY2" fmla="*/ 1524000 h 2016606"/>
              <a:gd name="connsiteX3" fmla="*/ 342900 w 685800"/>
              <a:gd name="connsiteY3" fmla="*/ 1917700 h 2016606"/>
              <a:gd name="connsiteX4" fmla="*/ 546100 w 685800"/>
              <a:gd name="connsiteY4" fmla="*/ 2006600 h 2016606"/>
              <a:gd name="connsiteX5" fmla="*/ 685800 w 685800"/>
              <a:gd name="connsiteY5" fmla="*/ 1739900 h 201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2016606">
                <a:moveTo>
                  <a:pt x="0" y="0"/>
                </a:moveTo>
                <a:cubicBezTo>
                  <a:pt x="85725" y="63500"/>
                  <a:pt x="171450" y="127000"/>
                  <a:pt x="215900" y="381000"/>
                </a:cubicBezTo>
                <a:cubicBezTo>
                  <a:pt x="260350" y="635000"/>
                  <a:pt x="245533" y="1267883"/>
                  <a:pt x="266700" y="1524000"/>
                </a:cubicBezTo>
                <a:cubicBezTo>
                  <a:pt x="287867" y="1780117"/>
                  <a:pt x="296333" y="1837267"/>
                  <a:pt x="342900" y="1917700"/>
                </a:cubicBezTo>
                <a:cubicBezTo>
                  <a:pt x="389467" y="1998133"/>
                  <a:pt x="488950" y="2036233"/>
                  <a:pt x="546100" y="2006600"/>
                </a:cubicBezTo>
                <a:cubicBezTo>
                  <a:pt x="603250" y="1976967"/>
                  <a:pt x="644525" y="1858433"/>
                  <a:pt x="685800" y="1739900"/>
                </a:cubicBezTo>
              </a:path>
            </a:pathLst>
          </a:custGeom>
          <a:noFill/>
          <a:ln w="285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88" name="群組 87"/>
          <p:cNvGrpSpPr/>
          <p:nvPr/>
        </p:nvGrpSpPr>
        <p:grpSpPr>
          <a:xfrm>
            <a:off x="7956604" y="2203980"/>
            <a:ext cx="461665" cy="1413164"/>
            <a:chOff x="2700170" y="5157068"/>
            <a:chExt cx="461665" cy="1413164"/>
          </a:xfrm>
        </p:grpSpPr>
        <p:sp>
          <p:nvSpPr>
            <p:cNvPr id="89" name="矩形 88"/>
            <p:cNvSpPr/>
            <p:nvPr/>
          </p:nvSpPr>
          <p:spPr>
            <a:xfrm>
              <a:off x="2750045" y="5231884"/>
              <a:ext cx="299260" cy="1271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0" name="文字方塊 89"/>
            <p:cNvSpPr txBox="1"/>
            <p:nvPr/>
          </p:nvSpPr>
          <p:spPr>
            <a:xfrm rot="5400000">
              <a:off x="2224421" y="5632817"/>
              <a:ext cx="141316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endParaRPr lang="zh-TW" altLang="en-US" sz="2400" dirty="0">
                <a:solidFill>
                  <a:schemeClr val="tx1"/>
                </a:solidFill>
              </a:endParaRPr>
            </a:p>
          </p:txBody>
        </p:sp>
      </p:grpSp>
      <p:cxnSp>
        <p:nvCxnSpPr>
          <p:cNvPr id="91" name="直線單箭頭接點 90"/>
          <p:cNvCxnSpPr/>
          <p:nvPr/>
        </p:nvCxnSpPr>
        <p:spPr>
          <a:xfrm flipV="1">
            <a:off x="8170967" y="3669218"/>
            <a:ext cx="0" cy="3127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8" name="矩形 97"/>
          <p:cNvSpPr/>
          <p:nvPr/>
        </p:nvSpPr>
        <p:spPr>
          <a:xfrm>
            <a:off x="7938391" y="4017638"/>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sp>
        <p:nvSpPr>
          <p:cNvPr id="112" name="文字方塊 111"/>
          <p:cNvSpPr txBox="1"/>
          <p:nvPr/>
        </p:nvSpPr>
        <p:spPr>
          <a:xfrm>
            <a:off x="6101431" y="5915084"/>
            <a:ext cx="2050454" cy="523220"/>
          </a:xfrm>
          <a:prstGeom prst="rect">
            <a:avLst/>
          </a:prstGeom>
          <a:noFill/>
        </p:spPr>
        <p:txBody>
          <a:bodyPr wrap="square" rtlCol="0">
            <a:spAutoFit/>
          </a:bodyPr>
          <a:lstStyle/>
          <a:p>
            <a:pPr algn="ctr"/>
            <a:r>
              <a:rPr lang="en-US" altLang="zh-TW" sz="2800" b="1" i="1" u="sng" dirty="0"/>
              <a:t>Decoder</a:t>
            </a:r>
            <a:endParaRPr lang="zh-TW" altLang="en-US" sz="2800" b="1" i="1" u="sng" dirty="0"/>
          </a:p>
        </p:txBody>
      </p:sp>
      <p:sp>
        <p:nvSpPr>
          <p:cNvPr id="77" name="文字方塊 76"/>
          <p:cNvSpPr txBox="1"/>
          <p:nvPr/>
        </p:nvSpPr>
        <p:spPr>
          <a:xfrm rot="5400000">
            <a:off x="5451250" y="2684270"/>
            <a:ext cx="1434981" cy="461665"/>
          </a:xfrm>
          <a:prstGeom prst="rect">
            <a:avLst/>
          </a:prstGeom>
          <a:noFill/>
        </p:spPr>
        <p:txBody>
          <a:bodyPr wrap="square" rtlCol="0">
            <a:spAutoFit/>
          </a:bodyPr>
          <a:lstStyle/>
          <a:p>
            <a:pPr algn="ctr"/>
            <a:r>
              <a:rPr lang="en-US" altLang="zh-TW" sz="2400" dirty="0"/>
              <a:t>machine</a:t>
            </a:r>
            <a:endParaRPr lang="zh-TW" altLang="en-US" sz="2400" dirty="0"/>
          </a:p>
        </p:txBody>
      </p:sp>
      <p:sp>
        <p:nvSpPr>
          <p:cNvPr id="79" name="文字方塊 78"/>
          <p:cNvSpPr txBox="1"/>
          <p:nvPr/>
        </p:nvSpPr>
        <p:spPr>
          <a:xfrm rot="5400000">
            <a:off x="6452948" y="2659248"/>
            <a:ext cx="1434981" cy="461665"/>
          </a:xfrm>
          <a:prstGeom prst="rect">
            <a:avLst/>
          </a:prstGeom>
          <a:noFill/>
        </p:spPr>
        <p:txBody>
          <a:bodyPr wrap="square" rtlCol="0">
            <a:spAutoFit/>
          </a:bodyPr>
          <a:lstStyle/>
          <a:p>
            <a:pPr algn="ctr"/>
            <a:r>
              <a:rPr lang="en-US" altLang="zh-TW" sz="2400" dirty="0"/>
              <a:t>learning</a:t>
            </a:r>
            <a:endParaRPr lang="zh-TW" altLang="en-US" sz="2400" dirty="0"/>
          </a:p>
        </p:txBody>
      </p:sp>
      <p:sp>
        <p:nvSpPr>
          <p:cNvPr id="80" name="文字方塊 79"/>
          <p:cNvSpPr txBox="1"/>
          <p:nvPr/>
        </p:nvSpPr>
        <p:spPr>
          <a:xfrm rot="5400000">
            <a:off x="7497369" y="2714793"/>
            <a:ext cx="1434981" cy="461665"/>
          </a:xfrm>
          <a:prstGeom prst="rect">
            <a:avLst/>
          </a:prstGeom>
          <a:noFill/>
        </p:spPr>
        <p:txBody>
          <a:bodyPr wrap="square" rtlCol="0">
            <a:spAutoFit/>
          </a:bodyPr>
          <a:lstStyle/>
          <a:p>
            <a:pPr algn="ctr"/>
            <a:r>
              <a:rPr lang="en-US" altLang="zh-TW" sz="2400" dirty="0"/>
              <a:t>. (period)</a:t>
            </a:r>
            <a:endParaRPr lang="zh-TW" altLang="en-US" sz="2400" dirty="0"/>
          </a:p>
        </p:txBody>
      </p:sp>
      <p:sp>
        <p:nvSpPr>
          <p:cNvPr id="84" name="文字方塊 83">
            <a:extLst>
              <a:ext uri="{FF2B5EF4-FFF2-40B4-BE49-F238E27FC236}">
                <a16:creationId xmlns:a16="http://schemas.microsoft.com/office/drawing/2014/main" id="{43BA883D-FB8E-4658-A6D7-E67D4C4D4728}"/>
              </a:ext>
            </a:extLst>
          </p:cNvPr>
          <p:cNvSpPr txBox="1"/>
          <p:nvPr/>
        </p:nvSpPr>
        <p:spPr>
          <a:xfrm>
            <a:off x="1772007" y="5868620"/>
            <a:ext cx="2050454" cy="523220"/>
          </a:xfrm>
          <a:prstGeom prst="rect">
            <a:avLst/>
          </a:prstGeom>
          <a:noFill/>
        </p:spPr>
        <p:txBody>
          <a:bodyPr wrap="square" rtlCol="0">
            <a:spAutoFit/>
          </a:bodyPr>
          <a:lstStyle/>
          <a:p>
            <a:pPr algn="ctr"/>
            <a:r>
              <a:rPr lang="en-US" altLang="zh-TW" sz="2800" b="1" i="1" u="sng" dirty="0"/>
              <a:t>Encoder</a:t>
            </a:r>
            <a:endParaRPr lang="zh-TW" altLang="en-US" sz="2800" b="1" i="1" u="sng" dirty="0"/>
          </a:p>
        </p:txBody>
      </p:sp>
      <mc:AlternateContent xmlns:mc="http://schemas.openxmlformats.org/markup-compatibility/2006" xmlns:a14="http://schemas.microsoft.com/office/drawing/2010/main">
        <mc:Choice Requires="a14">
          <p:sp>
            <p:nvSpPr>
              <p:cNvPr id="96" name="文字方塊 95">
                <a:extLst>
                  <a:ext uri="{FF2B5EF4-FFF2-40B4-BE49-F238E27FC236}">
                    <a16:creationId xmlns:a16="http://schemas.microsoft.com/office/drawing/2014/main" id="{19A5FFBF-6AA3-4A55-B13C-DE7AE8A00FC4}"/>
                  </a:ext>
                </a:extLst>
              </p:cNvPr>
              <p:cNvSpPr txBox="1"/>
              <p:nvPr/>
            </p:nvSpPr>
            <p:spPr>
              <a:xfrm>
                <a:off x="4110146" y="3766050"/>
                <a:ext cx="30619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h</m:t>
                          </m:r>
                        </m:e>
                        <m:sup>
                          <m:r>
                            <a:rPr lang="en-US" altLang="zh-TW" sz="2400" b="0" i="1" smtClean="0">
                              <a:latin typeface="Cambria Math" panose="02040503050406030204" pitchFamily="18" charset="0"/>
                            </a:rPr>
                            <m:t>4</m:t>
                          </m:r>
                        </m:sup>
                      </m:sSup>
                    </m:oMath>
                  </m:oMathPara>
                </a14:m>
                <a:endParaRPr lang="zh-TW" altLang="en-US" sz="2400" dirty="0"/>
              </a:p>
            </p:txBody>
          </p:sp>
        </mc:Choice>
        <mc:Fallback xmlns="">
          <p:sp>
            <p:nvSpPr>
              <p:cNvPr id="96" name="文字方塊 95">
                <a:extLst>
                  <a:ext uri="{FF2B5EF4-FFF2-40B4-BE49-F238E27FC236}">
                    <a16:creationId xmlns:a16="http://schemas.microsoft.com/office/drawing/2014/main" id="{19A5FFBF-6AA3-4A55-B13C-DE7AE8A00FC4}"/>
                  </a:ext>
                </a:extLst>
              </p:cNvPr>
              <p:cNvSpPr txBox="1">
                <a:spLocks noRot="1" noChangeAspect="1" noMove="1" noResize="1" noEditPoints="1" noAdjustHandles="1" noChangeArrowheads="1" noChangeShapeType="1" noTextEdit="1"/>
              </p:cNvSpPr>
              <p:nvPr/>
            </p:nvSpPr>
            <p:spPr>
              <a:xfrm>
                <a:off x="4110146" y="3766050"/>
                <a:ext cx="306199" cy="369332"/>
              </a:xfrm>
              <a:prstGeom prst="rect">
                <a:avLst/>
              </a:prstGeom>
              <a:blipFill>
                <a:blip r:embed="rId3"/>
                <a:stretch>
                  <a:fillRect l="-36000" r="-24000" b="-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9" name="文字方塊 98">
                <a:extLst>
                  <a:ext uri="{FF2B5EF4-FFF2-40B4-BE49-F238E27FC236}">
                    <a16:creationId xmlns:a16="http://schemas.microsoft.com/office/drawing/2014/main" id="{680FE578-6622-4F8C-B47E-5417D8AF5557}"/>
                  </a:ext>
                </a:extLst>
              </p:cNvPr>
              <p:cNvSpPr txBox="1"/>
              <p:nvPr/>
            </p:nvSpPr>
            <p:spPr>
              <a:xfrm>
                <a:off x="3123587" y="3777716"/>
                <a:ext cx="30619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h</m:t>
                          </m:r>
                        </m:e>
                        <m:sup>
                          <m:r>
                            <a:rPr lang="en-US" altLang="zh-TW" sz="2400" b="0" i="1" smtClean="0">
                              <a:latin typeface="Cambria Math" panose="02040503050406030204" pitchFamily="18" charset="0"/>
                            </a:rPr>
                            <m:t>3</m:t>
                          </m:r>
                        </m:sup>
                      </m:sSup>
                    </m:oMath>
                  </m:oMathPara>
                </a14:m>
                <a:endParaRPr lang="zh-TW" altLang="en-US" sz="2400" dirty="0"/>
              </a:p>
            </p:txBody>
          </p:sp>
        </mc:Choice>
        <mc:Fallback xmlns="">
          <p:sp>
            <p:nvSpPr>
              <p:cNvPr id="99" name="文字方塊 98">
                <a:extLst>
                  <a:ext uri="{FF2B5EF4-FFF2-40B4-BE49-F238E27FC236}">
                    <a16:creationId xmlns:a16="http://schemas.microsoft.com/office/drawing/2014/main" id="{680FE578-6622-4F8C-B47E-5417D8AF5557}"/>
                  </a:ext>
                </a:extLst>
              </p:cNvPr>
              <p:cNvSpPr txBox="1">
                <a:spLocks noRot="1" noChangeAspect="1" noMove="1" noResize="1" noEditPoints="1" noAdjustHandles="1" noChangeArrowheads="1" noChangeShapeType="1" noTextEdit="1"/>
              </p:cNvSpPr>
              <p:nvPr/>
            </p:nvSpPr>
            <p:spPr>
              <a:xfrm>
                <a:off x="3123587" y="3777716"/>
                <a:ext cx="306199" cy="369332"/>
              </a:xfrm>
              <a:prstGeom prst="rect">
                <a:avLst/>
              </a:prstGeom>
              <a:blipFill>
                <a:blip r:embed="rId4"/>
                <a:stretch>
                  <a:fillRect l="-35294" t="-1667" r="-21569" b="-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0" name="文字方塊 99">
                <a:extLst>
                  <a:ext uri="{FF2B5EF4-FFF2-40B4-BE49-F238E27FC236}">
                    <a16:creationId xmlns:a16="http://schemas.microsoft.com/office/drawing/2014/main" id="{64AE8BE1-6816-4679-B762-D0F2BFB0DC99}"/>
                  </a:ext>
                </a:extLst>
              </p:cNvPr>
              <p:cNvSpPr txBox="1"/>
              <p:nvPr/>
            </p:nvSpPr>
            <p:spPr>
              <a:xfrm>
                <a:off x="2161176" y="3777716"/>
                <a:ext cx="30619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h</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100" name="文字方塊 99">
                <a:extLst>
                  <a:ext uri="{FF2B5EF4-FFF2-40B4-BE49-F238E27FC236}">
                    <a16:creationId xmlns:a16="http://schemas.microsoft.com/office/drawing/2014/main" id="{64AE8BE1-6816-4679-B762-D0F2BFB0DC99}"/>
                  </a:ext>
                </a:extLst>
              </p:cNvPr>
              <p:cNvSpPr txBox="1">
                <a:spLocks noRot="1" noChangeAspect="1" noMove="1" noResize="1" noEditPoints="1" noAdjustHandles="1" noChangeArrowheads="1" noChangeShapeType="1" noTextEdit="1"/>
              </p:cNvSpPr>
              <p:nvPr/>
            </p:nvSpPr>
            <p:spPr>
              <a:xfrm>
                <a:off x="2161176" y="3777716"/>
                <a:ext cx="306199" cy="369332"/>
              </a:xfrm>
              <a:prstGeom prst="rect">
                <a:avLst/>
              </a:prstGeom>
              <a:blipFill>
                <a:blip r:embed="rId5"/>
                <a:stretch>
                  <a:fillRect l="-36000" t="-1667" r="-24000" b="-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1" name="文字方塊 100">
                <a:extLst>
                  <a:ext uri="{FF2B5EF4-FFF2-40B4-BE49-F238E27FC236}">
                    <a16:creationId xmlns:a16="http://schemas.microsoft.com/office/drawing/2014/main" id="{EBC54A4C-5776-497B-938A-D24ECE7FBFE8}"/>
                  </a:ext>
                </a:extLst>
              </p:cNvPr>
              <p:cNvSpPr txBox="1"/>
              <p:nvPr/>
            </p:nvSpPr>
            <p:spPr>
              <a:xfrm>
                <a:off x="1227702" y="3786568"/>
                <a:ext cx="30619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h</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101" name="文字方塊 100">
                <a:extLst>
                  <a:ext uri="{FF2B5EF4-FFF2-40B4-BE49-F238E27FC236}">
                    <a16:creationId xmlns:a16="http://schemas.microsoft.com/office/drawing/2014/main" id="{EBC54A4C-5776-497B-938A-D24ECE7FBFE8}"/>
                  </a:ext>
                </a:extLst>
              </p:cNvPr>
              <p:cNvSpPr txBox="1">
                <a:spLocks noRot="1" noChangeAspect="1" noMove="1" noResize="1" noEditPoints="1" noAdjustHandles="1" noChangeArrowheads="1" noChangeShapeType="1" noTextEdit="1"/>
              </p:cNvSpPr>
              <p:nvPr/>
            </p:nvSpPr>
            <p:spPr>
              <a:xfrm>
                <a:off x="1227702" y="3786568"/>
                <a:ext cx="306199" cy="369332"/>
              </a:xfrm>
              <a:prstGeom prst="rect">
                <a:avLst/>
              </a:prstGeom>
              <a:blipFill>
                <a:blip r:embed="rId6"/>
                <a:stretch>
                  <a:fillRect l="-35294" r="-19608" b="-6557"/>
                </a:stretch>
              </a:blipFill>
            </p:spPr>
            <p:txBody>
              <a:bodyPr/>
              <a:lstStyle/>
              <a:p>
                <a:r>
                  <a:rPr lang="zh-TW" altLang="en-US">
                    <a:noFill/>
                  </a:rPr>
                  <a:t> </a:t>
                </a:r>
              </a:p>
            </p:txBody>
          </p:sp>
        </mc:Fallback>
      </mc:AlternateContent>
      <p:sp>
        <p:nvSpPr>
          <p:cNvPr id="102" name="右大括弧 101">
            <a:extLst>
              <a:ext uri="{FF2B5EF4-FFF2-40B4-BE49-F238E27FC236}">
                <a16:creationId xmlns:a16="http://schemas.microsoft.com/office/drawing/2014/main" id="{5ECC9C95-F599-4E18-86F0-C60F80DE510A}"/>
              </a:ext>
            </a:extLst>
          </p:cNvPr>
          <p:cNvSpPr/>
          <p:nvPr/>
        </p:nvSpPr>
        <p:spPr>
          <a:xfrm rot="16200000" flipV="1">
            <a:off x="1653972" y="2915463"/>
            <a:ext cx="314282" cy="1445249"/>
          </a:xfrm>
          <a:prstGeom prst="rightBrace">
            <a:avLst>
              <a:gd name="adj1" fmla="val 46722"/>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3" name="右大括弧 102">
            <a:extLst>
              <a:ext uri="{FF2B5EF4-FFF2-40B4-BE49-F238E27FC236}">
                <a16:creationId xmlns:a16="http://schemas.microsoft.com/office/drawing/2014/main" id="{5498F6B7-4662-47F6-958C-BDFE1333A877}"/>
              </a:ext>
            </a:extLst>
          </p:cNvPr>
          <p:cNvSpPr/>
          <p:nvPr/>
        </p:nvSpPr>
        <p:spPr>
          <a:xfrm rot="16200000" flipV="1">
            <a:off x="3552661" y="2922138"/>
            <a:ext cx="314282" cy="1445249"/>
          </a:xfrm>
          <a:prstGeom prst="rightBrace">
            <a:avLst>
              <a:gd name="adj1" fmla="val 46722"/>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04" name="直線單箭頭接點 103">
            <a:extLst>
              <a:ext uri="{FF2B5EF4-FFF2-40B4-BE49-F238E27FC236}">
                <a16:creationId xmlns:a16="http://schemas.microsoft.com/office/drawing/2014/main" id="{D71AEEF2-B79E-4B84-BF8A-BE672C83B157}"/>
              </a:ext>
            </a:extLst>
          </p:cNvPr>
          <p:cNvCxnSpPr/>
          <p:nvPr/>
        </p:nvCxnSpPr>
        <p:spPr>
          <a:xfrm>
            <a:off x="6394478" y="4255183"/>
            <a:ext cx="478958"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直線單箭頭接點 112">
            <a:extLst>
              <a:ext uri="{FF2B5EF4-FFF2-40B4-BE49-F238E27FC236}">
                <a16:creationId xmlns:a16="http://schemas.microsoft.com/office/drawing/2014/main" id="{F1EBB877-7EDA-40C0-9F48-02AD051D8FC4}"/>
              </a:ext>
            </a:extLst>
          </p:cNvPr>
          <p:cNvCxnSpPr/>
          <p:nvPr/>
        </p:nvCxnSpPr>
        <p:spPr>
          <a:xfrm>
            <a:off x="7416423" y="4255183"/>
            <a:ext cx="478958"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15" name="矩形 114">
            <a:extLst>
              <a:ext uri="{FF2B5EF4-FFF2-40B4-BE49-F238E27FC236}">
                <a16:creationId xmlns:a16="http://schemas.microsoft.com/office/drawing/2014/main" id="{D8F36760-6077-4391-824C-F408A7985660}"/>
              </a:ext>
            </a:extLst>
          </p:cNvPr>
          <p:cNvSpPr/>
          <p:nvPr/>
        </p:nvSpPr>
        <p:spPr>
          <a:xfrm>
            <a:off x="5907332" y="5041727"/>
            <a:ext cx="461666" cy="7794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cxnSp>
        <p:nvCxnSpPr>
          <p:cNvPr id="116" name="直線單箭頭接點 115">
            <a:extLst>
              <a:ext uri="{FF2B5EF4-FFF2-40B4-BE49-F238E27FC236}">
                <a16:creationId xmlns:a16="http://schemas.microsoft.com/office/drawing/2014/main" id="{FC83E013-539F-42E5-A7E0-6D69325C5026}"/>
              </a:ext>
            </a:extLst>
          </p:cNvPr>
          <p:cNvCxnSpPr>
            <a:cxnSpLocks/>
          </p:cNvCxnSpPr>
          <p:nvPr/>
        </p:nvCxnSpPr>
        <p:spPr>
          <a:xfrm flipV="1">
            <a:off x="6136421" y="4609223"/>
            <a:ext cx="0" cy="40904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7" name="矩形 116">
            <a:extLst>
              <a:ext uri="{FF2B5EF4-FFF2-40B4-BE49-F238E27FC236}">
                <a16:creationId xmlns:a16="http://schemas.microsoft.com/office/drawing/2014/main" id="{A65A3738-5C70-4BC8-9E01-35C9586952D7}"/>
              </a:ext>
            </a:extLst>
          </p:cNvPr>
          <p:cNvSpPr/>
          <p:nvPr/>
        </p:nvSpPr>
        <p:spPr>
          <a:xfrm>
            <a:off x="6922058" y="5054694"/>
            <a:ext cx="461666" cy="7794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cxnSp>
        <p:nvCxnSpPr>
          <p:cNvPr id="118" name="直線單箭頭接點 117">
            <a:extLst>
              <a:ext uri="{FF2B5EF4-FFF2-40B4-BE49-F238E27FC236}">
                <a16:creationId xmlns:a16="http://schemas.microsoft.com/office/drawing/2014/main" id="{4FE1E52C-A999-4FCE-8D3A-AA761A484B40}"/>
              </a:ext>
            </a:extLst>
          </p:cNvPr>
          <p:cNvCxnSpPr>
            <a:cxnSpLocks/>
          </p:cNvCxnSpPr>
          <p:nvPr/>
        </p:nvCxnSpPr>
        <p:spPr>
          <a:xfrm flipV="1">
            <a:off x="7151147" y="4622190"/>
            <a:ext cx="0" cy="40904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9" name="矩形 118">
            <a:extLst>
              <a:ext uri="{FF2B5EF4-FFF2-40B4-BE49-F238E27FC236}">
                <a16:creationId xmlns:a16="http://schemas.microsoft.com/office/drawing/2014/main" id="{116C125D-F5CD-48EC-ABC9-71A87ED31412}"/>
              </a:ext>
            </a:extLst>
          </p:cNvPr>
          <p:cNvSpPr/>
          <p:nvPr/>
        </p:nvSpPr>
        <p:spPr>
          <a:xfrm>
            <a:off x="7951509" y="5067661"/>
            <a:ext cx="461666" cy="7794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cxnSp>
        <p:nvCxnSpPr>
          <p:cNvPr id="120" name="直線單箭頭接點 119">
            <a:extLst>
              <a:ext uri="{FF2B5EF4-FFF2-40B4-BE49-F238E27FC236}">
                <a16:creationId xmlns:a16="http://schemas.microsoft.com/office/drawing/2014/main" id="{2E41403D-AFC8-4C85-8936-4F39E418CDFC}"/>
              </a:ext>
            </a:extLst>
          </p:cNvPr>
          <p:cNvCxnSpPr>
            <a:cxnSpLocks/>
          </p:cNvCxnSpPr>
          <p:nvPr/>
        </p:nvCxnSpPr>
        <p:spPr>
          <a:xfrm flipV="1">
            <a:off x="8180598" y="4635157"/>
            <a:ext cx="0" cy="40904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1" name="文字方塊 120">
                <a:extLst>
                  <a:ext uri="{FF2B5EF4-FFF2-40B4-BE49-F238E27FC236}">
                    <a16:creationId xmlns:a16="http://schemas.microsoft.com/office/drawing/2014/main" id="{AC0A06DD-4A52-4361-B32C-A148786A9047}"/>
                  </a:ext>
                </a:extLst>
              </p:cNvPr>
              <p:cNvSpPr txBox="1"/>
              <p:nvPr/>
            </p:nvSpPr>
            <p:spPr>
              <a:xfrm>
                <a:off x="5975118" y="5272121"/>
                <a:ext cx="3609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𝑐</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121" name="文字方塊 120">
                <a:extLst>
                  <a:ext uri="{FF2B5EF4-FFF2-40B4-BE49-F238E27FC236}">
                    <a16:creationId xmlns:a16="http://schemas.microsoft.com/office/drawing/2014/main" id="{AC0A06DD-4A52-4361-B32C-A148786A9047}"/>
                  </a:ext>
                </a:extLst>
              </p:cNvPr>
              <p:cNvSpPr txBox="1">
                <a:spLocks noRot="1" noChangeAspect="1" noMove="1" noResize="1" noEditPoints="1" noAdjustHandles="1" noChangeArrowheads="1" noChangeShapeType="1" noTextEdit="1"/>
              </p:cNvSpPr>
              <p:nvPr/>
            </p:nvSpPr>
            <p:spPr>
              <a:xfrm>
                <a:off x="5975118" y="5272121"/>
                <a:ext cx="360996" cy="369332"/>
              </a:xfrm>
              <a:prstGeom prst="rect">
                <a:avLst/>
              </a:prstGeom>
              <a:blipFill>
                <a:blip r:embed="rId7"/>
                <a:stretch>
                  <a:fillRect l="-10169" r="-84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2" name="文字方塊 121">
                <a:extLst>
                  <a:ext uri="{FF2B5EF4-FFF2-40B4-BE49-F238E27FC236}">
                    <a16:creationId xmlns:a16="http://schemas.microsoft.com/office/drawing/2014/main" id="{17263880-2D03-47F1-ACE1-5A81534507BF}"/>
                  </a:ext>
                </a:extLst>
              </p:cNvPr>
              <p:cNvSpPr txBox="1"/>
              <p:nvPr/>
            </p:nvSpPr>
            <p:spPr>
              <a:xfrm>
                <a:off x="6981542" y="5272121"/>
                <a:ext cx="367601"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𝑐</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122" name="文字方塊 121">
                <a:extLst>
                  <a:ext uri="{FF2B5EF4-FFF2-40B4-BE49-F238E27FC236}">
                    <a16:creationId xmlns:a16="http://schemas.microsoft.com/office/drawing/2014/main" id="{17263880-2D03-47F1-ACE1-5A81534507BF}"/>
                  </a:ext>
                </a:extLst>
              </p:cNvPr>
              <p:cNvSpPr txBox="1">
                <a:spLocks noRot="1" noChangeAspect="1" noMove="1" noResize="1" noEditPoints="1" noAdjustHandles="1" noChangeArrowheads="1" noChangeShapeType="1" noTextEdit="1"/>
              </p:cNvSpPr>
              <p:nvPr/>
            </p:nvSpPr>
            <p:spPr>
              <a:xfrm>
                <a:off x="6981542" y="5272121"/>
                <a:ext cx="367601" cy="369332"/>
              </a:xfrm>
              <a:prstGeom prst="rect">
                <a:avLst/>
              </a:prstGeom>
              <a:blipFill>
                <a:blip r:embed="rId8"/>
                <a:stretch>
                  <a:fillRect l="-9836" r="-655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3" name="文字方塊 122">
                <a:extLst>
                  <a:ext uri="{FF2B5EF4-FFF2-40B4-BE49-F238E27FC236}">
                    <a16:creationId xmlns:a16="http://schemas.microsoft.com/office/drawing/2014/main" id="{2ED298CE-6A08-4029-8132-5CBBACE833AD}"/>
                  </a:ext>
                </a:extLst>
              </p:cNvPr>
              <p:cNvSpPr txBox="1"/>
              <p:nvPr/>
            </p:nvSpPr>
            <p:spPr>
              <a:xfrm>
                <a:off x="7978932" y="5268630"/>
                <a:ext cx="367601"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𝑐</m:t>
                          </m:r>
                        </m:e>
                        <m:sup>
                          <m:r>
                            <a:rPr lang="en-US" altLang="zh-TW" sz="2400" b="0" i="1" smtClean="0">
                              <a:latin typeface="Cambria Math" panose="02040503050406030204" pitchFamily="18" charset="0"/>
                            </a:rPr>
                            <m:t>3</m:t>
                          </m:r>
                        </m:sup>
                      </m:sSup>
                    </m:oMath>
                  </m:oMathPara>
                </a14:m>
                <a:endParaRPr lang="zh-TW" altLang="en-US" sz="2400" dirty="0"/>
              </a:p>
            </p:txBody>
          </p:sp>
        </mc:Choice>
        <mc:Fallback xmlns="">
          <p:sp>
            <p:nvSpPr>
              <p:cNvPr id="123" name="文字方塊 122">
                <a:extLst>
                  <a:ext uri="{FF2B5EF4-FFF2-40B4-BE49-F238E27FC236}">
                    <a16:creationId xmlns:a16="http://schemas.microsoft.com/office/drawing/2014/main" id="{2ED298CE-6A08-4029-8132-5CBBACE833AD}"/>
                  </a:ext>
                </a:extLst>
              </p:cNvPr>
              <p:cNvSpPr txBox="1">
                <a:spLocks noRot="1" noChangeAspect="1" noMove="1" noResize="1" noEditPoints="1" noAdjustHandles="1" noChangeArrowheads="1" noChangeShapeType="1" noTextEdit="1"/>
              </p:cNvSpPr>
              <p:nvPr/>
            </p:nvSpPr>
            <p:spPr>
              <a:xfrm>
                <a:off x="7978932" y="5268630"/>
                <a:ext cx="367601" cy="369332"/>
              </a:xfrm>
              <a:prstGeom prst="rect">
                <a:avLst/>
              </a:prstGeom>
              <a:blipFill>
                <a:blip r:embed="rId9"/>
                <a:stretch>
                  <a:fillRect l="-11667" r="-8333"/>
                </a:stretch>
              </a:blipFill>
            </p:spPr>
            <p:txBody>
              <a:bodyPr/>
              <a:lstStyle/>
              <a:p>
                <a:r>
                  <a:rPr lang="zh-TW" altLang="en-US">
                    <a:noFill/>
                  </a:rPr>
                  <a:t> </a:t>
                </a:r>
              </a:p>
            </p:txBody>
          </p:sp>
        </mc:Fallback>
      </mc:AlternateContent>
      <p:sp>
        <p:nvSpPr>
          <p:cNvPr id="124" name="矩形 123">
            <a:extLst>
              <a:ext uri="{FF2B5EF4-FFF2-40B4-BE49-F238E27FC236}">
                <a16:creationId xmlns:a16="http://schemas.microsoft.com/office/drawing/2014/main" id="{A3222ED5-00CE-4D6E-BCC7-955360820AD3}"/>
              </a:ext>
            </a:extLst>
          </p:cNvPr>
          <p:cNvSpPr/>
          <p:nvPr/>
        </p:nvSpPr>
        <p:spPr>
          <a:xfrm>
            <a:off x="1572452" y="2473202"/>
            <a:ext cx="461666" cy="7794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125" name="文字方塊 124">
                <a:extLst>
                  <a:ext uri="{FF2B5EF4-FFF2-40B4-BE49-F238E27FC236}">
                    <a16:creationId xmlns:a16="http://schemas.microsoft.com/office/drawing/2014/main" id="{10FED9FD-F8C5-4C63-B111-6EA0E1FF3352}"/>
                  </a:ext>
                </a:extLst>
              </p:cNvPr>
              <p:cNvSpPr txBox="1"/>
              <p:nvPr/>
            </p:nvSpPr>
            <p:spPr>
              <a:xfrm>
                <a:off x="1640238" y="2703596"/>
                <a:ext cx="3609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𝑐</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125" name="文字方塊 124">
                <a:extLst>
                  <a:ext uri="{FF2B5EF4-FFF2-40B4-BE49-F238E27FC236}">
                    <a16:creationId xmlns:a16="http://schemas.microsoft.com/office/drawing/2014/main" id="{10FED9FD-F8C5-4C63-B111-6EA0E1FF3352}"/>
                  </a:ext>
                </a:extLst>
              </p:cNvPr>
              <p:cNvSpPr txBox="1">
                <a:spLocks noRot="1" noChangeAspect="1" noMove="1" noResize="1" noEditPoints="1" noAdjustHandles="1" noChangeArrowheads="1" noChangeShapeType="1" noTextEdit="1"/>
              </p:cNvSpPr>
              <p:nvPr/>
            </p:nvSpPr>
            <p:spPr>
              <a:xfrm>
                <a:off x="1640238" y="2703596"/>
                <a:ext cx="360996" cy="369332"/>
              </a:xfrm>
              <a:prstGeom prst="rect">
                <a:avLst/>
              </a:prstGeom>
              <a:blipFill>
                <a:blip r:embed="rId10"/>
                <a:stretch>
                  <a:fillRect l="-10169" t="-1667" r="-8475"/>
                </a:stretch>
              </a:blipFill>
            </p:spPr>
            <p:txBody>
              <a:bodyPr/>
              <a:lstStyle/>
              <a:p>
                <a:r>
                  <a:rPr lang="zh-TW" altLang="en-US">
                    <a:noFill/>
                  </a:rPr>
                  <a:t> </a:t>
                </a:r>
              </a:p>
            </p:txBody>
          </p:sp>
        </mc:Fallback>
      </mc:AlternateContent>
      <p:sp>
        <p:nvSpPr>
          <p:cNvPr id="126" name="矩形 125">
            <a:extLst>
              <a:ext uri="{FF2B5EF4-FFF2-40B4-BE49-F238E27FC236}">
                <a16:creationId xmlns:a16="http://schemas.microsoft.com/office/drawing/2014/main" id="{963D062A-E0FD-4DC9-A2BB-0A0D33345DEA}"/>
              </a:ext>
            </a:extLst>
          </p:cNvPr>
          <p:cNvSpPr/>
          <p:nvPr/>
        </p:nvSpPr>
        <p:spPr>
          <a:xfrm>
            <a:off x="3487520" y="2521402"/>
            <a:ext cx="461666" cy="7794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127" name="文字方塊 126">
                <a:extLst>
                  <a:ext uri="{FF2B5EF4-FFF2-40B4-BE49-F238E27FC236}">
                    <a16:creationId xmlns:a16="http://schemas.microsoft.com/office/drawing/2014/main" id="{3EC5DD3D-80FA-488B-8C7A-4C324CC2F345}"/>
                  </a:ext>
                </a:extLst>
              </p:cNvPr>
              <p:cNvSpPr txBox="1"/>
              <p:nvPr/>
            </p:nvSpPr>
            <p:spPr>
              <a:xfrm>
                <a:off x="3547004" y="2738829"/>
                <a:ext cx="367601"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𝑐</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127" name="文字方塊 126">
                <a:extLst>
                  <a:ext uri="{FF2B5EF4-FFF2-40B4-BE49-F238E27FC236}">
                    <a16:creationId xmlns:a16="http://schemas.microsoft.com/office/drawing/2014/main" id="{3EC5DD3D-80FA-488B-8C7A-4C324CC2F345}"/>
                  </a:ext>
                </a:extLst>
              </p:cNvPr>
              <p:cNvSpPr txBox="1">
                <a:spLocks noRot="1" noChangeAspect="1" noMove="1" noResize="1" noEditPoints="1" noAdjustHandles="1" noChangeArrowheads="1" noChangeShapeType="1" noTextEdit="1"/>
              </p:cNvSpPr>
              <p:nvPr/>
            </p:nvSpPr>
            <p:spPr>
              <a:xfrm>
                <a:off x="3547004" y="2738829"/>
                <a:ext cx="367601" cy="369332"/>
              </a:xfrm>
              <a:prstGeom prst="rect">
                <a:avLst/>
              </a:prstGeom>
              <a:blipFill>
                <a:blip r:embed="rId11"/>
                <a:stretch>
                  <a:fillRect l="-11667" r="-833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82138983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9" grpId="0"/>
      <p:bldP spid="100" grpId="0"/>
      <p:bldP spid="101" grpId="0"/>
      <p:bldP spid="102" grpId="0" animBg="1"/>
      <p:bldP spid="103" grpId="0" animBg="1"/>
      <p:bldP spid="115" grpId="0" animBg="1"/>
      <p:bldP spid="117" grpId="0" animBg="1"/>
      <p:bldP spid="119" grpId="0" animBg="1"/>
      <p:bldP spid="121" grpId="0"/>
      <p:bldP spid="122" grpId="0"/>
      <p:bldP spid="123" grpId="0"/>
      <p:bldP spid="124" grpId="0" animBg="1"/>
      <p:bldP spid="125" grpId="0"/>
      <p:bldP spid="126" grpId="0" animBg="1"/>
      <p:bldP spid="1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Machine Translation</a:t>
            </a:r>
            <a:endParaRPr lang="zh-TW" altLang="en-US" dirty="0"/>
          </a:p>
        </p:txBody>
      </p:sp>
      <p:sp>
        <p:nvSpPr>
          <p:cNvPr id="3" name="內容版面配置區 2"/>
          <p:cNvSpPr>
            <a:spLocks noGrp="1"/>
          </p:cNvSpPr>
          <p:nvPr>
            <p:ph idx="1"/>
          </p:nvPr>
        </p:nvSpPr>
        <p:spPr/>
        <p:txBody>
          <a:bodyPr/>
          <a:lstStyle/>
          <a:p>
            <a:r>
              <a:rPr lang="en-US" altLang="zh-TW" dirty="0"/>
              <a:t>Attention-based model</a:t>
            </a:r>
            <a:endParaRPr lang="zh-TW" altLang="en-US" dirty="0"/>
          </a:p>
        </p:txBody>
      </p:sp>
      <p:grpSp>
        <p:nvGrpSpPr>
          <p:cNvPr id="31" name="群組 30"/>
          <p:cNvGrpSpPr/>
          <p:nvPr/>
        </p:nvGrpSpPr>
        <p:grpSpPr>
          <a:xfrm>
            <a:off x="4588350" y="3533404"/>
            <a:ext cx="466326" cy="605814"/>
            <a:chOff x="4412633" y="3044001"/>
            <a:chExt cx="466326" cy="605814"/>
          </a:xfrm>
        </p:grpSpPr>
        <p:sp>
          <p:nvSpPr>
            <p:cNvPr id="25" name="矩形 24"/>
            <p:cNvSpPr/>
            <p:nvPr/>
          </p:nvSpPr>
          <p:spPr>
            <a:xfrm>
              <a:off x="4412633" y="3044001"/>
              <a:ext cx="465153" cy="6058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400" dirty="0"/>
            </a:p>
          </p:txBody>
        </p:sp>
        <mc:AlternateContent xmlns:mc="http://schemas.openxmlformats.org/markup-compatibility/2006" xmlns:a14="http://schemas.microsoft.com/office/drawing/2010/main">
          <mc:Choice Requires="a14">
            <p:sp>
              <p:nvSpPr>
                <p:cNvPr id="26" name="文字方塊 25"/>
                <p:cNvSpPr txBox="1"/>
                <p:nvPr/>
              </p:nvSpPr>
              <p:spPr>
                <a:xfrm>
                  <a:off x="4503343" y="3208408"/>
                  <a:ext cx="37561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0</m:t>
                            </m:r>
                          </m:sup>
                        </m:sSup>
                      </m:oMath>
                    </m:oMathPara>
                  </a14:m>
                  <a:endParaRPr lang="zh-TW" altLang="en-US" sz="2400" dirty="0"/>
                </a:p>
              </p:txBody>
            </p:sp>
          </mc:Choice>
          <mc:Fallback xmlns="">
            <p:sp>
              <p:nvSpPr>
                <p:cNvPr id="26" name="文字方塊 25"/>
                <p:cNvSpPr txBox="1">
                  <a:spLocks noRot="1" noChangeAspect="1" noMove="1" noResize="1" noEditPoints="1" noAdjustHandles="1" noChangeArrowheads="1" noChangeShapeType="1" noTextEdit="1"/>
                </p:cNvSpPr>
                <p:nvPr/>
              </p:nvSpPr>
              <p:spPr>
                <a:xfrm>
                  <a:off x="4503343" y="3208408"/>
                  <a:ext cx="375616" cy="369332"/>
                </a:xfrm>
                <a:prstGeom prst="rect">
                  <a:avLst/>
                </a:prstGeom>
                <a:blipFill rotWithShape="0">
                  <a:blip r:embed="rId11"/>
                  <a:stretch>
                    <a:fillRect l="-11475" t="-1667" r="-8197"/>
                  </a:stretch>
                </a:blipFill>
              </p:spPr>
              <p:txBody>
                <a:bodyPr/>
                <a:lstStyle/>
                <a:p>
                  <a:r>
                    <a:rPr lang="zh-TW" altLang="en-US">
                      <a:noFill/>
                    </a:rPr>
                    <a:t> </a:t>
                  </a:r>
                </a:p>
              </p:txBody>
            </p:sp>
          </mc:Fallback>
        </mc:AlternateContent>
      </p:grpSp>
      <p:grpSp>
        <p:nvGrpSpPr>
          <p:cNvPr id="38" name="群組 37"/>
          <p:cNvGrpSpPr/>
          <p:nvPr/>
        </p:nvGrpSpPr>
        <p:grpSpPr>
          <a:xfrm>
            <a:off x="929496" y="4922939"/>
            <a:ext cx="3541193" cy="1659556"/>
            <a:chOff x="929496" y="4922939"/>
            <a:chExt cx="3541193" cy="1659556"/>
          </a:xfrm>
        </p:grpSpPr>
        <p:sp>
          <p:nvSpPr>
            <p:cNvPr id="4" name="矩形 3"/>
            <p:cNvSpPr/>
            <p:nvPr/>
          </p:nvSpPr>
          <p:spPr>
            <a:xfrm>
              <a:off x="1011245" y="4928716"/>
              <a:ext cx="461666" cy="60581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2400" dirty="0"/>
            </a:p>
          </p:txBody>
        </p:sp>
        <p:sp>
          <p:nvSpPr>
            <p:cNvPr id="5" name="矩形 4"/>
            <p:cNvSpPr/>
            <p:nvPr/>
          </p:nvSpPr>
          <p:spPr>
            <a:xfrm>
              <a:off x="1970169" y="4928716"/>
              <a:ext cx="465153" cy="6058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2400" dirty="0"/>
            </a:p>
          </p:txBody>
        </p:sp>
        <p:sp>
          <p:nvSpPr>
            <p:cNvPr id="6" name="矩形 5"/>
            <p:cNvSpPr/>
            <p:nvPr/>
          </p:nvSpPr>
          <p:spPr>
            <a:xfrm>
              <a:off x="1011245" y="5917021"/>
              <a:ext cx="465153" cy="66547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7" name="矩形 6"/>
            <p:cNvSpPr/>
            <p:nvPr/>
          </p:nvSpPr>
          <p:spPr>
            <a:xfrm>
              <a:off x="3937080" y="5904905"/>
              <a:ext cx="465153" cy="6775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8" name="文字方塊 7"/>
            <p:cNvSpPr txBox="1"/>
            <p:nvPr/>
          </p:nvSpPr>
          <p:spPr>
            <a:xfrm>
              <a:off x="929496" y="6003860"/>
              <a:ext cx="628650" cy="461665"/>
            </a:xfrm>
            <a:prstGeom prst="rect">
              <a:avLst/>
            </a:prstGeom>
            <a:noFill/>
          </p:spPr>
          <p:txBody>
            <a:bodyPr wrap="square" rtlCol="0">
              <a:spAutoFit/>
            </a:bodyPr>
            <a:lstStyle/>
            <a:p>
              <a:pPr algn="ctr"/>
              <a:r>
                <a:rPr lang="zh-TW" altLang="en-US" sz="2400" dirty="0"/>
                <a:t>機</a:t>
              </a:r>
            </a:p>
          </p:txBody>
        </p:sp>
        <p:sp>
          <p:nvSpPr>
            <p:cNvPr id="9" name="文字方塊 8"/>
            <p:cNvSpPr txBox="1"/>
            <p:nvPr/>
          </p:nvSpPr>
          <p:spPr>
            <a:xfrm>
              <a:off x="3842039" y="6003860"/>
              <a:ext cx="628650" cy="461665"/>
            </a:xfrm>
            <a:prstGeom prst="rect">
              <a:avLst/>
            </a:prstGeom>
            <a:noFill/>
          </p:spPr>
          <p:txBody>
            <a:bodyPr wrap="square" rtlCol="0">
              <a:spAutoFit/>
            </a:bodyPr>
            <a:lstStyle/>
            <a:p>
              <a:pPr algn="ctr"/>
              <a:r>
                <a:rPr lang="zh-TW" altLang="en-US" sz="2400" dirty="0"/>
                <a:t>習</a:t>
              </a:r>
            </a:p>
          </p:txBody>
        </p:sp>
        <p:sp>
          <p:nvSpPr>
            <p:cNvPr id="11" name="矩形 10"/>
            <p:cNvSpPr/>
            <p:nvPr/>
          </p:nvSpPr>
          <p:spPr>
            <a:xfrm>
              <a:off x="1968875" y="5904905"/>
              <a:ext cx="465153" cy="6775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12" name="文字方塊 11"/>
            <p:cNvSpPr txBox="1"/>
            <p:nvPr/>
          </p:nvSpPr>
          <p:spPr>
            <a:xfrm>
              <a:off x="1887126" y="6003860"/>
              <a:ext cx="628650" cy="461665"/>
            </a:xfrm>
            <a:prstGeom prst="rect">
              <a:avLst/>
            </a:prstGeom>
            <a:noFill/>
          </p:spPr>
          <p:txBody>
            <a:bodyPr wrap="square" rtlCol="0">
              <a:spAutoFit/>
            </a:bodyPr>
            <a:lstStyle/>
            <a:p>
              <a:pPr algn="ctr"/>
              <a:r>
                <a:rPr lang="zh-TW" altLang="en-US" sz="2400" dirty="0"/>
                <a:t>器</a:t>
              </a:r>
            </a:p>
          </p:txBody>
        </p:sp>
        <p:sp>
          <p:nvSpPr>
            <p:cNvPr id="14" name="矩形 13"/>
            <p:cNvSpPr/>
            <p:nvPr/>
          </p:nvSpPr>
          <p:spPr>
            <a:xfrm>
              <a:off x="2931122" y="5904905"/>
              <a:ext cx="465153" cy="6775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15" name="文字方塊 14"/>
            <p:cNvSpPr txBox="1"/>
            <p:nvPr/>
          </p:nvSpPr>
          <p:spPr>
            <a:xfrm>
              <a:off x="2842727" y="6003860"/>
              <a:ext cx="628650" cy="461665"/>
            </a:xfrm>
            <a:prstGeom prst="rect">
              <a:avLst/>
            </a:prstGeom>
            <a:noFill/>
          </p:spPr>
          <p:txBody>
            <a:bodyPr wrap="square" rtlCol="0">
              <a:spAutoFit/>
            </a:bodyPr>
            <a:lstStyle/>
            <a:p>
              <a:pPr algn="ctr"/>
              <a:r>
                <a:rPr lang="zh-TW" altLang="en-US" sz="2400" dirty="0"/>
                <a:t>學</a:t>
              </a:r>
            </a:p>
          </p:txBody>
        </p:sp>
        <p:cxnSp>
          <p:nvCxnSpPr>
            <p:cNvPr id="16" name="直線單箭頭接點 15"/>
            <p:cNvCxnSpPr/>
            <p:nvPr/>
          </p:nvCxnSpPr>
          <p:spPr>
            <a:xfrm>
              <a:off x="1476697" y="5284150"/>
              <a:ext cx="478958"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flipV="1">
              <a:off x="1245482" y="5568811"/>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flipV="1">
              <a:off x="4155142" y="5553848"/>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flipV="1">
              <a:off x="3157052" y="5553848"/>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flipV="1">
              <a:off x="2201451" y="5571701"/>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2932580" y="4948034"/>
              <a:ext cx="465153" cy="6058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2400" dirty="0"/>
            </a:p>
          </p:txBody>
        </p:sp>
        <p:cxnSp>
          <p:nvCxnSpPr>
            <p:cNvPr id="22" name="直線單箭頭接點 21"/>
            <p:cNvCxnSpPr/>
            <p:nvPr/>
          </p:nvCxnSpPr>
          <p:spPr>
            <a:xfrm>
              <a:off x="2439108" y="5284150"/>
              <a:ext cx="478958"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3917484" y="4922939"/>
              <a:ext cx="465153" cy="6058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2400" dirty="0"/>
            </a:p>
          </p:txBody>
        </p:sp>
        <p:cxnSp>
          <p:nvCxnSpPr>
            <p:cNvPr id="24" name="直線單箭頭接點 23"/>
            <p:cNvCxnSpPr/>
            <p:nvPr/>
          </p:nvCxnSpPr>
          <p:spPr>
            <a:xfrm>
              <a:off x="3424012" y="5284150"/>
              <a:ext cx="478958"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文字方塊 26"/>
                <p:cNvSpPr txBox="1"/>
                <p:nvPr/>
              </p:nvSpPr>
              <p:spPr>
                <a:xfrm>
                  <a:off x="1083806" y="5070456"/>
                  <a:ext cx="381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h</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27" name="文字方塊 26"/>
                <p:cNvSpPr txBox="1">
                  <a:spLocks noRot="1" noChangeAspect="1" noMove="1" noResize="1" noEditPoints="1" noAdjustHandles="1" noChangeArrowheads="1" noChangeShapeType="1" noTextEdit="1"/>
                </p:cNvSpPr>
                <p:nvPr/>
              </p:nvSpPr>
              <p:spPr>
                <a:xfrm>
                  <a:off x="1083806" y="5070456"/>
                  <a:ext cx="381708" cy="369332"/>
                </a:xfrm>
                <a:prstGeom prst="rect">
                  <a:avLst/>
                </a:prstGeom>
                <a:blipFill rotWithShape="0">
                  <a:blip r:embed="rId12"/>
                  <a:stretch>
                    <a:fillRect l="-19355" r="-8065" b="-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8" name="文字方塊 27"/>
                <p:cNvSpPr txBox="1"/>
                <p:nvPr/>
              </p:nvSpPr>
              <p:spPr>
                <a:xfrm>
                  <a:off x="2061590" y="5070456"/>
                  <a:ext cx="38831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h</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28" name="文字方塊 27"/>
                <p:cNvSpPr txBox="1">
                  <a:spLocks noRot="1" noChangeAspect="1" noMove="1" noResize="1" noEditPoints="1" noAdjustHandles="1" noChangeArrowheads="1" noChangeShapeType="1" noTextEdit="1"/>
                </p:cNvSpPr>
                <p:nvPr/>
              </p:nvSpPr>
              <p:spPr>
                <a:xfrm>
                  <a:off x="2061590" y="5070456"/>
                  <a:ext cx="388311" cy="369332"/>
                </a:xfrm>
                <a:prstGeom prst="rect">
                  <a:avLst/>
                </a:prstGeom>
                <a:blipFill rotWithShape="0">
                  <a:blip r:embed="rId13"/>
                  <a:stretch>
                    <a:fillRect l="-18750" r="-6250" b="-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9" name="文字方塊 28"/>
                <p:cNvSpPr txBox="1"/>
                <p:nvPr/>
              </p:nvSpPr>
              <p:spPr>
                <a:xfrm>
                  <a:off x="3031786" y="5070456"/>
                  <a:ext cx="38831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h</m:t>
                            </m:r>
                          </m:e>
                          <m:sup>
                            <m:r>
                              <a:rPr lang="en-US" altLang="zh-TW" sz="2400" b="0" i="1" smtClean="0">
                                <a:latin typeface="Cambria Math" panose="02040503050406030204" pitchFamily="18" charset="0"/>
                              </a:rPr>
                              <m:t>3</m:t>
                            </m:r>
                          </m:sup>
                        </m:sSup>
                      </m:oMath>
                    </m:oMathPara>
                  </a14:m>
                  <a:endParaRPr lang="zh-TW" altLang="en-US" sz="2400" dirty="0"/>
                </a:p>
              </p:txBody>
            </p:sp>
          </mc:Choice>
          <mc:Fallback xmlns="">
            <p:sp>
              <p:nvSpPr>
                <p:cNvPr id="29" name="文字方塊 28"/>
                <p:cNvSpPr txBox="1">
                  <a:spLocks noRot="1" noChangeAspect="1" noMove="1" noResize="1" noEditPoints="1" noAdjustHandles="1" noChangeArrowheads="1" noChangeShapeType="1" noTextEdit="1"/>
                </p:cNvSpPr>
                <p:nvPr/>
              </p:nvSpPr>
              <p:spPr>
                <a:xfrm>
                  <a:off x="3031786" y="5070456"/>
                  <a:ext cx="388311" cy="369332"/>
                </a:xfrm>
                <a:prstGeom prst="rect">
                  <a:avLst/>
                </a:prstGeom>
                <a:blipFill rotWithShape="0">
                  <a:blip r:embed="rId14"/>
                  <a:stretch>
                    <a:fillRect l="-18750" r="-6250" b="-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0" name="文字方塊 29"/>
                <p:cNvSpPr txBox="1"/>
                <p:nvPr/>
              </p:nvSpPr>
              <p:spPr>
                <a:xfrm>
                  <a:off x="4029827" y="5070456"/>
                  <a:ext cx="38831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h</m:t>
                            </m:r>
                          </m:e>
                          <m:sup>
                            <m:r>
                              <a:rPr lang="en-US" altLang="zh-TW" sz="2400" b="0" i="1" smtClean="0">
                                <a:latin typeface="Cambria Math" panose="02040503050406030204" pitchFamily="18" charset="0"/>
                              </a:rPr>
                              <m:t>4</m:t>
                            </m:r>
                          </m:sup>
                        </m:sSup>
                      </m:oMath>
                    </m:oMathPara>
                  </a14:m>
                  <a:endParaRPr lang="zh-TW" altLang="en-US" sz="2400" dirty="0"/>
                </a:p>
              </p:txBody>
            </p:sp>
          </mc:Choice>
          <mc:Fallback xmlns="">
            <p:sp>
              <p:nvSpPr>
                <p:cNvPr id="30" name="文字方塊 29"/>
                <p:cNvSpPr txBox="1">
                  <a:spLocks noRot="1" noChangeAspect="1" noMove="1" noResize="1" noEditPoints="1" noAdjustHandles="1" noChangeArrowheads="1" noChangeShapeType="1" noTextEdit="1"/>
                </p:cNvSpPr>
                <p:nvPr/>
              </p:nvSpPr>
              <p:spPr>
                <a:xfrm>
                  <a:off x="4029827" y="5070456"/>
                  <a:ext cx="388311" cy="369332"/>
                </a:xfrm>
                <a:prstGeom prst="rect">
                  <a:avLst/>
                </a:prstGeom>
                <a:blipFill rotWithShape="0">
                  <a:blip r:embed="rId15"/>
                  <a:stretch>
                    <a:fillRect l="-18750" r="-6250" b="-8333"/>
                  </a:stretch>
                </a:blipFill>
              </p:spPr>
              <p:txBody>
                <a:bodyPr/>
                <a:lstStyle/>
                <a:p>
                  <a:r>
                    <a:rPr lang="zh-TW" altLang="en-US">
                      <a:noFill/>
                    </a:rPr>
                    <a:t> </a:t>
                  </a:r>
                </a:p>
              </p:txBody>
            </p:sp>
          </mc:Fallback>
        </mc:AlternateContent>
      </p:grpSp>
      <p:sp>
        <p:nvSpPr>
          <p:cNvPr id="32" name="矩形 31"/>
          <p:cNvSpPr/>
          <p:nvPr/>
        </p:nvSpPr>
        <p:spPr>
          <a:xfrm>
            <a:off x="675787" y="3546999"/>
            <a:ext cx="1110362" cy="5544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match</a:t>
            </a:r>
            <a:endParaRPr lang="zh-TW" altLang="en-US" sz="2400" dirty="0"/>
          </a:p>
        </p:txBody>
      </p:sp>
      <mc:AlternateContent xmlns:mc="http://schemas.openxmlformats.org/markup-compatibility/2006" xmlns:a14="http://schemas.microsoft.com/office/drawing/2010/main">
        <mc:Choice Requires="a14">
          <p:sp>
            <p:nvSpPr>
              <p:cNvPr id="33" name="文字方塊 32"/>
              <p:cNvSpPr txBox="1"/>
              <p:nvPr/>
            </p:nvSpPr>
            <p:spPr>
              <a:xfrm>
                <a:off x="1025330" y="2586398"/>
                <a:ext cx="404598" cy="375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a:latin typeface="Cambria Math" panose="02040503050406030204" pitchFamily="18" charset="0"/>
                            </a:rPr>
                            <m:t>𝛼</m:t>
                          </m:r>
                        </m:e>
                        <m:sub>
                          <m:r>
                            <a:rPr lang="en-US" altLang="zh-TW" sz="2400" i="1">
                              <a:latin typeface="Cambria Math" panose="02040503050406030204" pitchFamily="18" charset="0"/>
                            </a:rPr>
                            <m:t>0</m:t>
                          </m:r>
                        </m:sub>
                        <m:sup>
                          <m:r>
                            <a:rPr lang="en-US" altLang="zh-TW" sz="2400" i="1" smtClean="0">
                              <a:latin typeface="Cambria Math" panose="02040503050406030204" pitchFamily="18" charset="0"/>
                            </a:rPr>
                            <m:t>1</m:t>
                          </m:r>
                        </m:sup>
                      </m:sSubSup>
                    </m:oMath>
                  </m:oMathPara>
                </a14:m>
                <a:endParaRPr lang="zh-TW" altLang="en-US" sz="2400" dirty="0"/>
              </a:p>
            </p:txBody>
          </p:sp>
        </mc:Choice>
        <mc:Fallback xmlns="">
          <p:sp>
            <p:nvSpPr>
              <p:cNvPr id="33" name="文字方塊 32"/>
              <p:cNvSpPr txBox="1">
                <a:spLocks noRot="1" noChangeAspect="1" noMove="1" noResize="1" noEditPoints="1" noAdjustHandles="1" noChangeArrowheads="1" noChangeShapeType="1" noTextEdit="1"/>
              </p:cNvSpPr>
              <p:nvPr/>
            </p:nvSpPr>
            <p:spPr>
              <a:xfrm>
                <a:off x="1025330" y="2586398"/>
                <a:ext cx="404598" cy="375872"/>
              </a:xfrm>
              <a:prstGeom prst="rect">
                <a:avLst/>
              </a:prstGeom>
              <a:blipFill rotWithShape="0">
                <a:blip r:embed="rId16"/>
                <a:stretch>
                  <a:fillRect l="-8955" r="-5970" b="-14516"/>
                </a:stretch>
              </a:blipFill>
            </p:spPr>
            <p:txBody>
              <a:bodyPr/>
              <a:lstStyle/>
              <a:p>
                <a:r>
                  <a:rPr lang="zh-TW" altLang="en-US">
                    <a:noFill/>
                  </a:rPr>
                  <a:t> </a:t>
                </a:r>
              </a:p>
            </p:txBody>
          </p:sp>
        </mc:Fallback>
      </mc:AlternateContent>
      <p:cxnSp>
        <p:nvCxnSpPr>
          <p:cNvPr id="34" name="直線單箭頭接點 33"/>
          <p:cNvCxnSpPr>
            <a:stCxn id="4" idx="0"/>
            <a:endCxn id="32" idx="2"/>
          </p:cNvCxnSpPr>
          <p:nvPr/>
        </p:nvCxnSpPr>
        <p:spPr>
          <a:xfrm flipH="1" flipV="1">
            <a:off x="1230968" y="4101424"/>
            <a:ext cx="11110" cy="8272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a:stCxn id="25" idx="1"/>
            <a:endCxn id="32" idx="3"/>
          </p:cNvCxnSpPr>
          <p:nvPr/>
        </p:nvCxnSpPr>
        <p:spPr>
          <a:xfrm flipH="1" flipV="1">
            <a:off x="1786149" y="3824212"/>
            <a:ext cx="2802201" cy="120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flipV="1">
            <a:off x="1216454" y="3035215"/>
            <a:ext cx="0" cy="4812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文字方塊 42"/>
          <p:cNvSpPr txBox="1"/>
          <p:nvPr/>
        </p:nvSpPr>
        <p:spPr>
          <a:xfrm>
            <a:off x="5339130" y="4328147"/>
            <a:ext cx="3041650" cy="830997"/>
          </a:xfrm>
          <a:prstGeom prst="rect">
            <a:avLst/>
          </a:prstGeom>
          <a:noFill/>
        </p:spPr>
        <p:txBody>
          <a:bodyPr wrap="square" rtlCol="0">
            <a:spAutoFit/>
          </a:bodyPr>
          <a:lstStyle/>
          <a:p>
            <a:pPr marL="342900" indent="-342900">
              <a:buFont typeface="Wingdings" panose="05000000000000000000" pitchFamily="2" charset="2"/>
              <a:buChar char="Ø"/>
            </a:pPr>
            <a:r>
              <a:rPr lang="en-US" altLang="zh-TW" sz="2400" dirty="0"/>
              <a:t>Cosine similarity of z and h</a:t>
            </a:r>
            <a:endParaRPr lang="zh-TW" altLang="en-US" sz="2400" dirty="0"/>
          </a:p>
        </p:txBody>
      </p:sp>
      <p:sp>
        <p:nvSpPr>
          <p:cNvPr id="44" name="文字方塊 43"/>
          <p:cNvSpPr txBox="1"/>
          <p:nvPr/>
        </p:nvSpPr>
        <p:spPr>
          <a:xfrm>
            <a:off x="5339424" y="5238753"/>
            <a:ext cx="3658605" cy="830997"/>
          </a:xfrm>
          <a:prstGeom prst="rect">
            <a:avLst/>
          </a:prstGeom>
          <a:noFill/>
        </p:spPr>
        <p:txBody>
          <a:bodyPr wrap="square" rtlCol="0">
            <a:spAutoFit/>
          </a:bodyPr>
          <a:lstStyle/>
          <a:p>
            <a:pPr marL="342900" indent="-342900">
              <a:buFont typeface="Wingdings" panose="05000000000000000000" pitchFamily="2" charset="2"/>
              <a:buChar char="Ø"/>
            </a:pPr>
            <a:r>
              <a:rPr lang="en-US" altLang="zh-TW" sz="2400" dirty="0"/>
              <a:t>Small NN whose input is z and h, output a scalar</a:t>
            </a:r>
            <a:endParaRPr lang="zh-TW" altLang="en-US" sz="2400" dirty="0"/>
          </a:p>
        </p:txBody>
      </p:sp>
      <mc:AlternateContent xmlns:mc="http://schemas.openxmlformats.org/markup-compatibility/2006" xmlns:a14="http://schemas.microsoft.com/office/drawing/2010/main">
        <mc:Choice Requires="a14">
          <p:sp>
            <p:nvSpPr>
              <p:cNvPr id="45" name="文字方塊 44"/>
              <p:cNvSpPr txBox="1"/>
              <p:nvPr/>
            </p:nvSpPr>
            <p:spPr>
              <a:xfrm>
                <a:off x="5356698" y="6204686"/>
                <a:ext cx="3041650" cy="461665"/>
              </a:xfrm>
              <a:prstGeom prst="rect">
                <a:avLst/>
              </a:prstGeom>
              <a:noFill/>
            </p:spPr>
            <p:txBody>
              <a:bodyPr wrap="square" rtlCol="0">
                <a:spAutoFit/>
              </a:bodyPr>
              <a:lstStyle/>
              <a:p>
                <a:pPr marL="342900" indent="-342900">
                  <a:buFont typeface="Wingdings" panose="05000000000000000000" pitchFamily="2" charset="2"/>
                  <a:buChar char="Ø"/>
                </a:pPr>
                <a14:m>
                  <m:oMath xmlns:m="http://schemas.openxmlformats.org/officeDocument/2006/math">
                    <m:r>
                      <a:rPr lang="zh-TW" altLang="en-US" sz="2400" i="1" smtClean="0">
                        <a:latin typeface="Cambria Math" panose="02040503050406030204" pitchFamily="18" charset="0"/>
                      </a:rPr>
                      <m:t>𝛼</m:t>
                    </m:r>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h</m:t>
                        </m:r>
                      </m:e>
                      <m:sup>
                        <m:r>
                          <a:rPr lang="en-US" altLang="zh-TW" sz="2400" b="0" i="1" smtClean="0">
                            <a:latin typeface="Cambria Math" panose="02040503050406030204" pitchFamily="18" charset="0"/>
                          </a:rPr>
                          <m:t>𝑇</m:t>
                        </m:r>
                      </m:sup>
                    </m:sSup>
                    <m:r>
                      <a:rPr lang="en-US" altLang="zh-TW" sz="2400" b="0" i="1" smtClean="0">
                        <a:latin typeface="Cambria Math" panose="02040503050406030204" pitchFamily="18" charset="0"/>
                      </a:rPr>
                      <m:t>𝑊𝑧</m:t>
                    </m:r>
                  </m:oMath>
                </a14:m>
                <a:endParaRPr lang="zh-TW" altLang="en-US" sz="2400" dirty="0"/>
              </a:p>
            </p:txBody>
          </p:sp>
        </mc:Choice>
        <mc:Fallback xmlns="">
          <p:sp>
            <p:nvSpPr>
              <p:cNvPr id="45" name="文字方塊 44"/>
              <p:cNvSpPr txBox="1">
                <a:spLocks noRot="1" noChangeAspect="1" noMove="1" noResize="1" noEditPoints="1" noAdjustHandles="1" noChangeArrowheads="1" noChangeShapeType="1" noTextEdit="1"/>
              </p:cNvSpPr>
              <p:nvPr/>
            </p:nvSpPr>
            <p:spPr>
              <a:xfrm>
                <a:off x="5356698" y="6204686"/>
                <a:ext cx="3041650" cy="461665"/>
              </a:xfrm>
              <a:prstGeom prst="rect">
                <a:avLst/>
              </a:prstGeom>
              <a:blipFill>
                <a:blip r:embed="rId17"/>
                <a:stretch>
                  <a:fillRect l="-2806" t="-6579" b="-23684"/>
                </a:stretch>
              </a:blipFill>
            </p:spPr>
            <p:txBody>
              <a:bodyPr/>
              <a:lstStyle/>
              <a:p>
                <a:r>
                  <a:rPr lang="zh-TW" altLang="en-US">
                    <a:noFill/>
                  </a:rPr>
                  <a:t> </a:t>
                </a:r>
              </a:p>
            </p:txBody>
          </p:sp>
        </mc:Fallback>
      </mc:AlternateContent>
      <p:sp>
        <p:nvSpPr>
          <p:cNvPr id="46" name="文字方塊 45"/>
          <p:cNvSpPr txBox="1"/>
          <p:nvPr/>
        </p:nvSpPr>
        <p:spPr>
          <a:xfrm>
            <a:off x="5170493" y="3725423"/>
            <a:ext cx="2832259" cy="461665"/>
          </a:xfrm>
          <a:prstGeom prst="rect">
            <a:avLst/>
          </a:prstGeom>
          <a:noFill/>
        </p:spPr>
        <p:txBody>
          <a:bodyPr wrap="square" rtlCol="0">
            <a:spAutoFit/>
          </a:bodyPr>
          <a:lstStyle/>
          <a:p>
            <a:pPr algn="ctr"/>
            <a:r>
              <a:rPr lang="en-US" altLang="zh-TW" sz="2400" dirty="0">
                <a:solidFill>
                  <a:srgbClr val="FF0000"/>
                </a:solidFill>
              </a:rPr>
              <a:t>Design by yourself</a:t>
            </a:r>
            <a:endParaRPr lang="zh-TW" altLang="en-US" sz="2400" dirty="0">
              <a:solidFill>
                <a:srgbClr val="FF0000"/>
              </a:solidFill>
            </a:endParaRPr>
          </a:p>
        </p:txBody>
      </p:sp>
      <p:grpSp>
        <p:nvGrpSpPr>
          <p:cNvPr id="40" name="群組 39"/>
          <p:cNvGrpSpPr/>
          <p:nvPr/>
        </p:nvGrpSpPr>
        <p:grpSpPr>
          <a:xfrm>
            <a:off x="5730386" y="3011907"/>
            <a:ext cx="2784964" cy="554425"/>
            <a:chOff x="5508295" y="2279830"/>
            <a:chExt cx="2784964" cy="554425"/>
          </a:xfrm>
        </p:grpSpPr>
        <p:sp>
          <p:nvSpPr>
            <p:cNvPr id="42" name="文字方塊 41"/>
            <p:cNvSpPr txBox="1"/>
            <p:nvPr/>
          </p:nvSpPr>
          <p:spPr>
            <a:xfrm>
              <a:off x="5508295" y="2307553"/>
              <a:ext cx="2784964" cy="461665"/>
            </a:xfrm>
            <a:prstGeom prst="rect">
              <a:avLst/>
            </a:prstGeom>
            <a:noFill/>
          </p:spPr>
          <p:txBody>
            <a:bodyPr wrap="square" rtlCol="0">
              <a:spAutoFit/>
            </a:bodyPr>
            <a:lstStyle/>
            <a:p>
              <a:r>
                <a:rPr lang="en-US" altLang="zh-TW" sz="2400" dirty="0"/>
                <a:t>What is                     ? </a:t>
              </a:r>
              <a:endParaRPr lang="zh-TW" altLang="en-US" sz="2400" dirty="0"/>
            </a:p>
          </p:txBody>
        </p:sp>
        <p:sp>
          <p:nvSpPr>
            <p:cNvPr id="54" name="矩形 53"/>
            <p:cNvSpPr/>
            <p:nvPr/>
          </p:nvSpPr>
          <p:spPr>
            <a:xfrm>
              <a:off x="6665453" y="2279830"/>
              <a:ext cx="1110362" cy="5544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match</a:t>
              </a:r>
              <a:endParaRPr lang="zh-TW" altLang="en-US" sz="2400" dirty="0"/>
            </a:p>
          </p:txBody>
        </p:sp>
      </p:grpSp>
      <p:sp>
        <p:nvSpPr>
          <p:cNvPr id="47" name="文字方塊 46"/>
          <p:cNvSpPr txBox="1"/>
          <p:nvPr/>
        </p:nvSpPr>
        <p:spPr>
          <a:xfrm>
            <a:off x="5406278" y="1201221"/>
            <a:ext cx="2170244" cy="1200329"/>
          </a:xfrm>
          <a:prstGeom prst="rect">
            <a:avLst/>
          </a:prstGeom>
          <a:noFill/>
        </p:spPr>
        <p:txBody>
          <a:bodyPr wrap="square" rtlCol="0">
            <a:spAutoFit/>
          </a:bodyPr>
          <a:lstStyle/>
          <a:p>
            <a:r>
              <a:rPr lang="en-US" altLang="zh-TW" sz="2400" dirty="0">
                <a:solidFill>
                  <a:srgbClr val="FF0000"/>
                </a:solidFill>
              </a:rPr>
              <a:t>Jointly learned with other part of the network</a:t>
            </a:r>
            <a:endParaRPr lang="zh-TW" altLang="en-US" sz="2400" dirty="0">
              <a:solidFill>
                <a:srgbClr val="FF0000"/>
              </a:solidFill>
            </a:endParaRPr>
          </a:p>
        </p:txBody>
      </p:sp>
      <p:grpSp>
        <p:nvGrpSpPr>
          <p:cNvPr id="48" name="群組 47"/>
          <p:cNvGrpSpPr/>
          <p:nvPr/>
        </p:nvGrpSpPr>
        <p:grpSpPr>
          <a:xfrm>
            <a:off x="7598379" y="886694"/>
            <a:ext cx="1020179" cy="1877862"/>
            <a:chOff x="7418531" y="1887326"/>
            <a:chExt cx="1020179" cy="1877862"/>
          </a:xfrm>
        </p:grpSpPr>
        <p:sp>
          <p:nvSpPr>
            <p:cNvPr id="49" name="矩形 48"/>
            <p:cNvSpPr/>
            <p:nvPr/>
          </p:nvSpPr>
          <p:spPr>
            <a:xfrm>
              <a:off x="7418531" y="2536299"/>
              <a:ext cx="1020179" cy="5544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match</a:t>
              </a:r>
              <a:endParaRPr lang="zh-TW" altLang="en-US" sz="2400" dirty="0"/>
            </a:p>
          </p:txBody>
        </p:sp>
        <mc:AlternateContent xmlns:mc="http://schemas.openxmlformats.org/markup-compatibility/2006" xmlns:a14="http://schemas.microsoft.com/office/drawing/2010/main">
          <mc:Choice Requires="a14">
            <p:sp>
              <p:nvSpPr>
                <p:cNvPr id="50" name="文字方塊 49"/>
                <p:cNvSpPr txBox="1"/>
                <p:nvPr/>
              </p:nvSpPr>
              <p:spPr>
                <a:xfrm>
                  <a:off x="7572682" y="3395856"/>
                  <a:ext cx="245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h</m:t>
                        </m:r>
                      </m:oMath>
                    </m:oMathPara>
                  </a14:m>
                  <a:endParaRPr lang="zh-TW" altLang="en-US" sz="2400" dirty="0"/>
                </a:p>
              </p:txBody>
            </p:sp>
          </mc:Choice>
          <mc:Fallback xmlns="">
            <p:sp>
              <p:nvSpPr>
                <p:cNvPr id="92" name="文字方塊 91"/>
                <p:cNvSpPr txBox="1">
                  <a:spLocks noRot="1" noChangeAspect="1" noMove="1" noResize="1" noEditPoints="1" noAdjustHandles="1" noChangeArrowheads="1" noChangeShapeType="1" noTextEdit="1"/>
                </p:cNvSpPr>
                <p:nvPr/>
              </p:nvSpPr>
              <p:spPr>
                <a:xfrm>
                  <a:off x="7572682" y="3395856"/>
                  <a:ext cx="245708" cy="369332"/>
                </a:xfrm>
                <a:prstGeom prst="rect">
                  <a:avLst/>
                </a:prstGeom>
                <a:blipFill rotWithShape="0">
                  <a:blip r:embed="rId45"/>
                  <a:stretch>
                    <a:fillRect l="-30000" r="-30000" b="-655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1" name="文字方塊 50"/>
                <p:cNvSpPr txBox="1"/>
                <p:nvPr/>
              </p:nvSpPr>
              <p:spPr>
                <a:xfrm>
                  <a:off x="8110365" y="3359305"/>
                  <a:ext cx="22326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𝑧</m:t>
                        </m:r>
                      </m:oMath>
                    </m:oMathPara>
                  </a14:m>
                  <a:endParaRPr lang="zh-TW" altLang="en-US" sz="2400" dirty="0"/>
                </a:p>
              </p:txBody>
            </p:sp>
          </mc:Choice>
          <mc:Fallback xmlns="">
            <p:sp>
              <p:nvSpPr>
                <p:cNvPr id="93" name="文字方塊 92"/>
                <p:cNvSpPr txBox="1">
                  <a:spLocks noRot="1" noChangeAspect="1" noMove="1" noResize="1" noEditPoints="1" noAdjustHandles="1" noChangeArrowheads="1" noChangeShapeType="1" noTextEdit="1"/>
                </p:cNvSpPr>
                <p:nvPr/>
              </p:nvSpPr>
              <p:spPr>
                <a:xfrm>
                  <a:off x="8110365" y="3359305"/>
                  <a:ext cx="223266" cy="369332"/>
                </a:xfrm>
                <a:prstGeom prst="rect">
                  <a:avLst/>
                </a:prstGeom>
                <a:blipFill rotWithShape="0">
                  <a:blip r:embed="rId46"/>
                  <a:stretch>
                    <a:fillRect l="-19444" r="-16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2" name="文字方塊 51"/>
                <p:cNvSpPr txBox="1"/>
                <p:nvPr/>
              </p:nvSpPr>
              <p:spPr>
                <a:xfrm>
                  <a:off x="7797334" y="1887326"/>
                  <a:ext cx="2625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𝛼</m:t>
                        </m:r>
                      </m:oMath>
                    </m:oMathPara>
                  </a14:m>
                  <a:endParaRPr lang="zh-TW" altLang="en-US" sz="2400" dirty="0"/>
                </a:p>
              </p:txBody>
            </p:sp>
          </mc:Choice>
          <mc:Fallback xmlns="">
            <p:sp>
              <p:nvSpPr>
                <p:cNvPr id="94" name="文字方塊 93"/>
                <p:cNvSpPr txBox="1">
                  <a:spLocks noRot="1" noChangeAspect="1" noMove="1" noResize="1" noEditPoints="1" noAdjustHandles="1" noChangeArrowheads="1" noChangeShapeType="1" noTextEdit="1"/>
                </p:cNvSpPr>
                <p:nvPr/>
              </p:nvSpPr>
              <p:spPr>
                <a:xfrm>
                  <a:off x="7797334" y="1887326"/>
                  <a:ext cx="262571" cy="369332"/>
                </a:xfrm>
                <a:prstGeom prst="rect">
                  <a:avLst/>
                </a:prstGeom>
                <a:blipFill rotWithShape="0">
                  <a:blip r:embed="rId47"/>
                  <a:stretch>
                    <a:fillRect l="-13953" r="-13953"/>
                  </a:stretch>
                </a:blipFill>
              </p:spPr>
              <p:txBody>
                <a:bodyPr/>
                <a:lstStyle/>
                <a:p>
                  <a:r>
                    <a:rPr lang="zh-TW" altLang="en-US">
                      <a:noFill/>
                    </a:rPr>
                    <a:t> </a:t>
                  </a:r>
                </a:p>
              </p:txBody>
            </p:sp>
          </mc:Fallback>
        </mc:AlternateContent>
        <p:cxnSp>
          <p:nvCxnSpPr>
            <p:cNvPr id="53" name="直線單箭頭接點 52"/>
            <p:cNvCxnSpPr/>
            <p:nvPr/>
          </p:nvCxnSpPr>
          <p:spPr>
            <a:xfrm flipV="1">
              <a:off x="7695536" y="3136661"/>
              <a:ext cx="0" cy="2359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單箭頭接點 54"/>
            <p:cNvCxnSpPr/>
            <p:nvPr/>
          </p:nvCxnSpPr>
          <p:spPr>
            <a:xfrm flipV="1">
              <a:off x="8194857" y="3136661"/>
              <a:ext cx="0" cy="2359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p:nvPr/>
          </p:nvCxnSpPr>
          <p:spPr>
            <a:xfrm flipV="1">
              <a:off x="7928620" y="2300354"/>
              <a:ext cx="0" cy="2359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7899945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Machine Translation</a:t>
            </a:r>
            <a:endParaRPr lang="zh-TW" altLang="en-US" dirty="0"/>
          </a:p>
        </p:txBody>
      </p:sp>
      <p:sp>
        <p:nvSpPr>
          <p:cNvPr id="3" name="內容版面配置區 2"/>
          <p:cNvSpPr>
            <a:spLocks noGrp="1"/>
          </p:cNvSpPr>
          <p:nvPr>
            <p:ph idx="1"/>
          </p:nvPr>
        </p:nvSpPr>
        <p:spPr/>
        <p:txBody>
          <a:bodyPr/>
          <a:lstStyle/>
          <a:p>
            <a:r>
              <a:rPr lang="en-US" altLang="zh-TW" dirty="0"/>
              <a:t>Attention-based model</a:t>
            </a:r>
            <a:endParaRPr lang="zh-TW" altLang="en-US" dirty="0"/>
          </a:p>
        </p:txBody>
      </p:sp>
      <mc:AlternateContent xmlns:mc="http://schemas.openxmlformats.org/markup-compatibility/2006" xmlns:a14="http://schemas.microsoft.com/office/drawing/2010/main">
        <mc:Choice Requires="a14">
          <p:sp>
            <p:nvSpPr>
              <p:cNvPr id="47" name="文字方塊 46"/>
              <p:cNvSpPr txBox="1"/>
              <p:nvPr/>
            </p:nvSpPr>
            <p:spPr>
              <a:xfrm>
                <a:off x="1086613" y="4500117"/>
                <a:ext cx="404598" cy="375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a:latin typeface="Cambria Math" panose="02040503050406030204" pitchFamily="18" charset="0"/>
                            </a:rPr>
                          </m:ctrlPr>
                        </m:sSubSupPr>
                        <m:e>
                          <m:r>
                            <a:rPr lang="zh-TW" altLang="en-US" sz="2400" i="1">
                              <a:latin typeface="Cambria Math" panose="02040503050406030204" pitchFamily="18" charset="0"/>
                            </a:rPr>
                            <m:t>𝛼</m:t>
                          </m:r>
                        </m:e>
                        <m:sub>
                          <m:r>
                            <a:rPr lang="en-US" altLang="zh-TW" sz="2400" i="1">
                              <a:latin typeface="Cambria Math" panose="02040503050406030204" pitchFamily="18" charset="0"/>
                            </a:rPr>
                            <m:t>0</m:t>
                          </m:r>
                        </m:sub>
                        <m:sup>
                          <m:r>
                            <a:rPr lang="en-US" altLang="zh-TW" sz="2400" i="1">
                              <a:latin typeface="Cambria Math" panose="02040503050406030204" pitchFamily="18" charset="0"/>
                            </a:rPr>
                            <m:t>1</m:t>
                          </m:r>
                        </m:sup>
                      </m:sSubSup>
                    </m:oMath>
                  </m:oMathPara>
                </a14:m>
                <a:endParaRPr lang="zh-TW" altLang="en-US" sz="2400" dirty="0"/>
              </a:p>
            </p:txBody>
          </p:sp>
        </mc:Choice>
        <mc:Fallback xmlns="">
          <p:sp>
            <p:nvSpPr>
              <p:cNvPr id="47" name="文字方塊 46"/>
              <p:cNvSpPr txBox="1">
                <a:spLocks noRot="1" noChangeAspect="1" noMove="1" noResize="1" noEditPoints="1" noAdjustHandles="1" noChangeArrowheads="1" noChangeShapeType="1" noTextEdit="1"/>
              </p:cNvSpPr>
              <p:nvPr/>
            </p:nvSpPr>
            <p:spPr>
              <a:xfrm>
                <a:off x="1086613" y="4500117"/>
                <a:ext cx="404598" cy="375872"/>
              </a:xfrm>
              <a:prstGeom prst="rect">
                <a:avLst/>
              </a:prstGeom>
              <a:blipFill rotWithShape="0">
                <a:blip r:embed="rId3"/>
                <a:stretch>
                  <a:fillRect l="-8955" r="-5970" b="-1451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8" name="文字方塊 47"/>
              <p:cNvSpPr txBox="1"/>
              <p:nvPr/>
            </p:nvSpPr>
            <p:spPr>
              <a:xfrm>
                <a:off x="2024119" y="4499347"/>
                <a:ext cx="411203" cy="376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a:latin typeface="Cambria Math" panose="02040503050406030204" pitchFamily="18" charset="0"/>
                            </a:rPr>
                            <m:t>𝛼</m:t>
                          </m:r>
                        </m:e>
                        <m:sub>
                          <m:r>
                            <a:rPr lang="en-US" altLang="zh-TW" sz="2400" i="1">
                              <a:latin typeface="Cambria Math" panose="02040503050406030204" pitchFamily="18" charset="0"/>
                            </a:rPr>
                            <m:t>0</m:t>
                          </m:r>
                        </m:sub>
                        <m:sup>
                          <m:r>
                            <a:rPr lang="en-US" altLang="zh-TW" sz="2400" b="0" i="1" smtClean="0">
                              <a:latin typeface="Cambria Math" panose="02040503050406030204" pitchFamily="18" charset="0"/>
                            </a:rPr>
                            <m:t>2</m:t>
                          </m:r>
                        </m:sup>
                      </m:sSubSup>
                    </m:oMath>
                  </m:oMathPara>
                </a14:m>
                <a:endParaRPr lang="zh-TW" altLang="en-US" sz="2400" dirty="0"/>
              </a:p>
            </p:txBody>
          </p:sp>
        </mc:Choice>
        <mc:Fallback xmlns="">
          <p:sp>
            <p:nvSpPr>
              <p:cNvPr id="48" name="文字方塊 47"/>
              <p:cNvSpPr txBox="1">
                <a:spLocks noRot="1" noChangeAspect="1" noMove="1" noResize="1" noEditPoints="1" noAdjustHandles="1" noChangeArrowheads="1" noChangeShapeType="1" noTextEdit="1"/>
              </p:cNvSpPr>
              <p:nvPr/>
            </p:nvSpPr>
            <p:spPr>
              <a:xfrm>
                <a:off x="2024119" y="4499347"/>
                <a:ext cx="411203" cy="376642"/>
              </a:xfrm>
              <a:prstGeom prst="rect">
                <a:avLst/>
              </a:prstGeom>
              <a:blipFill rotWithShape="0">
                <a:blip r:embed="rId4"/>
                <a:stretch>
                  <a:fillRect l="-8955" r="-7463" b="-1451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9" name="文字方塊 48"/>
              <p:cNvSpPr txBox="1"/>
              <p:nvPr/>
            </p:nvSpPr>
            <p:spPr>
              <a:xfrm>
                <a:off x="3006712" y="4497487"/>
                <a:ext cx="411203" cy="3785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a:latin typeface="Cambria Math" panose="02040503050406030204" pitchFamily="18" charset="0"/>
                            </a:rPr>
                            <m:t>𝛼</m:t>
                          </m:r>
                        </m:e>
                        <m:sub>
                          <m:r>
                            <a:rPr lang="en-US" altLang="zh-TW" sz="2400" i="1">
                              <a:latin typeface="Cambria Math" panose="02040503050406030204" pitchFamily="18" charset="0"/>
                            </a:rPr>
                            <m:t>0</m:t>
                          </m:r>
                        </m:sub>
                        <m:sup>
                          <m:r>
                            <a:rPr lang="en-US" altLang="zh-TW" sz="2400" b="0" i="1" smtClean="0">
                              <a:latin typeface="Cambria Math" panose="02040503050406030204" pitchFamily="18" charset="0"/>
                            </a:rPr>
                            <m:t>3</m:t>
                          </m:r>
                        </m:sup>
                      </m:sSubSup>
                    </m:oMath>
                  </m:oMathPara>
                </a14:m>
                <a:endParaRPr lang="zh-TW" altLang="en-US" sz="2400" dirty="0"/>
              </a:p>
            </p:txBody>
          </p:sp>
        </mc:Choice>
        <mc:Fallback xmlns="">
          <p:sp>
            <p:nvSpPr>
              <p:cNvPr id="49" name="文字方塊 48"/>
              <p:cNvSpPr txBox="1">
                <a:spLocks noRot="1" noChangeAspect="1" noMove="1" noResize="1" noEditPoints="1" noAdjustHandles="1" noChangeArrowheads="1" noChangeShapeType="1" noTextEdit="1"/>
              </p:cNvSpPr>
              <p:nvPr/>
            </p:nvSpPr>
            <p:spPr>
              <a:xfrm>
                <a:off x="3006712" y="4497487"/>
                <a:ext cx="411203" cy="378502"/>
              </a:xfrm>
              <a:prstGeom prst="rect">
                <a:avLst/>
              </a:prstGeom>
              <a:blipFill rotWithShape="0">
                <a:blip r:embed="rId5"/>
                <a:stretch>
                  <a:fillRect l="-8824" r="-5882" b="-1612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0" name="文字方塊 49"/>
              <p:cNvSpPr txBox="1"/>
              <p:nvPr/>
            </p:nvSpPr>
            <p:spPr>
              <a:xfrm>
                <a:off x="3989305" y="4500886"/>
                <a:ext cx="411203" cy="3751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a:latin typeface="Cambria Math" panose="02040503050406030204" pitchFamily="18" charset="0"/>
                            </a:rPr>
                            <m:t>𝛼</m:t>
                          </m:r>
                        </m:e>
                        <m:sub>
                          <m:r>
                            <a:rPr lang="en-US" altLang="zh-TW" sz="2400" i="1">
                              <a:latin typeface="Cambria Math" panose="02040503050406030204" pitchFamily="18" charset="0"/>
                            </a:rPr>
                            <m:t>0</m:t>
                          </m:r>
                        </m:sub>
                        <m:sup>
                          <m:r>
                            <a:rPr lang="en-US" altLang="zh-TW" sz="2400" b="0" i="1" smtClean="0">
                              <a:latin typeface="Cambria Math" panose="02040503050406030204" pitchFamily="18" charset="0"/>
                            </a:rPr>
                            <m:t>4</m:t>
                          </m:r>
                        </m:sup>
                      </m:sSubSup>
                    </m:oMath>
                  </m:oMathPara>
                </a14:m>
                <a:endParaRPr lang="zh-TW" altLang="en-US" sz="2400" dirty="0"/>
              </a:p>
            </p:txBody>
          </p:sp>
        </mc:Choice>
        <mc:Fallback xmlns="">
          <p:sp>
            <p:nvSpPr>
              <p:cNvPr id="50" name="文字方塊 49"/>
              <p:cNvSpPr txBox="1">
                <a:spLocks noRot="1" noChangeAspect="1" noMove="1" noResize="1" noEditPoints="1" noAdjustHandles="1" noChangeArrowheads="1" noChangeShapeType="1" noTextEdit="1"/>
              </p:cNvSpPr>
              <p:nvPr/>
            </p:nvSpPr>
            <p:spPr>
              <a:xfrm>
                <a:off x="3989305" y="4500886"/>
                <a:ext cx="411203" cy="375103"/>
              </a:xfrm>
              <a:prstGeom prst="rect">
                <a:avLst/>
              </a:prstGeom>
              <a:blipFill rotWithShape="0">
                <a:blip r:embed="rId6"/>
                <a:stretch>
                  <a:fillRect l="-8824" r="-5882" b="-14516"/>
                </a:stretch>
              </a:blipFill>
            </p:spPr>
            <p:txBody>
              <a:bodyPr/>
              <a:lstStyle/>
              <a:p>
                <a:r>
                  <a:rPr lang="zh-TW" altLang="en-US">
                    <a:noFill/>
                  </a:rPr>
                  <a:t> </a:t>
                </a:r>
              </a:p>
            </p:txBody>
          </p:sp>
        </mc:Fallback>
      </mc:AlternateContent>
      <p:grpSp>
        <p:nvGrpSpPr>
          <p:cNvPr id="25" name="群組 24"/>
          <p:cNvGrpSpPr/>
          <p:nvPr/>
        </p:nvGrpSpPr>
        <p:grpSpPr>
          <a:xfrm>
            <a:off x="1399769" y="2340031"/>
            <a:ext cx="2681028" cy="1101072"/>
            <a:chOff x="1399769" y="2340031"/>
            <a:chExt cx="2681028" cy="1101072"/>
          </a:xfrm>
        </p:grpSpPr>
        <p:sp>
          <p:nvSpPr>
            <p:cNvPr id="51" name="矩形 50"/>
            <p:cNvSpPr/>
            <p:nvPr/>
          </p:nvSpPr>
          <p:spPr>
            <a:xfrm>
              <a:off x="1720081" y="2340031"/>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sz="2400" dirty="0"/>
            </a:p>
          </p:txBody>
        </p:sp>
        <mc:AlternateContent xmlns:mc="http://schemas.openxmlformats.org/markup-compatibility/2006" xmlns:a14="http://schemas.microsoft.com/office/drawing/2010/main">
          <mc:Choice Requires="a14">
            <p:sp>
              <p:nvSpPr>
                <p:cNvPr id="53" name="文字方塊 52"/>
                <p:cNvSpPr txBox="1"/>
                <p:nvPr/>
              </p:nvSpPr>
              <p:spPr>
                <a:xfrm>
                  <a:off x="1821883" y="2456866"/>
                  <a:ext cx="36760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𝑐</m:t>
                            </m:r>
                          </m:e>
                          <m:sup>
                            <m:r>
                              <a:rPr lang="en-US" altLang="zh-TW" sz="2400" b="0" i="1" smtClean="0">
                                <a:latin typeface="Cambria Math" panose="02040503050406030204" pitchFamily="18" charset="0"/>
                              </a:rPr>
                              <m:t>0</m:t>
                            </m:r>
                          </m:sup>
                        </m:sSup>
                      </m:oMath>
                    </m:oMathPara>
                  </a14:m>
                  <a:endParaRPr lang="zh-TW" altLang="en-US" sz="2400" dirty="0"/>
                </a:p>
              </p:txBody>
            </p:sp>
          </mc:Choice>
          <mc:Fallback xmlns="">
            <p:sp>
              <p:nvSpPr>
                <p:cNvPr id="53" name="文字方塊 52"/>
                <p:cNvSpPr txBox="1">
                  <a:spLocks noRot="1" noChangeAspect="1" noMove="1" noResize="1" noEditPoints="1" noAdjustHandles="1" noChangeArrowheads="1" noChangeShapeType="1" noTextEdit="1"/>
                </p:cNvSpPr>
                <p:nvPr/>
              </p:nvSpPr>
              <p:spPr>
                <a:xfrm>
                  <a:off x="1821883" y="2456866"/>
                  <a:ext cx="367601" cy="369332"/>
                </a:xfrm>
                <a:prstGeom prst="rect">
                  <a:avLst/>
                </a:prstGeom>
                <a:blipFill rotWithShape="0">
                  <a:blip r:embed="rId25"/>
                  <a:stretch>
                    <a:fillRect l="-11667" r="-8333"/>
                  </a:stretch>
                </a:blipFill>
              </p:spPr>
              <p:txBody>
                <a:bodyPr/>
                <a:lstStyle/>
                <a:p>
                  <a:r>
                    <a:rPr lang="zh-TW" altLang="en-US">
                      <a:noFill/>
                    </a:rPr>
                    <a:t> </a:t>
                  </a:r>
                </a:p>
              </p:txBody>
            </p:sp>
          </mc:Fallback>
        </mc:AlternateContent>
        <p:cxnSp>
          <p:nvCxnSpPr>
            <p:cNvPr id="37" name="直線單箭頭接點 36"/>
            <p:cNvCxnSpPr>
              <a:endCxn id="51" idx="2"/>
            </p:cNvCxnSpPr>
            <p:nvPr/>
          </p:nvCxnSpPr>
          <p:spPr>
            <a:xfrm flipV="1">
              <a:off x="1399769" y="2945845"/>
              <a:ext cx="552889" cy="4552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53"/>
            <p:cNvCxnSpPr>
              <a:endCxn id="51" idx="2"/>
            </p:cNvCxnSpPr>
            <p:nvPr/>
          </p:nvCxnSpPr>
          <p:spPr>
            <a:xfrm flipH="1" flipV="1">
              <a:off x="1952658" y="2945845"/>
              <a:ext cx="202254" cy="3997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單箭頭接點 54"/>
            <p:cNvCxnSpPr>
              <a:endCxn id="51" idx="2"/>
            </p:cNvCxnSpPr>
            <p:nvPr/>
          </p:nvCxnSpPr>
          <p:spPr>
            <a:xfrm flipH="1" flipV="1">
              <a:off x="1952658" y="2945845"/>
              <a:ext cx="1153952" cy="4279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a:endCxn id="51" idx="2"/>
            </p:cNvCxnSpPr>
            <p:nvPr/>
          </p:nvCxnSpPr>
          <p:spPr>
            <a:xfrm flipH="1" flipV="1">
              <a:off x="1952658" y="2945845"/>
              <a:ext cx="2128139" cy="4952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1" name="群組 60"/>
          <p:cNvGrpSpPr/>
          <p:nvPr/>
        </p:nvGrpSpPr>
        <p:grpSpPr>
          <a:xfrm>
            <a:off x="5941115" y="3328204"/>
            <a:ext cx="465153" cy="605814"/>
            <a:chOff x="4412633" y="3044001"/>
            <a:chExt cx="465153" cy="605814"/>
          </a:xfrm>
        </p:grpSpPr>
        <p:sp>
          <p:nvSpPr>
            <p:cNvPr id="62" name="矩形 61"/>
            <p:cNvSpPr/>
            <p:nvPr/>
          </p:nvSpPr>
          <p:spPr>
            <a:xfrm>
              <a:off x="4412633" y="3044001"/>
              <a:ext cx="465153" cy="6058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400" dirty="0"/>
            </a:p>
          </p:txBody>
        </p:sp>
        <mc:AlternateContent xmlns:mc="http://schemas.openxmlformats.org/markup-compatibility/2006" xmlns:a14="http://schemas.microsoft.com/office/drawing/2010/main">
          <mc:Choice Requires="a14">
            <p:sp>
              <p:nvSpPr>
                <p:cNvPr id="63" name="文字方塊 62"/>
                <p:cNvSpPr txBox="1"/>
                <p:nvPr/>
              </p:nvSpPr>
              <p:spPr>
                <a:xfrm>
                  <a:off x="4503343" y="3208408"/>
                  <a:ext cx="36901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63" name="文字方塊 62"/>
                <p:cNvSpPr txBox="1">
                  <a:spLocks noRot="1" noChangeAspect="1" noMove="1" noResize="1" noEditPoints="1" noAdjustHandles="1" noChangeArrowheads="1" noChangeShapeType="1" noTextEdit="1"/>
                </p:cNvSpPr>
                <p:nvPr/>
              </p:nvSpPr>
              <p:spPr>
                <a:xfrm>
                  <a:off x="4503343" y="3208408"/>
                  <a:ext cx="369012" cy="369332"/>
                </a:xfrm>
                <a:prstGeom prst="rect">
                  <a:avLst/>
                </a:prstGeom>
                <a:blipFill rotWithShape="0">
                  <a:blip r:embed="rId26"/>
                  <a:stretch>
                    <a:fillRect l="-9836" r="-6557"/>
                  </a:stretch>
                </a:blipFill>
              </p:spPr>
              <p:txBody>
                <a:bodyPr/>
                <a:lstStyle/>
                <a:p>
                  <a:r>
                    <a:rPr lang="zh-TW" altLang="en-US">
                      <a:noFill/>
                    </a:rPr>
                    <a:t> </a:t>
                  </a:r>
                </a:p>
              </p:txBody>
            </p:sp>
          </mc:Fallback>
        </mc:AlternateContent>
      </p:grpSp>
      <p:sp>
        <p:nvSpPr>
          <p:cNvPr id="64" name="文字方塊 63"/>
          <p:cNvSpPr txBox="1"/>
          <p:nvPr/>
        </p:nvSpPr>
        <p:spPr>
          <a:xfrm>
            <a:off x="6437537" y="4413340"/>
            <a:ext cx="2247157" cy="461665"/>
          </a:xfrm>
          <a:prstGeom prst="rect">
            <a:avLst/>
          </a:prstGeom>
          <a:noFill/>
        </p:spPr>
        <p:txBody>
          <a:bodyPr wrap="square" rtlCol="0">
            <a:spAutoFit/>
          </a:bodyPr>
          <a:lstStyle/>
          <a:p>
            <a:r>
              <a:rPr lang="en-US" altLang="zh-TW" sz="2400" dirty="0"/>
              <a:t>Decoder input</a:t>
            </a:r>
            <a:endParaRPr lang="zh-TW" altLang="en-US" sz="2400" dirty="0"/>
          </a:p>
        </p:txBody>
      </p:sp>
      <mc:AlternateContent xmlns:mc="http://schemas.openxmlformats.org/markup-compatibility/2006" xmlns:a14="http://schemas.microsoft.com/office/drawing/2010/main">
        <mc:Choice Requires="a14">
          <p:sp>
            <p:nvSpPr>
              <p:cNvPr id="65" name="文字方塊 64"/>
              <p:cNvSpPr txBox="1"/>
              <p:nvPr/>
            </p:nvSpPr>
            <p:spPr>
              <a:xfrm>
                <a:off x="5430208" y="5222023"/>
                <a:ext cx="1829796" cy="8943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𝑐</m:t>
                          </m:r>
                        </m:e>
                        <m:sup>
                          <m:r>
                            <a:rPr lang="en-US" altLang="zh-TW" sz="2400" b="0" i="1" smtClean="0">
                              <a:latin typeface="Cambria Math" panose="02040503050406030204" pitchFamily="18" charset="0"/>
                            </a:rPr>
                            <m:t>0</m:t>
                          </m:r>
                        </m:sup>
                      </m:sSup>
                      <m:r>
                        <a:rPr lang="en-US" altLang="zh-TW" sz="2400" b="0" i="1" smtClean="0">
                          <a:latin typeface="Cambria Math" panose="02040503050406030204" pitchFamily="18" charset="0"/>
                        </a:rPr>
                        <m:t>=</m:t>
                      </m:r>
                      <m:nary>
                        <m:naryPr>
                          <m:chr m:val="∑"/>
                          <m:subHide m:val="on"/>
                          <m:supHide m:val="on"/>
                          <m:ctrlPr>
                            <a:rPr lang="en-US" altLang="zh-TW" sz="2400" b="0" i="1" smtClean="0">
                              <a:latin typeface="Cambria Math" panose="02040503050406030204" pitchFamily="18" charset="0"/>
                            </a:rPr>
                          </m:ctrlPr>
                        </m:naryPr>
                        <m:sub/>
                        <m:sup/>
                        <m:e>
                          <m:sSubSup>
                            <m:sSubSupPr>
                              <m:ctrlPr>
                                <a:rPr lang="en-US" altLang="zh-TW" sz="2400" b="0" i="1" smtClean="0">
                                  <a:latin typeface="Cambria Math" panose="02040503050406030204" pitchFamily="18" charset="0"/>
                                </a:rPr>
                              </m:ctrlPr>
                            </m:sSubSupPr>
                            <m:e>
                              <m:acc>
                                <m:accPr>
                                  <m:chr m:val="̂"/>
                                  <m:ctrlPr>
                                    <a:rPr lang="en-US" altLang="zh-TW" sz="2400" b="0" i="1" smtClean="0">
                                      <a:latin typeface="Cambria Math" panose="02040503050406030204" pitchFamily="18" charset="0"/>
                                    </a:rPr>
                                  </m:ctrlPr>
                                </m:accPr>
                                <m:e>
                                  <m:r>
                                    <a:rPr lang="zh-TW" altLang="en-US" sz="2400" i="1">
                                      <a:latin typeface="Cambria Math" panose="02040503050406030204" pitchFamily="18" charset="0"/>
                                    </a:rPr>
                                    <m:t>𝛼</m:t>
                                  </m:r>
                                </m:e>
                              </m:acc>
                            </m:e>
                            <m:sub>
                              <m:r>
                                <a:rPr lang="en-US" altLang="zh-TW" sz="2400" b="0" i="1" smtClean="0">
                                  <a:latin typeface="Cambria Math" panose="02040503050406030204" pitchFamily="18" charset="0"/>
                                </a:rPr>
                                <m:t>0</m:t>
                              </m:r>
                            </m:sub>
                            <m:sup>
                              <m:r>
                                <a:rPr lang="en-US" altLang="zh-TW" sz="2400" b="0" i="1" smtClean="0">
                                  <a:latin typeface="Cambria Math" panose="02040503050406030204" pitchFamily="18" charset="0"/>
                                </a:rPr>
                                <m:t>𝑖</m:t>
                              </m:r>
                            </m:sup>
                          </m:sSubSup>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h</m:t>
                              </m:r>
                            </m:e>
                            <m:sup>
                              <m:r>
                                <a:rPr lang="en-US" altLang="zh-TW" sz="2400" b="0" i="1" smtClean="0">
                                  <a:latin typeface="Cambria Math" panose="02040503050406030204" pitchFamily="18" charset="0"/>
                                </a:rPr>
                                <m:t>𝑖</m:t>
                              </m:r>
                            </m:sup>
                          </m:sSup>
                        </m:e>
                      </m:nary>
                    </m:oMath>
                  </m:oMathPara>
                </a14:m>
                <a:endParaRPr lang="zh-TW" altLang="en-US" sz="2400" dirty="0"/>
              </a:p>
            </p:txBody>
          </p:sp>
        </mc:Choice>
        <mc:Fallback xmlns="">
          <p:sp>
            <p:nvSpPr>
              <p:cNvPr id="65" name="文字方塊 64"/>
              <p:cNvSpPr txBox="1">
                <a:spLocks noRot="1" noChangeAspect="1" noMove="1" noResize="1" noEditPoints="1" noAdjustHandles="1" noChangeArrowheads="1" noChangeShapeType="1" noTextEdit="1"/>
              </p:cNvSpPr>
              <p:nvPr/>
            </p:nvSpPr>
            <p:spPr>
              <a:xfrm>
                <a:off x="5430208" y="5222023"/>
                <a:ext cx="1829796" cy="894347"/>
              </a:xfrm>
              <a:prstGeom prst="rect">
                <a:avLst/>
              </a:prstGeom>
              <a:blipFill rotWithShape="0">
                <a:blip r:embed="rId27"/>
                <a:stretch>
                  <a:fillRect/>
                </a:stretch>
              </a:blipFill>
            </p:spPr>
            <p:txBody>
              <a:bodyPr/>
              <a:lstStyle/>
              <a:p>
                <a:r>
                  <a:rPr lang="zh-TW" altLang="en-US">
                    <a:noFill/>
                  </a:rPr>
                  <a:t> </a:t>
                </a:r>
              </a:p>
            </p:txBody>
          </p:sp>
        </mc:Fallback>
      </mc:AlternateContent>
      <p:grpSp>
        <p:nvGrpSpPr>
          <p:cNvPr id="66" name="群組 65"/>
          <p:cNvGrpSpPr/>
          <p:nvPr/>
        </p:nvGrpSpPr>
        <p:grpSpPr>
          <a:xfrm>
            <a:off x="5941115" y="1585192"/>
            <a:ext cx="461665" cy="1413164"/>
            <a:chOff x="1417239" y="5157069"/>
            <a:chExt cx="461665" cy="1413164"/>
          </a:xfrm>
        </p:grpSpPr>
        <p:sp>
          <p:nvSpPr>
            <p:cNvPr id="67" name="矩形 66"/>
            <p:cNvSpPr/>
            <p:nvPr/>
          </p:nvSpPr>
          <p:spPr>
            <a:xfrm>
              <a:off x="1467114" y="5231885"/>
              <a:ext cx="299260" cy="1271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8" name="文字方塊 67"/>
            <p:cNvSpPr txBox="1"/>
            <p:nvPr/>
          </p:nvSpPr>
          <p:spPr>
            <a:xfrm rot="5400000">
              <a:off x="941490" y="5632818"/>
              <a:ext cx="1413164"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tx1"/>
                  </a:solidFill>
                </a:rPr>
                <a:t>machine</a:t>
              </a:r>
              <a:endParaRPr lang="zh-TW" altLang="en-US" sz="2400" dirty="0">
                <a:solidFill>
                  <a:schemeClr val="tx1"/>
                </a:solidFill>
              </a:endParaRPr>
            </a:p>
          </p:txBody>
        </p:sp>
      </p:grpSp>
      <p:sp>
        <p:nvSpPr>
          <p:cNvPr id="69" name="文字方塊 68"/>
          <p:cNvSpPr txBox="1"/>
          <p:nvPr/>
        </p:nvSpPr>
        <p:spPr>
          <a:xfrm>
            <a:off x="493146" y="3239419"/>
            <a:ext cx="583092" cy="461665"/>
          </a:xfrm>
          <a:prstGeom prst="rect">
            <a:avLst/>
          </a:prstGeom>
          <a:noFill/>
        </p:spPr>
        <p:txBody>
          <a:bodyPr wrap="square" rtlCol="0">
            <a:spAutoFit/>
          </a:bodyPr>
          <a:lstStyle/>
          <a:p>
            <a:r>
              <a:rPr lang="en-US" altLang="zh-TW" sz="2400" dirty="0">
                <a:solidFill>
                  <a:srgbClr val="FF0000"/>
                </a:solidFill>
              </a:rPr>
              <a:t>0.5</a:t>
            </a:r>
            <a:endParaRPr lang="zh-TW" altLang="en-US" sz="2400" dirty="0">
              <a:solidFill>
                <a:srgbClr val="FF0000"/>
              </a:solidFill>
            </a:endParaRPr>
          </a:p>
        </p:txBody>
      </p:sp>
      <p:sp>
        <p:nvSpPr>
          <p:cNvPr id="70" name="文字方塊 69"/>
          <p:cNvSpPr txBox="1"/>
          <p:nvPr/>
        </p:nvSpPr>
        <p:spPr>
          <a:xfrm>
            <a:off x="1519861" y="3245933"/>
            <a:ext cx="583092" cy="461665"/>
          </a:xfrm>
          <a:prstGeom prst="rect">
            <a:avLst/>
          </a:prstGeom>
          <a:noFill/>
        </p:spPr>
        <p:txBody>
          <a:bodyPr wrap="square" rtlCol="0">
            <a:spAutoFit/>
          </a:bodyPr>
          <a:lstStyle/>
          <a:p>
            <a:r>
              <a:rPr lang="en-US" altLang="zh-TW" sz="2400" dirty="0">
                <a:solidFill>
                  <a:srgbClr val="FF0000"/>
                </a:solidFill>
              </a:rPr>
              <a:t>0.5</a:t>
            </a:r>
            <a:endParaRPr lang="zh-TW" altLang="en-US" sz="2400" dirty="0">
              <a:solidFill>
                <a:srgbClr val="FF0000"/>
              </a:solidFill>
            </a:endParaRPr>
          </a:p>
        </p:txBody>
      </p:sp>
      <p:sp>
        <p:nvSpPr>
          <p:cNvPr id="71" name="文字方塊 70"/>
          <p:cNvSpPr txBox="1"/>
          <p:nvPr/>
        </p:nvSpPr>
        <p:spPr>
          <a:xfrm>
            <a:off x="2501723" y="3264682"/>
            <a:ext cx="583092" cy="461665"/>
          </a:xfrm>
          <a:prstGeom prst="rect">
            <a:avLst/>
          </a:prstGeom>
          <a:noFill/>
        </p:spPr>
        <p:txBody>
          <a:bodyPr wrap="square" rtlCol="0">
            <a:spAutoFit/>
          </a:bodyPr>
          <a:lstStyle/>
          <a:p>
            <a:r>
              <a:rPr lang="en-US" altLang="zh-TW" sz="2400" dirty="0">
                <a:solidFill>
                  <a:srgbClr val="FF0000"/>
                </a:solidFill>
              </a:rPr>
              <a:t>0.0</a:t>
            </a:r>
            <a:endParaRPr lang="zh-TW" altLang="en-US" sz="2400" dirty="0">
              <a:solidFill>
                <a:srgbClr val="FF0000"/>
              </a:solidFill>
            </a:endParaRPr>
          </a:p>
        </p:txBody>
      </p:sp>
      <p:sp>
        <p:nvSpPr>
          <p:cNvPr id="72" name="文字方塊 71"/>
          <p:cNvSpPr txBox="1"/>
          <p:nvPr/>
        </p:nvSpPr>
        <p:spPr>
          <a:xfrm>
            <a:off x="3537761" y="3254634"/>
            <a:ext cx="583092" cy="461665"/>
          </a:xfrm>
          <a:prstGeom prst="rect">
            <a:avLst/>
          </a:prstGeom>
          <a:noFill/>
        </p:spPr>
        <p:txBody>
          <a:bodyPr wrap="square" rtlCol="0">
            <a:spAutoFit/>
          </a:bodyPr>
          <a:lstStyle/>
          <a:p>
            <a:r>
              <a:rPr lang="en-US" altLang="zh-TW" sz="2400" dirty="0">
                <a:solidFill>
                  <a:srgbClr val="FF0000"/>
                </a:solidFill>
              </a:rPr>
              <a:t>0.0</a:t>
            </a:r>
            <a:endParaRPr lang="zh-TW" altLang="en-US" sz="2400" dirty="0">
              <a:solidFill>
                <a:srgbClr val="FF0000"/>
              </a:solidFill>
            </a:endParaRPr>
          </a:p>
        </p:txBody>
      </p:sp>
      <mc:AlternateContent xmlns:mc="http://schemas.openxmlformats.org/markup-compatibility/2006" xmlns:a14="http://schemas.microsoft.com/office/drawing/2010/main">
        <mc:Choice Requires="a14">
          <p:sp>
            <p:nvSpPr>
              <p:cNvPr id="73" name="文字方塊 72"/>
              <p:cNvSpPr txBox="1"/>
              <p:nvPr/>
            </p:nvSpPr>
            <p:spPr>
              <a:xfrm>
                <a:off x="5844769" y="6098572"/>
                <a:ext cx="218656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solidFill>
                            <a:srgbClr val="FF0000"/>
                          </a:solidFill>
                          <a:latin typeface="Cambria Math" panose="02040503050406030204" pitchFamily="18" charset="0"/>
                        </a:rPr>
                        <m:t>=0.5</m:t>
                      </m:r>
                      <m:sSup>
                        <m:sSupPr>
                          <m:ctrlPr>
                            <a:rPr lang="en-US" altLang="zh-TW" sz="2400" i="1">
                              <a:solidFill>
                                <a:srgbClr val="FF0000"/>
                              </a:solidFill>
                              <a:latin typeface="Cambria Math" panose="02040503050406030204" pitchFamily="18" charset="0"/>
                            </a:rPr>
                          </m:ctrlPr>
                        </m:sSupPr>
                        <m:e>
                          <m:r>
                            <a:rPr lang="en-US" altLang="zh-TW" sz="2400" i="1">
                              <a:solidFill>
                                <a:srgbClr val="FF0000"/>
                              </a:solidFill>
                              <a:latin typeface="Cambria Math" panose="02040503050406030204" pitchFamily="18" charset="0"/>
                            </a:rPr>
                            <m:t>h</m:t>
                          </m:r>
                        </m:e>
                        <m:sup>
                          <m:r>
                            <a:rPr lang="en-US" altLang="zh-TW" sz="2400" b="0" i="1" smtClean="0">
                              <a:solidFill>
                                <a:srgbClr val="FF0000"/>
                              </a:solidFill>
                              <a:latin typeface="Cambria Math" panose="02040503050406030204" pitchFamily="18" charset="0"/>
                            </a:rPr>
                            <m:t>1</m:t>
                          </m:r>
                        </m:sup>
                      </m:sSup>
                      <m:r>
                        <a:rPr lang="en-US" altLang="zh-TW" sz="2400" b="0" i="1" smtClean="0">
                          <a:solidFill>
                            <a:srgbClr val="FF0000"/>
                          </a:solidFill>
                          <a:latin typeface="Cambria Math" panose="02040503050406030204" pitchFamily="18" charset="0"/>
                        </a:rPr>
                        <m:t>+</m:t>
                      </m:r>
                      <m:r>
                        <a:rPr lang="en-US" altLang="zh-TW" sz="2400" i="1">
                          <a:solidFill>
                            <a:srgbClr val="FF0000"/>
                          </a:solidFill>
                          <a:latin typeface="Cambria Math" panose="02040503050406030204" pitchFamily="18" charset="0"/>
                        </a:rPr>
                        <m:t>0.5</m:t>
                      </m:r>
                      <m:sSup>
                        <m:sSupPr>
                          <m:ctrlPr>
                            <a:rPr lang="en-US" altLang="zh-TW" sz="2400" i="1">
                              <a:solidFill>
                                <a:srgbClr val="FF0000"/>
                              </a:solidFill>
                              <a:latin typeface="Cambria Math" panose="02040503050406030204" pitchFamily="18" charset="0"/>
                            </a:rPr>
                          </m:ctrlPr>
                        </m:sSupPr>
                        <m:e>
                          <m:r>
                            <a:rPr lang="en-US" altLang="zh-TW" sz="2400" i="1">
                              <a:solidFill>
                                <a:srgbClr val="FF0000"/>
                              </a:solidFill>
                              <a:latin typeface="Cambria Math" panose="02040503050406030204" pitchFamily="18" charset="0"/>
                            </a:rPr>
                            <m:t>h</m:t>
                          </m:r>
                        </m:e>
                        <m:sup>
                          <m:r>
                            <a:rPr lang="en-US" altLang="zh-TW" sz="2400" b="0" i="1" smtClean="0">
                              <a:solidFill>
                                <a:srgbClr val="FF0000"/>
                              </a:solidFill>
                              <a:latin typeface="Cambria Math" panose="02040503050406030204" pitchFamily="18" charset="0"/>
                            </a:rPr>
                            <m:t>2</m:t>
                          </m:r>
                        </m:sup>
                      </m:sSup>
                    </m:oMath>
                  </m:oMathPara>
                </a14:m>
                <a:endParaRPr lang="zh-TW" altLang="en-US" sz="2400" dirty="0">
                  <a:solidFill>
                    <a:srgbClr val="FF0000"/>
                  </a:solidFill>
                </a:endParaRPr>
              </a:p>
            </p:txBody>
          </p:sp>
        </mc:Choice>
        <mc:Fallback xmlns="">
          <p:sp>
            <p:nvSpPr>
              <p:cNvPr id="73" name="文字方塊 72"/>
              <p:cNvSpPr txBox="1">
                <a:spLocks noRot="1" noChangeAspect="1" noMove="1" noResize="1" noEditPoints="1" noAdjustHandles="1" noChangeArrowheads="1" noChangeShapeType="1" noTextEdit="1"/>
              </p:cNvSpPr>
              <p:nvPr/>
            </p:nvSpPr>
            <p:spPr>
              <a:xfrm>
                <a:off x="5844769" y="6098572"/>
                <a:ext cx="2186561" cy="369332"/>
              </a:xfrm>
              <a:prstGeom prst="rect">
                <a:avLst/>
              </a:prstGeom>
              <a:blipFill rotWithShape="0">
                <a:blip r:embed="rId38"/>
                <a:stretch>
                  <a:fillRect l="-1117" r="-1117" b="-8197"/>
                </a:stretch>
              </a:blipFill>
            </p:spPr>
            <p:txBody>
              <a:bodyPr/>
              <a:lstStyle/>
              <a:p>
                <a:r>
                  <a:rPr lang="zh-TW" altLang="en-US">
                    <a:noFill/>
                  </a:rPr>
                  <a:t> </a:t>
                </a:r>
              </a:p>
            </p:txBody>
          </p:sp>
        </mc:Fallback>
      </mc:AlternateContent>
      <p:grpSp>
        <p:nvGrpSpPr>
          <p:cNvPr id="83" name="群組 82"/>
          <p:cNvGrpSpPr/>
          <p:nvPr/>
        </p:nvGrpSpPr>
        <p:grpSpPr>
          <a:xfrm>
            <a:off x="5097190" y="3328204"/>
            <a:ext cx="466326" cy="605814"/>
            <a:chOff x="4412633" y="3044001"/>
            <a:chExt cx="466326" cy="605814"/>
          </a:xfrm>
        </p:grpSpPr>
        <p:sp>
          <p:nvSpPr>
            <p:cNvPr id="84" name="矩形 83"/>
            <p:cNvSpPr/>
            <p:nvPr/>
          </p:nvSpPr>
          <p:spPr>
            <a:xfrm>
              <a:off x="4412633" y="3044001"/>
              <a:ext cx="465153" cy="6058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400" dirty="0"/>
            </a:p>
          </p:txBody>
        </p:sp>
        <mc:AlternateContent xmlns:mc="http://schemas.openxmlformats.org/markup-compatibility/2006" xmlns:a14="http://schemas.microsoft.com/office/drawing/2010/main">
          <mc:Choice Requires="a14">
            <p:sp>
              <p:nvSpPr>
                <p:cNvPr id="85" name="文字方塊 84"/>
                <p:cNvSpPr txBox="1"/>
                <p:nvPr/>
              </p:nvSpPr>
              <p:spPr>
                <a:xfrm>
                  <a:off x="4503343" y="3208408"/>
                  <a:ext cx="37561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0</m:t>
                            </m:r>
                          </m:sup>
                        </m:sSup>
                      </m:oMath>
                    </m:oMathPara>
                  </a14:m>
                  <a:endParaRPr lang="zh-TW" altLang="en-US" sz="2400" dirty="0"/>
                </a:p>
              </p:txBody>
            </p:sp>
          </mc:Choice>
          <mc:Fallback xmlns="">
            <p:sp>
              <p:nvSpPr>
                <p:cNvPr id="85" name="文字方塊 84"/>
                <p:cNvSpPr txBox="1">
                  <a:spLocks noRot="1" noChangeAspect="1" noMove="1" noResize="1" noEditPoints="1" noAdjustHandles="1" noChangeArrowheads="1" noChangeShapeType="1" noTextEdit="1"/>
                </p:cNvSpPr>
                <p:nvPr/>
              </p:nvSpPr>
              <p:spPr>
                <a:xfrm>
                  <a:off x="4503343" y="3208408"/>
                  <a:ext cx="375616" cy="369332"/>
                </a:xfrm>
                <a:prstGeom prst="rect">
                  <a:avLst/>
                </a:prstGeom>
                <a:blipFill rotWithShape="0">
                  <a:blip r:embed="rId39"/>
                  <a:stretch>
                    <a:fillRect l="-9677" r="-6452"/>
                  </a:stretch>
                </a:blipFill>
              </p:spPr>
              <p:txBody>
                <a:bodyPr/>
                <a:lstStyle/>
                <a:p>
                  <a:r>
                    <a:rPr lang="zh-TW" altLang="en-US">
                      <a:noFill/>
                    </a:rPr>
                    <a:t> </a:t>
                  </a:r>
                </a:p>
              </p:txBody>
            </p:sp>
          </mc:Fallback>
        </mc:AlternateContent>
      </p:grpSp>
      <p:sp>
        <p:nvSpPr>
          <p:cNvPr id="88" name="矩形 87"/>
          <p:cNvSpPr/>
          <p:nvPr/>
        </p:nvSpPr>
        <p:spPr>
          <a:xfrm>
            <a:off x="986887" y="3934018"/>
            <a:ext cx="3456558" cy="3446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err="1"/>
              <a:t>softmax</a:t>
            </a:r>
            <a:endParaRPr lang="zh-TW" altLang="en-US" sz="2400" dirty="0"/>
          </a:p>
        </p:txBody>
      </p:sp>
      <p:sp>
        <p:nvSpPr>
          <p:cNvPr id="89" name="矩形 88"/>
          <p:cNvSpPr/>
          <p:nvPr/>
        </p:nvSpPr>
        <p:spPr>
          <a:xfrm>
            <a:off x="5918377" y="4276836"/>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sz="2400" dirty="0"/>
          </a:p>
        </p:txBody>
      </p:sp>
      <mc:AlternateContent xmlns:mc="http://schemas.openxmlformats.org/markup-compatibility/2006" xmlns:a14="http://schemas.microsoft.com/office/drawing/2010/main">
        <mc:Choice Requires="a14">
          <p:sp>
            <p:nvSpPr>
              <p:cNvPr id="90" name="文字方塊 89"/>
              <p:cNvSpPr txBox="1"/>
              <p:nvPr/>
            </p:nvSpPr>
            <p:spPr>
              <a:xfrm>
                <a:off x="6020179" y="4393671"/>
                <a:ext cx="36760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𝑐</m:t>
                          </m:r>
                        </m:e>
                        <m:sup>
                          <m:r>
                            <a:rPr lang="en-US" altLang="zh-TW" sz="2400" b="0" i="1" smtClean="0">
                              <a:latin typeface="Cambria Math" panose="02040503050406030204" pitchFamily="18" charset="0"/>
                            </a:rPr>
                            <m:t>0</m:t>
                          </m:r>
                        </m:sup>
                      </m:sSup>
                    </m:oMath>
                  </m:oMathPara>
                </a14:m>
                <a:endParaRPr lang="zh-TW" altLang="en-US" sz="2400" dirty="0"/>
              </a:p>
            </p:txBody>
          </p:sp>
        </mc:Choice>
        <mc:Fallback xmlns="">
          <p:sp>
            <p:nvSpPr>
              <p:cNvPr id="90" name="文字方塊 89"/>
              <p:cNvSpPr txBox="1">
                <a:spLocks noRot="1" noChangeAspect="1" noMove="1" noResize="1" noEditPoints="1" noAdjustHandles="1" noChangeArrowheads="1" noChangeShapeType="1" noTextEdit="1"/>
              </p:cNvSpPr>
              <p:nvPr/>
            </p:nvSpPr>
            <p:spPr>
              <a:xfrm>
                <a:off x="6020179" y="4393671"/>
                <a:ext cx="367601" cy="369332"/>
              </a:xfrm>
              <a:prstGeom prst="rect">
                <a:avLst/>
              </a:prstGeom>
              <a:blipFill rotWithShape="0">
                <a:blip r:embed="rId40"/>
                <a:stretch>
                  <a:fillRect l="-11667" t="-1667" r="-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5" name="文字方塊 94"/>
              <p:cNvSpPr txBox="1"/>
              <p:nvPr/>
            </p:nvSpPr>
            <p:spPr>
              <a:xfrm>
                <a:off x="992620" y="3297027"/>
                <a:ext cx="404598" cy="375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a:latin typeface="Cambria Math" panose="02040503050406030204" pitchFamily="18" charset="0"/>
                            </a:rPr>
                          </m:ctrlPr>
                        </m:sSubSupPr>
                        <m:e>
                          <m:acc>
                            <m:accPr>
                              <m:chr m:val="̂"/>
                              <m:ctrlPr>
                                <a:rPr lang="zh-TW" altLang="en-US" sz="2400" i="1" smtClean="0">
                                  <a:latin typeface="Cambria Math" panose="02040503050406030204" pitchFamily="18" charset="0"/>
                                </a:rPr>
                              </m:ctrlPr>
                            </m:accPr>
                            <m:e>
                              <m:r>
                                <a:rPr lang="zh-TW" altLang="en-US" sz="2400" i="1">
                                  <a:latin typeface="Cambria Math" panose="02040503050406030204" pitchFamily="18" charset="0"/>
                                </a:rPr>
                                <m:t>𝛼</m:t>
                              </m:r>
                            </m:e>
                          </m:acc>
                        </m:e>
                        <m:sub>
                          <m:r>
                            <a:rPr lang="en-US" altLang="zh-TW" sz="2400" i="1">
                              <a:latin typeface="Cambria Math" panose="02040503050406030204" pitchFamily="18" charset="0"/>
                            </a:rPr>
                            <m:t>0</m:t>
                          </m:r>
                        </m:sub>
                        <m:sup>
                          <m:r>
                            <a:rPr lang="en-US" altLang="zh-TW" sz="2400" i="1">
                              <a:latin typeface="Cambria Math" panose="02040503050406030204" pitchFamily="18" charset="0"/>
                            </a:rPr>
                            <m:t>1</m:t>
                          </m:r>
                        </m:sup>
                      </m:sSubSup>
                    </m:oMath>
                  </m:oMathPara>
                </a14:m>
                <a:endParaRPr lang="zh-TW" altLang="en-US" sz="2400" dirty="0"/>
              </a:p>
            </p:txBody>
          </p:sp>
        </mc:Choice>
        <mc:Fallback xmlns="">
          <p:sp>
            <p:nvSpPr>
              <p:cNvPr id="95" name="文字方塊 94"/>
              <p:cNvSpPr txBox="1">
                <a:spLocks noRot="1" noChangeAspect="1" noMove="1" noResize="1" noEditPoints="1" noAdjustHandles="1" noChangeArrowheads="1" noChangeShapeType="1" noTextEdit="1"/>
              </p:cNvSpPr>
              <p:nvPr/>
            </p:nvSpPr>
            <p:spPr>
              <a:xfrm>
                <a:off x="992620" y="3297027"/>
                <a:ext cx="404598" cy="375872"/>
              </a:xfrm>
              <a:prstGeom prst="rect">
                <a:avLst/>
              </a:prstGeom>
              <a:blipFill rotWithShape="0">
                <a:blip r:embed="rId41"/>
                <a:stretch>
                  <a:fillRect l="-10606" t="-16129" r="-50000" b="-1451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9" name="文字方塊 98"/>
              <p:cNvSpPr txBox="1"/>
              <p:nvPr/>
            </p:nvSpPr>
            <p:spPr>
              <a:xfrm>
                <a:off x="2008225" y="3297027"/>
                <a:ext cx="411203" cy="376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acc>
                            <m:accPr>
                              <m:chr m:val="̂"/>
                              <m:ctrlPr>
                                <a:rPr lang="zh-TW" altLang="en-US" sz="2400" i="1" smtClean="0">
                                  <a:latin typeface="Cambria Math" panose="02040503050406030204" pitchFamily="18" charset="0"/>
                                </a:rPr>
                              </m:ctrlPr>
                            </m:accPr>
                            <m:e>
                              <m:r>
                                <a:rPr lang="zh-TW" altLang="en-US" sz="2400" i="1">
                                  <a:latin typeface="Cambria Math" panose="02040503050406030204" pitchFamily="18" charset="0"/>
                                </a:rPr>
                                <m:t>𝛼</m:t>
                              </m:r>
                            </m:e>
                          </m:acc>
                        </m:e>
                        <m:sub>
                          <m:r>
                            <a:rPr lang="en-US" altLang="zh-TW" sz="2400" i="1">
                              <a:latin typeface="Cambria Math" panose="02040503050406030204" pitchFamily="18" charset="0"/>
                            </a:rPr>
                            <m:t>0</m:t>
                          </m:r>
                        </m:sub>
                        <m:sup>
                          <m:r>
                            <a:rPr lang="en-US" altLang="zh-TW" sz="2400" b="0" i="1" smtClean="0">
                              <a:latin typeface="Cambria Math" panose="02040503050406030204" pitchFamily="18" charset="0"/>
                            </a:rPr>
                            <m:t>2</m:t>
                          </m:r>
                        </m:sup>
                      </m:sSubSup>
                    </m:oMath>
                  </m:oMathPara>
                </a14:m>
                <a:endParaRPr lang="zh-TW" altLang="en-US" sz="2400" dirty="0"/>
              </a:p>
            </p:txBody>
          </p:sp>
        </mc:Choice>
        <mc:Fallback xmlns="">
          <p:sp>
            <p:nvSpPr>
              <p:cNvPr id="99" name="文字方塊 98"/>
              <p:cNvSpPr txBox="1">
                <a:spLocks noRot="1" noChangeAspect="1" noMove="1" noResize="1" noEditPoints="1" noAdjustHandles="1" noChangeArrowheads="1" noChangeShapeType="1" noTextEdit="1"/>
              </p:cNvSpPr>
              <p:nvPr/>
            </p:nvSpPr>
            <p:spPr>
              <a:xfrm>
                <a:off x="2008225" y="3297027"/>
                <a:ext cx="411203" cy="376642"/>
              </a:xfrm>
              <a:prstGeom prst="rect">
                <a:avLst/>
              </a:prstGeom>
              <a:blipFill rotWithShape="0">
                <a:blip r:embed="rId42"/>
                <a:stretch>
                  <a:fillRect l="-8824" t="-16129" r="-48529" b="-1451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0" name="文字方塊 99"/>
              <p:cNvSpPr txBox="1"/>
              <p:nvPr/>
            </p:nvSpPr>
            <p:spPr>
              <a:xfrm>
                <a:off x="3010465" y="3297027"/>
                <a:ext cx="411203" cy="3785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acc>
                            <m:accPr>
                              <m:chr m:val="̂"/>
                              <m:ctrlPr>
                                <a:rPr lang="zh-TW" altLang="en-US" sz="2400" i="1" smtClean="0">
                                  <a:latin typeface="Cambria Math" panose="02040503050406030204" pitchFamily="18" charset="0"/>
                                </a:rPr>
                              </m:ctrlPr>
                            </m:accPr>
                            <m:e>
                              <m:r>
                                <a:rPr lang="zh-TW" altLang="en-US" sz="2400" i="1">
                                  <a:latin typeface="Cambria Math" panose="02040503050406030204" pitchFamily="18" charset="0"/>
                                </a:rPr>
                                <m:t>𝛼</m:t>
                              </m:r>
                            </m:e>
                          </m:acc>
                        </m:e>
                        <m:sub>
                          <m:r>
                            <a:rPr lang="en-US" altLang="zh-TW" sz="2400" i="1">
                              <a:latin typeface="Cambria Math" panose="02040503050406030204" pitchFamily="18" charset="0"/>
                            </a:rPr>
                            <m:t>0</m:t>
                          </m:r>
                        </m:sub>
                        <m:sup>
                          <m:r>
                            <a:rPr lang="en-US" altLang="zh-TW" sz="2400" b="0" i="1" smtClean="0">
                              <a:latin typeface="Cambria Math" panose="02040503050406030204" pitchFamily="18" charset="0"/>
                            </a:rPr>
                            <m:t>3</m:t>
                          </m:r>
                        </m:sup>
                      </m:sSubSup>
                    </m:oMath>
                  </m:oMathPara>
                </a14:m>
                <a:endParaRPr lang="zh-TW" altLang="en-US" sz="2400" dirty="0"/>
              </a:p>
            </p:txBody>
          </p:sp>
        </mc:Choice>
        <mc:Fallback xmlns="">
          <p:sp>
            <p:nvSpPr>
              <p:cNvPr id="100" name="文字方塊 99"/>
              <p:cNvSpPr txBox="1">
                <a:spLocks noRot="1" noChangeAspect="1" noMove="1" noResize="1" noEditPoints="1" noAdjustHandles="1" noChangeArrowheads="1" noChangeShapeType="1" noTextEdit="1"/>
              </p:cNvSpPr>
              <p:nvPr/>
            </p:nvSpPr>
            <p:spPr>
              <a:xfrm>
                <a:off x="3010465" y="3297027"/>
                <a:ext cx="411203" cy="378502"/>
              </a:xfrm>
              <a:prstGeom prst="rect">
                <a:avLst/>
              </a:prstGeom>
              <a:blipFill rotWithShape="0">
                <a:blip r:embed="rId43"/>
                <a:stretch>
                  <a:fillRect l="-10448" t="-14516" r="-49254" b="-1612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1" name="文字方塊 100"/>
              <p:cNvSpPr txBox="1"/>
              <p:nvPr/>
            </p:nvSpPr>
            <p:spPr>
              <a:xfrm>
                <a:off x="4054341" y="3297027"/>
                <a:ext cx="411203" cy="3751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acc>
                            <m:accPr>
                              <m:chr m:val="̂"/>
                              <m:ctrlPr>
                                <a:rPr lang="zh-TW" altLang="en-US" sz="2400" i="1" smtClean="0">
                                  <a:latin typeface="Cambria Math" panose="02040503050406030204" pitchFamily="18" charset="0"/>
                                </a:rPr>
                              </m:ctrlPr>
                            </m:accPr>
                            <m:e>
                              <m:r>
                                <a:rPr lang="zh-TW" altLang="en-US" sz="2400" i="1">
                                  <a:latin typeface="Cambria Math" panose="02040503050406030204" pitchFamily="18" charset="0"/>
                                </a:rPr>
                                <m:t>𝛼</m:t>
                              </m:r>
                            </m:e>
                          </m:acc>
                        </m:e>
                        <m:sub>
                          <m:r>
                            <a:rPr lang="en-US" altLang="zh-TW" sz="2400" i="1">
                              <a:latin typeface="Cambria Math" panose="02040503050406030204" pitchFamily="18" charset="0"/>
                            </a:rPr>
                            <m:t>0</m:t>
                          </m:r>
                        </m:sub>
                        <m:sup>
                          <m:r>
                            <a:rPr lang="en-US" altLang="zh-TW" sz="2400" b="0" i="1" smtClean="0">
                              <a:latin typeface="Cambria Math" panose="02040503050406030204" pitchFamily="18" charset="0"/>
                            </a:rPr>
                            <m:t>4</m:t>
                          </m:r>
                        </m:sup>
                      </m:sSubSup>
                    </m:oMath>
                  </m:oMathPara>
                </a14:m>
                <a:endParaRPr lang="zh-TW" altLang="en-US" sz="2400" dirty="0"/>
              </a:p>
            </p:txBody>
          </p:sp>
        </mc:Choice>
        <mc:Fallback xmlns="">
          <p:sp>
            <p:nvSpPr>
              <p:cNvPr id="101" name="文字方塊 100"/>
              <p:cNvSpPr txBox="1">
                <a:spLocks noRot="1" noChangeAspect="1" noMove="1" noResize="1" noEditPoints="1" noAdjustHandles="1" noChangeArrowheads="1" noChangeShapeType="1" noTextEdit="1"/>
              </p:cNvSpPr>
              <p:nvPr/>
            </p:nvSpPr>
            <p:spPr>
              <a:xfrm>
                <a:off x="4054341" y="3297027"/>
                <a:ext cx="411203" cy="375103"/>
              </a:xfrm>
              <a:prstGeom prst="rect">
                <a:avLst/>
              </a:prstGeom>
              <a:blipFill rotWithShape="0">
                <a:blip r:embed="rId44"/>
                <a:stretch>
                  <a:fillRect l="-8824" t="-16393" r="-48529" b="-16393"/>
                </a:stretch>
              </a:blipFill>
            </p:spPr>
            <p:txBody>
              <a:bodyPr/>
              <a:lstStyle/>
              <a:p>
                <a:r>
                  <a:rPr lang="zh-TW" altLang="en-US">
                    <a:noFill/>
                  </a:rPr>
                  <a:t> </a:t>
                </a:r>
              </a:p>
            </p:txBody>
          </p:sp>
        </mc:Fallback>
      </mc:AlternateContent>
      <p:cxnSp>
        <p:nvCxnSpPr>
          <p:cNvPr id="103" name="直線單箭頭接點 102"/>
          <p:cNvCxnSpPr/>
          <p:nvPr/>
        </p:nvCxnSpPr>
        <p:spPr>
          <a:xfrm flipV="1">
            <a:off x="1242078" y="4324469"/>
            <a:ext cx="0" cy="1846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直線單箭頭接點 103"/>
          <p:cNvCxnSpPr/>
          <p:nvPr/>
        </p:nvCxnSpPr>
        <p:spPr>
          <a:xfrm flipV="1">
            <a:off x="2182601" y="4324469"/>
            <a:ext cx="0" cy="1846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線單箭頭接點 104"/>
          <p:cNvCxnSpPr/>
          <p:nvPr/>
        </p:nvCxnSpPr>
        <p:spPr>
          <a:xfrm flipV="1">
            <a:off x="3176057" y="4324469"/>
            <a:ext cx="0" cy="1846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線單箭頭接點 105"/>
          <p:cNvCxnSpPr/>
          <p:nvPr/>
        </p:nvCxnSpPr>
        <p:spPr>
          <a:xfrm flipV="1">
            <a:off x="4150060" y="4324469"/>
            <a:ext cx="0" cy="1846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線單箭頭接點 106"/>
          <p:cNvCxnSpPr/>
          <p:nvPr/>
        </p:nvCxnSpPr>
        <p:spPr>
          <a:xfrm flipV="1">
            <a:off x="1242078" y="3700664"/>
            <a:ext cx="0" cy="1846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直線單箭頭接點 107"/>
          <p:cNvCxnSpPr/>
          <p:nvPr/>
        </p:nvCxnSpPr>
        <p:spPr>
          <a:xfrm flipV="1">
            <a:off x="2182601" y="3700664"/>
            <a:ext cx="0" cy="1846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直線單箭頭接點 108"/>
          <p:cNvCxnSpPr/>
          <p:nvPr/>
        </p:nvCxnSpPr>
        <p:spPr>
          <a:xfrm flipV="1">
            <a:off x="3176057" y="3700664"/>
            <a:ext cx="0" cy="1846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直線單箭頭接點 109"/>
          <p:cNvCxnSpPr/>
          <p:nvPr/>
        </p:nvCxnSpPr>
        <p:spPr>
          <a:xfrm flipV="1">
            <a:off x="4150060" y="3700664"/>
            <a:ext cx="0" cy="1846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矩形 110"/>
          <p:cNvSpPr/>
          <p:nvPr/>
        </p:nvSpPr>
        <p:spPr>
          <a:xfrm>
            <a:off x="1731479" y="2348669"/>
            <a:ext cx="497925" cy="6439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2" name="矩形 111"/>
          <p:cNvSpPr/>
          <p:nvPr/>
        </p:nvSpPr>
        <p:spPr>
          <a:xfrm>
            <a:off x="5931428" y="4281805"/>
            <a:ext cx="497925" cy="6439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0" name="直線單箭頭接點 119"/>
          <p:cNvCxnSpPr/>
          <p:nvPr/>
        </p:nvCxnSpPr>
        <p:spPr>
          <a:xfrm flipV="1">
            <a:off x="6171948" y="3019720"/>
            <a:ext cx="0" cy="2943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單箭頭接點 121"/>
          <p:cNvCxnSpPr/>
          <p:nvPr/>
        </p:nvCxnSpPr>
        <p:spPr>
          <a:xfrm flipV="1">
            <a:off x="6171948" y="3934018"/>
            <a:ext cx="0" cy="2943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直線單箭頭接點 122"/>
          <p:cNvCxnSpPr/>
          <p:nvPr/>
        </p:nvCxnSpPr>
        <p:spPr>
          <a:xfrm rot="5400000" flipV="1">
            <a:off x="5771183" y="3508468"/>
            <a:ext cx="0" cy="2943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6" name="群組 85"/>
          <p:cNvGrpSpPr/>
          <p:nvPr/>
        </p:nvGrpSpPr>
        <p:grpSpPr>
          <a:xfrm>
            <a:off x="929496" y="4922939"/>
            <a:ext cx="3541193" cy="1659556"/>
            <a:chOff x="929496" y="4922939"/>
            <a:chExt cx="3541193" cy="1659556"/>
          </a:xfrm>
        </p:grpSpPr>
        <p:sp>
          <p:nvSpPr>
            <p:cNvPr id="87" name="矩形 86"/>
            <p:cNvSpPr/>
            <p:nvPr/>
          </p:nvSpPr>
          <p:spPr>
            <a:xfrm>
              <a:off x="1011245" y="4928716"/>
              <a:ext cx="461666" cy="60581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2400" dirty="0"/>
            </a:p>
          </p:txBody>
        </p:sp>
        <p:sp>
          <p:nvSpPr>
            <p:cNvPr id="96" name="矩形 95"/>
            <p:cNvSpPr/>
            <p:nvPr/>
          </p:nvSpPr>
          <p:spPr>
            <a:xfrm>
              <a:off x="1970169" y="4928716"/>
              <a:ext cx="465153" cy="6058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2400" dirty="0"/>
            </a:p>
          </p:txBody>
        </p:sp>
        <p:sp>
          <p:nvSpPr>
            <p:cNvPr id="97" name="矩形 96"/>
            <p:cNvSpPr/>
            <p:nvPr/>
          </p:nvSpPr>
          <p:spPr>
            <a:xfrm>
              <a:off x="1011245" y="5917021"/>
              <a:ext cx="465153" cy="66547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98" name="矩形 97"/>
            <p:cNvSpPr/>
            <p:nvPr/>
          </p:nvSpPr>
          <p:spPr>
            <a:xfrm>
              <a:off x="3937080" y="5904905"/>
              <a:ext cx="465153" cy="6775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102" name="文字方塊 101"/>
            <p:cNvSpPr txBox="1"/>
            <p:nvPr/>
          </p:nvSpPr>
          <p:spPr>
            <a:xfrm>
              <a:off x="929496" y="6003860"/>
              <a:ext cx="628650" cy="461665"/>
            </a:xfrm>
            <a:prstGeom prst="rect">
              <a:avLst/>
            </a:prstGeom>
            <a:noFill/>
          </p:spPr>
          <p:txBody>
            <a:bodyPr wrap="square" rtlCol="0">
              <a:spAutoFit/>
            </a:bodyPr>
            <a:lstStyle/>
            <a:p>
              <a:pPr algn="ctr"/>
              <a:r>
                <a:rPr lang="zh-TW" altLang="en-US" sz="2400" dirty="0"/>
                <a:t>機</a:t>
              </a:r>
            </a:p>
          </p:txBody>
        </p:sp>
        <p:sp>
          <p:nvSpPr>
            <p:cNvPr id="113" name="文字方塊 112"/>
            <p:cNvSpPr txBox="1"/>
            <p:nvPr/>
          </p:nvSpPr>
          <p:spPr>
            <a:xfrm>
              <a:off x="3842039" y="6003860"/>
              <a:ext cx="628650" cy="461665"/>
            </a:xfrm>
            <a:prstGeom prst="rect">
              <a:avLst/>
            </a:prstGeom>
            <a:noFill/>
          </p:spPr>
          <p:txBody>
            <a:bodyPr wrap="square" rtlCol="0">
              <a:spAutoFit/>
            </a:bodyPr>
            <a:lstStyle/>
            <a:p>
              <a:pPr algn="ctr"/>
              <a:r>
                <a:rPr lang="zh-TW" altLang="en-US" sz="2400" dirty="0"/>
                <a:t>習</a:t>
              </a:r>
            </a:p>
          </p:txBody>
        </p:sp>
        <p:sp>
          <p:nvSpPr>
            <p:cNvPr id="115" name="矩形 114"/>
            <p:cNvSpPr/>
            <p:nvPr/>
          </p:nvSpPr>
          <p:spPr>
            <a:xfrm>
              <a:off x="1968875" y="5904905"/>
              <a:ext cx="465153" cy="6775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116" name="文字方塊 115"/>
            <p:cNvSpPr txBox="1"/>
            <p:nvPr/>
          </p:nvSpPr>
          <p:spPr>
            <a:xfrm>
              <a:off x="1887126" y="6003860"/>
              <a:ext cx="628650" cy="461665"/>
            </a:xfrm>
            <a:prstGeom prst="rect">
              <a:avLst/>
            </a:prstGeom>
            <a:noFill/>
          </p:spPr>
          <p:txBody>
            <a:bodyPr wrap="square" rtlCol="0">
              <a:spAutoFit/>
            </a:bodyPr>
            <a:lstStyle/>
            <a:p>
              <a:pPr algn="ctr"/>
              <a:r>
                <a:rPr lang="zh-TW" altLang="en-US" sz="2400" dirty="0"/>
                <a:t>器</a:t>
              </a:r>
            </a:p>
          </p:txBody>
        </p:sp>
        <p:sp>
          <p:nvSpPr>
            <p:cNvPr id="121" name="矩形 120"/>
            <p:cNvSpPr/>
            <p:nvPr/>
          </p:nvSpPr>
          <p:spPr>
            <a:xfrm>
              <a:off x="2931122" y="5904905"/>
              <a:ext cx="465153" cy="6775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124" name="文字方塊 123"/>
            <p:cNvSpPr txBox="1"/>
            <p:nvPr/>
          </p:nvSpPr>
          <p:spPr>
            <a:xfrm>
              <a:off x="2842727" y="6003860"/>
              <a:ext cx="628650" cy="461665"/>
            </a:xfrm>
            <a:prstGeom prst="rect">
              <a:avLst/>
            </a:prstGeom>
            <a:noFill/>
          </p:spPr>
          <p:txBody>
            <a:bodyPr wrap="square" rtlCol="0">
              <a:spAutoFit/>
            </a:bodyPr>
            <a:lstStyle/>
            <a:p>
              <a:pPr algn="ctr"/>
              <a:r>
                <a:rPr lang="zh-TW" altLang="en-US" sz="2400" dirty="0"/>
                <a:t>學</a:t>
              </a:r>
            </a:p>
          </p:txBody>
        </p:sp>
        <p:cxnSp>
          <p:nvCxnSpPr>
            <p:cNvPr id="125" name="直線單箭頭接點 124"/>
            <p:cNvCxnSpPr/>
            <p:nvPr/>
          </p:nvCxnSpPr>
          <p:spPr>
            <a:xfrm>
              <a:off x="1476697" y="5284150"/>
              <a:ext cx="478958"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線單箭頭接點 125"/>
            <p:cNvCxnSpPr/>
            <p:nvPr/>
          </p:nvCxnSpPr>
          <p:spPr>
            <a:xfrm flipV="1">
              <a:off x="1245482" y="5568811"/>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線單箭頭接點 126"/>
            <p:cNvCxnSpPr/>
            <p:nvPr/>
          </p:nvCxnSpPr>
          <p:spPr>
            <a:xfrm flipV="1">
              <a:off x="4155142" y="5553848"/>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線單箭頭接點 127"/>
            <p:cNvCxnSpPr/>
            <p:nvPr/>
          </p:nvCxnSpPr>
          <p:spPr>
            <a:xfrm flipV="1">
              <a:off x="3157052" y="5553848"/>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單箭頭接點 128"/>
            <p:cNvCxnSpPr/>
            <p:nvPr/>
          </p:nvCxnSpPr>
          <p:spPr>
            <a:xfrm flipV="1">
              <a:off x="2201451" y="5571701"/>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30" name="矩形 129"/>
            <p:cNvSpPr/>
            <p:nvPr/>
          </p:nvSpPr>
          <p:spPr>
            <a:xfrm>
              <a:off x="2932580" y="4948034"/>
              <a:ext cx="465153" cy="6058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2400" dirty="0"/>
            </a:p>
          </p:txBody>
        </p:sp>
        <p:cxnSp>
          <p:nvCxnSpPr>
            <p:cNvPr id="131" name="直線單箭頭接點 130"/>
            <p:cNvCxnSpPr/>
            <p:nvPr/>
          </p:nvCxnSpPr>
          <p:spPr>
            <a:xfrm>
              <a:off x="2439108" y="5284150"/>
              <a:ext cx="478958"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2" name="矩形 131"/>
            <p:cNvSpPr/>
            <p:nvPr/>
          </p:nvSpPr>
          <p:spPr>
            <a:xfrm>
              <a:off x="3917484" y="4922939"/>
              <a:ext cx="465153" cy="6058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2400" dirty="0"/>
            </a:p>
          </p:txBody>
        </p:sp>
        <p:cxnSp>
          <p:nvCxnSpPr>
            <p:cNvPr id="133" name="直線單箭頭接點 132"/>
            <p:cNvCxnSpPr/>
            <p:nvPr/>
          </p:nvCxnSpPr>
          <p:spPr>
            <a:xfrm>
              <a:off x="3424012" y="5284150"/>
              <a:ext cx="478958"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4" name="文字方塊 133"/>
                <p:cNvSpPr txBox="1"/>
                <p:nvPr/>
              </p:nvSpPr>
              <p:spPr>
                <a:xfrm>
                  <a:off x="1083806" y="5070456"/>
                  <a:ext cx="381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h</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134" name="文字方塊 133"/>
                <p:cNvSpPr txBox="1">
                  <a:spLocks noRot="1" noChangeAspect="1" noMove="1" noResize="1" noEditPoints="1" noAdjustHandles="1" noChangeArrowheads="1" noChangeShapeType="1" noTextEdit="1"/>
                </p:cNvSpPr>
                <p:nvPr/>
              </p:nvSpPr>
              <p:spPr>
                <a:xfrm>
                  <a:off x="1083806" y="5070456"/>
                  <a:ext cx="381708" cy="369332"/>
                </a:xfrm>
                <a:prstGeom prst="rect">
                  <a:avLst/>
                </a:prstGeom>
                <a:blipFill rotWithShape="0">
                  <a:blip r:embed="rId48"/>
                  <a:stretch>
                    <a:fillRect l="-19355" r="-8065" b="-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5" name="文字方塊 134"/>
                <p:cNvSpPr txBox="1"/>
                <p:nvPr/>
              </p:nvSpPr>
              <p:spPr>
                <a:xfrm>
                  <a:off x="2061590" y="5070456"/>
                  <a:ext cx="38831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h</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135" name="文字方塊 134"/>
                <p:cNvSpPr txBox="1">
                  <a:spLocks noRot="1" noChangeAspect="1" noMove="1" noResize="1" noEditPoints="1" noAdjustHandles="1" noChangeArrowheads="1" noChangeShapeType="1" noTextEdit="1"/>
                </p:cNvSpPr>
                <p:nvPr/>
              </p:nvSpPr>
              <p:spPr>
                <a:xfrm>
                  <a:off x="2061590" y="5070456"/>
                  <a:ext cx="388311" cy="369332"/>
                </a:xfrm>
                <a:prstGeom prst="rect">
                  <a:avLst/>
                </a:prstGeom>
                <a:blipFill rotWithShape="0">
                  <a:blip r:embed="rId49"/>
                  <a:stretch>
                    <a:fillRect l="-18750" r="-6250" b="-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6" name="文字方塊 135"/>
                <p:cNvSpPr txBox="1"/>
                <p:nvPr/>
              </p:nvSpPr>
              <p:spPr>
                <a:xfrm>
                  <a:off x="3031786" y="5070456"/>
                  <a:ext cx="38831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h</m:t>
                            </m:r>
                          </m:e>
                          <m:sup>
                            <m:r>
                              <a:rPr lang="en-US" altLang="zh-TW" sz="2400" b="0" i="1" smtClean="0">
                                <a:latin typeface="Cambria Math" panose="02040503050406030204" pitchFamily="18" charset="0"/>
                              </a:rPr>
                              <m:t>3</m:t>
                            </m:r>
                          </m:sup>
                        </m:sSup>
                      </m:oMath>
                    </m:oMathPara>
                  </a14:m>
                  <a:endParaRPr lang="zh-TW" altLang="en-US" sz="2400" dirty="0"/>
                </a:p>
              </p:txBody>
            </p:sp>
          </mc:Choice>
          <mc:Fallback xmlns="">
            <p:sp>
              <p:nvSpPr>
                <p:cNvPr id="136" name="文字方塊 135"/>
                <p:cNvSpPr txBox="1">
                  <a:spLocks noRot="1" noChangeAspect="1" noMove="1" noResize="1" noEditPoints="1" noAdjustHandles="1" noChangeArrowheads="1" noChangeShapeType="1" noTextEdit="1"/>
                </p:cNvSpPr>
                <p:nvPr/>
              </p:nvSpPr>
              <p:spPr>
                <a:xfrm>
                  <a:off x="3031786" y="5070456"/>
                  <a:ext cx="388311" cy="369332"/>
                </a:xfrm>
                <a:prstGeom prst="rect">
                  <a:avLst/>
                </a:prstGeom>
                <a:blipFill rotWithShape="0">
                  <a:blip r:embed="rId50"/>
                  <a:stretch>
                    <a:fillRect l="-18750" r="-6250" b="-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7" name="文字方塊 136"/>
                <p:cNvSpPr txBox="1"/>
                <p:nvPr/>
              </p:nvSpPr>
              <p:spPr>
                <a:xfrm>
                  <a:off x="4029827" y="5070456"/>
                  <a:ext cx="38831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h</m:t>
                            </m:r>
                          </m:e>
                          <m:sup>
                            <m:r>
                              <a:rPr lang="en-US" altLang="zh-TW" sz="2400" b="0" i="1" smtClean="0">
                                <a:latin typeface="Cambria Math" panose="02040503050406030204" pitchFamily="18" charset="0"/>
                              </a:rPr>
                              <m:t>4</m:t>
                            </m:r>
                          </m:sup>
                        </m:sSup>
                      </m:oMath>
                    </m:oMathPara>
                  </a14:m>
                  <a:endParaRPr lang="zh-TW" altLang="en-US" sz="2400" dirty="0"/>
                </a:p>
              </p:txBody>
            </p:sp>
          </mc:Choice>
          <mc:Fallback xmlns="">
            <p:sp>
              <p:nvSpPr>
                <p:cNvPr id="137" name="文字方塊 136"/>
                <p:cNvSpPr txBox="1">
                  <a:spLocks noRot="1" noChangeAspect="1" noMove="1" noResize="1" noEditPoints="1" noAdjustHandles="1" noChangeArrowheads="1" noChangeShapeType="1" noTextEdit="1"/>
                </p:cNvSpPr>
                <p:nvPr/>
              </p:nvSpPr>
              <p:spPr>
                <a:xfrm>
                  <a:off x="4029827" y="5070456"/>
                  <a:ext cx="388311" cy="369332"/>
                </a:xfrm>
                <a:prstGeom prst="rect">
                  <a:avLst/>
                </a:prstGeom>
                <a:blipFill rotWithShape="0">
                  <a:blip r:embed="rId51"/>
                  <a:stretch>
                    <a:fillRect l="-18750" r="-6250" b="-8333"/>
                  </a:stretch>
                </a:blipFill>
              </p:spPr>
              <p:txBody>
                <a:bodyPr/>
                <a:lstStyle/>
                <a:p>
                  <a:r>
                    <a:rPr lang="zh-TW" altLang="en-US">
                      <a:noFill/>
                    </a:rPr>
                    <a:t> </a:t>
                  </a:r>
                </a:p>
              </p:txBody>
            </p:sp>
          </mc:Fallback>
        </mc:AlternateContent>
      </p:grpSp>
    </p:spTree>
    <p:extLst>
      <p:ext uri="{BB962C8B-B14F-4D97-AF65-F5344CB8AC3E}">
        <p14:creationId xmlns:p14="http://schemas.microsoft.com/office/powerpoint/2010/main" val="114133397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2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2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6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9" grpId="0"/>
      <p:bldP spid="70" grpId="0"/>
      <p:bldP spid="71" grpId="0"/>
      <p:bldP spid="72" grpId="0"/>
      <p:bldP spid="73" grpId="0"/>
      <p:bldP spid="88" grpId="0" animBg="1"/>
      <p:bldP spid="89" grpId="0" animBg="1"/>
      <p:bldP spid="90" grpId="0"/>
      <p:bldP spid="95" grpId="0"/>
      <p:bldP spid="99" grpId="0"/>
      <p:bldP spid="100" grpId="0"/>
      <p:bldP spid="101" grpId="0"/>
      <p:bldP spid="111" grpId="0" animBg="1"/>
      <p:bldP spid="1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43597" y="1924221"/>
            <a:ext cx="7772400" cy="2387600"/>
          </a:xfrm>
        </p:spPr>
        <p:txBody>
          <a:bodyPr/>
          <a:lstStyle/>
          <a:p>
            <a:r>
              <a:rPr lang="en-US" altLang="zh-TW" dirty="0"/>
              <a:t>RNN with Gated Mechanism</a:t>
            </a:r>
          </a:p>
        </p:txBody>
      </p:sp>
    </p:spTree>
    <p:extLst>
      <p:ext uri="{BB962C8B-B14F-4D97-AF65-F5344CB8AC3E}">
        <p14:creationId xmlns:p14="http://schemas.microsoft.com/office/powerpoint/2010/main" val="111190410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Machine Translation</a:t>
            </a:r>
            <a:endParaRPr lang="zh-TW" altLang="en-US" dirty="0"/>
          </a:p>
        </p:txBody>
      </p:sp>
      <p:sp>
        <p:nvSpPr>
          <p:cNvPr id="3" name="內容版面配置區 2"/>
          <p:cNvSpPr>
            <a:spLocks noGrp="1"/>
          </p:cNvSpPr>
          <p:nvPr>
            <p:ph idx="1"/>
          </p:nvPr>
        </p:nvSpPr>
        <p:spPr/>
        <p:txBody>
          <a:bodyPr/>
          <a:lstStyle/>
          <a:p>
            <a:r>
              <a:rPr lang="en-US" altLang="zh-TW" dirty="0"/>
              <a:t>Attention-based model</a:t>
            </a:r>
            <a:endParaRPr lang="zh-TW" altLang="en-US" dirty="0"/>
          </a:p>
        </p:txBody>
      </p:sp>
      <p:grpSp>
        <p:nvGrpSpPr>
          <p:cNvPr id="61" name="群組 60"/>
          <p:cNvGrpSpPr/>
          <p:nvPr/>
        </p:nvGrpSpPr>
        <p:grpSpPr>
          <a:xfrm>
            <a:off x="5941115" y="3328204"/>
            <a:ext cx="465153" cy="605814"/>
            <a:chOff x="4412633" y="3044001"/>
            <a:chExt cx="465153" cy="605814"/>
          </a:xfrm>
        </p:grpSpPr>
        <p:sp>
          <p:nvSpPr>
            <p:cNvPr id="62" name="矩形 61"/>
            <p:cNvSpPr/>
            <p:nvPr/>
          </p:nvSpPr>
          <p:spPr>
            <a:xfrm>
              <a:off x="4412633" y="3044001"/>
              <a:ext cx="465153" cy="6058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400" dirty="0"/>
            </a:p>
          </p:txBody>
        </p:sp>
        <mc:AlternateContent xmlns:mc="http://schemas.openxmlformats.org/markup-compatibility/2006" xmlns:a14="http://schemas.microsoft.com/office/drawing/2010/main">
          <mc:Choice Requires="a14">
            <p:sp>
              <p:nvSpPr>
                <p:cNvPr id="63" name="文字方塊 62"/>
                <p:cNvSpPr txBox="1"/>
                <p:nvPr/>
              </p:nvSpPr>
              <p:spPr>
                <a:xfrm>
                  <a:off x="4503343" y="3208408"/>
                  <a:ext cx="36901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63" name="文字方塊 62"/>
                <p:cNvSpPr txBox="1">
                  <a:spLocks noRot="1" noChangeAspect="1" noMove="1" noResize="1" noEditPoints="1" noAdjustHandles="1" noChangeArrowheads="1" noChangeShapeType="1" noTextEdit="1"/>
                </p:cNvSpPr>
                <p:nvPr/>
              </p:nvSpPr>
              <p:spPr>
                <a:xfrm>
                  <a:off x="4503343" y="3208408"/>
                  <a:ext cx="369012" cy="369332"/>
                </a:xfrm>
                <a:prstGeom prst="rect">
                  <a:avLst/>
                </a:prstGeom>
                <a:blipFill rotWithShape="0">
                  <a:blip r:embed="rId12"/>
                  <a:stretch>
                    <a:fillRect l="-9836" r="-6557"/>
                  </a:stretch>
                </a:blipFill>
              </p:spPr>
              <p:txBody>
                <a:bodyPr/>
                <a:lstStyle/>
                <a:p>
                  <a:r>
                    <a:rPr lang="zh-TW" altLang="en-US">
                      <a:noFill/>
                    </a:rPr>
                    <a:t> </a:t>
                  </a:r>
                </a:p>
              </p:txBody>
            </p:sp>
          </mc:Fallback>
        </mc:AlternateContent>
      </p:grpSp>
      <p:grpSp>
        <p:nvGrpSpPr>
          <p:cNvPr id="66" name="群組 65"/>
          <p:cNvGrpSpPr/>
          <p:nvPr/>
        </p:nvGrpSpPr>
        <p:grpSpPr>
          <a:xfrm>
            <a:off x="5941115" y="1585192"/>
            <a:ext cx="461665" cy="1413164"/>
            <a:chOff x="1417239" y="5157069"/>
            <a:chExt cx="461665" cy="1413164"/>
          </a:xfrm>
        </p:grpSpPr>
        <p:sp>
          <p:nvSpPr>
            <p:cNvPr id="67" name="矩形 66"/>
            <p:cNvSpPr/>
            <p:nvPr/>
          </p:nvSpPr>
          <p:spPr>
            <a:xfrm>
              <a:off x="1467114" y="5231885"/>
              <a:ext cx="299260" cy="1271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8" name="文字方塊 67"/>
            <p:cNvSpPr txBox="1"/>
            <p:nvPr/>
          </p:nvSpPr>
          <p:spPr>
            <a:xfrm rot="5400000">
              <a:off x="941490" y="5632818"/>
              <a:ext cx="1413164"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tx1"/>
                  </a:solidFill>
                </a:rPr>
                <a:t>machine</a:t>
              </a:r>
              <a:endParaRPr lang="zh-TW" altLang="en-US" sz="2400" dirty="0">
                <a:solidFill>
                  <a:schemeClr val="tx1"/>
                </a:solidFill>
              </a:endParaRPr>
            </a:p>
          </p:txBody>
        </p:sp>
      </p:grpSp>
      <p:grpSp>
        <p:nvGrpSpPr>
          <p:cNvPr id="83" name="群組 82"/>
          <p:cNvGrpSpPr/>
          <p:nvPr/>
        </p:nvGrpSpPr>
        <p:grpSpPr>
          <a:xfrm>
            <a:off x="5097190" y="3328204"/>
            <a:ext cx="466326" cy="605814"/>
            <a:chOff x="4412633" y="3044001"/>
            <a:chExt cx="466326" cy="605814"/>
          </a:xfrm>
        </p:grpSpPr>
        <p:sp>
          <p:nvSpPr>
            <p:cNvPr id="84" name="矩形 83"/>
            <p:cNvSpPr/>
            <p:nvPr/>
          </p:nvSpPr>
          <p:spPr>
            <a:xfrm>
              <a:off x="4412633" y="3044001"/>
              <a:ext cx="465153" cy="6058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400" dirty="0"/>
            </a:p>
          </p:txBody>
        </p:sp>
        <mc:AlternateContent xmlns:mc="http://schemas.openxmlformats.org/markup-compatibility/2006" xmlns:a14="http://schemas.microsoft.com/office/drawing/2010/main">
          <mc:Choice Requires="a14">
            <p:sp>
              <p:nvSpPr>
                <p:cNvPr id="85" name="文字方塊 84"/>
                <p:cNvSpPr txBox="1"/>
                <p:nvPr/>
              </p:nvSpPr>
              <p:spPr>
                <a:xfrm>
                  <a:off x="4503343" y="3208408"/>
                  <a:ext cx="37561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0</m:t>
                            </m:r>
                          </m:sup>
                        </m:sSup>
                      </m:oMath>
                    </m:oMathPara>
                  </a14:m>
                  <a:endParaRPr lang="zh-TW" altLang="en-US" sz="2400" dirty="0"/>
                </a:p>
              </p:txBody>
            </p:sp>
          </mc:Choice>
          <mc:Fallback xmlns="">
            <p:sp>
              <p:nvSpPr>
                <p:cNvPr id="85" name="文字方塊 84"/>
                <p:cNvSpPr txBox="1">
                  <a:spLocks noRot="1" noChangeAspect="1" noMove="1" noResize="1" noEditPoints="1" noAdjustHandles="1" noChangeArrowheads="1" noChangeShapeType="1" noTextEdit="1"/>
                </p:cNvSpPr>
                <p:nvPr/>
              </p:nvSpPr>
              <p:spPr>
                <a:xfrm>
                  <a:off x="4503343" y="3208408"/>
                  <a:ext cx="375616" cy="369332"/>
                </a:xfrm>
                <a:prstGeom prst="rect">
                  <a:avLst/>
                </a:prstGeom>
                <a:blipFill rotWithShape="0">
                  <a:blip r:embed="rId15"/>
                  <a:stretch>
                    <a:fillRect l="-9677" r="-6452"/>
                  </a:stretch>
                </a:blipFill>
              </p:spPr>
              <p:txBody>
                <a:bodyPr/>
                <a:lstStyle/>
                <a:p>
                  <a:r>
                    <a:rPr lang="zh-TW" altLang="en-US">
                      <a:noFill/>
                    </a:rPr>
                    <a:t> </a:t>
                  </a:r>
                </a:p>
              </p:txBody>
            </p:sp>
          </mc:Fallback>
        </mc:AlternateContent>
      </p:grpSp>
      <p:sp>
        <p:nvSpPr>
          <p:cNvPr id="89" name="矩形 88"/>
          <p:cNvSpPr/>
          <p:nvPr/>
        </p:nvSpPr>
        <p:spPr>
          <a:xfrm>
            <a:off x="5918377" y="4276836"/>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sz="2400" dirty="0"/>
          </a:p>
        </p:txBody>
      </p:sp>
      <mc:AlternateContent xmlns:mc="http://schemas.openxmlformats.org/markup-compatibility/2006" xmlns:a14="http://schemas.microsoft.com/office/drawing/2010/main">
        <mc:Choice Requires="a14">
          <p:sp>
            <p:nvSpPr>
              <p:cNvPr id="90" name="文字方塊 89"/>
              <p:cNvSpPr txBox="1"/>
              <p:nvPr/>
            </p:nvSpPr>
            <p:spPr>
              <a:xfrm>
                <a:off x="6020179" y="4393671"/>
                <a:ext cx="36760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𝑐</m:t>
                          </m:r>
                        </m:e>
                        <m:sup>
                          <m:r>
                            <a:rPr lang="en-US" altLang="zh-TW" sz="2400" b="0" i="1" smtClean="0">
                              <a:latin typeface="Cambria Math" panose="02040503050406030204" pitchFamily="18" charset="0"/>
                            </a:rPr>
                            <m:t>0</m:t>
                          </m:r>
                        </m:sup>
                      </m:sSup>
                    </m:oMath>
                  </m:oMathPara>
                </a14:m>
                <a:endParaRPr lang="zh-TW" altLang="en-US" sz="2400" dirty="0"/>
              </a:p>
            </p:txBody>
          </p:sp>
        </mc:Choice>
        <mc:Fallback xmlns="">
          <p:sp>
            <p:nvSpPr>
              <p:cNvPr id="90" name="文字方塊 89"/>
              <p:cNvSpPr txBox="1">
                <a:spLocks noRot="1" noChangeAspect="1" noMove="1" noResize="1" noEditPoints="1" noAdjustHandles="1" noChangeArrowheads="1" noChangeShapeType="1" noTextEdit="1"/>
              </p:cNvSpPr>
              <p:nvPr/>
            </p:nvSpPr>
            <p:spPr>
              <a:xfrm>
                <a:off x="6020179" y="4393671"/>
                <a:ext cx="367601" cy="369332"/>
              </a:xfrm>
              <a:prstGeom prst="rect">
                <a:avLst/>
              </a:prstGeom>
              <a:blipFill rotWithShape="0">
                <a:blip r:embed="rId16"/>
                <a:stretch>
                  <a:fillRect l="-11667" t="-1667" r="-8333"/>
                </a:stretch>
              </a:blipFill>
            </p:spPr>
            <p:txBody>
              <a:bodyPr/>
              <a:lstStyle/>
              <a:p>
                <a:r>
                  <a:rPr lang="zh-TW" altLang="en-US">
                    <a:noFill/>
                  </a:rPr>
                  <a:t> </a:t>
                </a:r>
              </a:p>
            </p:txBody>
          </p:sp>
        </mc:Fallback>
      </mc:AlternateContent>
      <p:sp>
        <p:nvSpPr>
          <p:cNvPr id="91" name="矩形 90"/>
          <p:cNvSpPr/>
          <p:nvPr/>
        </p:nvSpPr>
        <p:spPr>
          <a:xfrm>
            <a:off x="973746" y="3592186"/>
            <a:ext cx="1020179" cy="5544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match</a:t>
            </a:r>
            <a:endParaRPr lang="zh-TW" altLang="en-US" sz="2400" dirty="0"/>
          </a:p>
        </p:txBody>
      </p:sp>
      <p:cxnSp>
        <p:nvCxnSpPr>
          <p:cNvPr id="114" name="直線單箭頭接點 113"/>
          <p:cNvCxnSpPr/>
          <p:nvPr/>
        </p:nvCxnSpPr>
        <p:spPr>
          <a:xfrm flipV="1">
            <a:off x="1230968" y="4146611"/>
            <a:ext cx="0" cy="7789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直線單箭頭接點 117"/>
          <p:cNvCxnSpPr/>
          <p:nvPr/>
        </p:nvCxnSpPr>
        <p:spPr>
          <a:xfrm flipV="1">
            <a:off x="1480028" y="3314108"/>
            <a:ext cx="0" cy="2359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線單箭頭接點 119"/>
          <p:cNvCxnSpPr/>
          <p:nvPr/>
        </p:nvCxnSpPr>
        <p:spPr>
          <a:xfrm flipV="1">
            <a:off x="6171948" y="3019720"/>
            <a:ext cx="0" cy="2943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單箭頭接點 121"/>
          <p:cNvCxnSpPr/>
          <p:nvPr/>
        </p:nvCxnSpPr>
        <p:spPr>
          <a:xfrm flipV="1">
            <a:off x="6171948" y="3934018"/>
            <a:ext cx="0" cy="2943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直線單箭頭接點 122"/>
          <p:cNvCxnSpPr/>
          <p:nvPr/>
        </p:nvCxnSpPr>
        <p:spPr>
          <a:xfrm rot="5400000" flipV="1">
            <a:off x="5771183" y="3508468"/>
            <a:ext cx="0" cy="2943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6" name="文字方塊 85"/>
              <p:cNvSpPr txBox="1"/>
              <p:nvPr/>
            </p:nvSpPr>
            <p:spPr>
              <a:xfrm>
                <a:off x="1288912" y="2931350"/>
                <a:ext cx="404598" cy="3728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a:latin typeface="Cambria Math" panose="02040503050406030204" pitchFamily="18" charset="0"/>
                            </a:rPr>
                            <m:t>𝛼</m:t>
                          </m:r>
                        </m:e>
                        <m:sub>
                          <m:r>
                            <a:rPr lang="en-US" altLang="zh-TW" sz="2400" b="0" i="1" smtClean="0">
                              <a:latin typeface="Cambria Math" panose="02040503050406030204" pitchFamily="18" charset="0"/>
                            </a:rPr>
                            <m:t>1</m:t>
                          </m:r>
                        </m:sub>
                        <m:sup>
                          <m:r>
                            <a:rPr lang="en-US" altLang="zh-TW" sz="2400" i="1">
                              <a:latin typeface="Cambria Math" panose="02040503050406030204" pitchFamily="18" charset="0"/>
                            </a:rPr>
                            <m:t>1</m:t>
                          </m:r>
                        </m:sup>
                      </m:sSubSup>
                    </m:oMath>
                  </m:oMathPara>
                </a14:m>
                <a:endParaRPr lang="zh-TW" altLang="en-US" sz="2400" dirty="0"/>
              </a:p>
            </p:txBody>
          </p:sp>
        </mc:Choice>
        <mc:Fallback xmlns="">
          <p:sp>
            <p:nvSpPr>
              <p:cNvPr id="86" name="文字方塊 85"/>
              <p:cNvSpPr txBox="1">
                <a:spLocks noRot="1" noChangeAspect="1" noMove="1" noResize="1" noEditPoints="1" noAdjustHandles="1" noChangeArrowheads="1" noChangeShapeType="1" noTextEdit="1"/>
              </p:cNvSpPr>
              <p:nvPr/>
            </p:nvSpPr>
            <p:spPr>
              <a:xfrm>
                <a:off x="1288912" y="2931350"/>
                <a:ext cx="404598" cy="372859"/>
              </a:xfrm>
              <a:prstGeom prst="rect">
                <a:avLst/>
              </a:prstGeom>
              <a:blipFill rotWithShape="0">
                <a:blip r:embed="rId24"/>
                <a:stretch>
                  <a:fillRect l="-8955" r="-5970" b="-16393"/>
                </a:stretch>
              </a:blipFill>
            </p:spPr>
            <p:txBody>
              <a:bodyPr/>
              <a:lstStyle/>
              <a:p>
                <a:r>
                  <a:rPr lang="zh-TW" altLang="en-US">
                    <a:noFill/>
                  </a:rPr>
                  <a:t> </a:t>
                </a:r>
              </a:p>
            </p:txBody>
          </p:sp>
        </mc:Fallback>
      </mc:AlternateContent>
      <p:sp>
        <p:nvSpPr>
          <p:cNvPr id="31" name="手繪多邊形 30"/>
          <p:cNvSpPr/>
          <p:nvPr/>
        </p:nvSpPr>
        <p:spPr>
          <a:xfrm>
            <a:off x="1631852" y="3938954"/>
            <a:ext cx="4359138" cy="555199"/>
          </a:xfrm>
          <a:custGeom>
            <a:avLst/>
            <a:gdLst>
              <a:gd name="connsiteX0" fmla="*/ 4276579 w 4276579"/>
              <a:gd name="connsiteY0" fmla="*/ 0 h 555199"/>
              <a:gd name="connsiteX1" fmla="*/ 2546253 w 4276579"/>
              <a:gd name="connsiteY1" fmla="*/ 548640 h 555199"/>
              <a:gd name="connsiteX2" fmla="*/ 0 w 4276579"/>
              <a:gd name="connsiteY2" fmla="*/ 253218 h 555199"/>
            </a:gdLst>
            <a:ahLst/>
            <a:cxnLst>
              <a:cxn ang="0">
                <a:pos x="connsiteX0" y="connsiteY0"/>
              </a:cxn>
              <a:cxn ang="0">
                <a:pos x="connsiteX1" y="connsiteY1"/>
              </a:cxn>
              <a:cxn ang="0">
                <a:pos x="connsiteX2" y="connsiteY2"/>
              </a:cxn>
            </a:cxnLst>
            <a:rect l="l" t="t" r="r" b="b"/>
            <a:pathLst>
              <a:path w="4276579" h="555199">
                <a:moveTo>
                  <a:pt x="4276579" y="0"/>
                </a:moveTo>
                <a:cubicBezTo>
                  <a:pt x="3767797" y="253218"/>
                  <a:pt x="3259016" y="506437"/>
                  <a:pt x="2546253" y="548640"/>
                </a:cubicBezTo>
                <a:cubicBezTo>
                  <a:pt x="1833490" y="590843"/>
                  <a:pt x="916745" y="422030"/>
                  <a:pt x="0" y="253218"/>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8" name="群組 47"/>
          <p:cNvGrpSpPr/>
          <p:nvPr/>
        </p:nvGrpSpPr>
        <p:grpSpPr>
          <a:xfrm>
            <a:off x="929496" y="4922939"/>
            <a:ext cx="3541193" cy="1659556"/>
            <a:chOff x="929496" y="4922939"/>
            <a:chExt cx="3541193" cy="1659556"/>
          </a:xfrm>
        </p:grpSpPr>
        <p:sp>
          <p:nvSpPr>
            <p:cNvPr id="49" name="矩形 48"/>
            <p:cNvSpPr/>
            <p:nvPr/>
          </p:nvSpPr>
          <p:spPr>
            <a:xfrm>
              <a:off x="1011245" y="4928716"/>
              <a:ext cx="461666" cy="60581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2400" dirty="0"/>
            </a:p>
          </p:txBody>
        </p:sp>
        <p:sp>
          <p:nvSpPr>
            <p:cNvPr id="50" name="矩形 49"/>
            <p:cNvSpPr/>
            <p:nvPr/>
          </p:nvSpPr>
          <p:spPr>
            <a:xfrm>
              <a:off x="1970169" y="4928716"/>
              <a:ext cx="465153" cy="6058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2400" dirty="0"/>
            </a:p>
          </p:txBody>
        </p:sp>
        <p:sp>
          <p:nvSpPr>
            <p:cNvPr id="51" name="矩形 50"/>
            <p:cNvSpPr/>
            <p:nvPr/>
          </p:nvSpPr>
          <p:spPr>
            <a:xfrm>
              <a:off x="1011245" y="5917021"/>
              <a:ext cx="465153" cy="66547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52" name="矩形 51"/>
            <p:cNvSpPr/>
            <p:nvPr/>
          </p:nvSpPr>
          <p:spPr>
            <a:xfrm>
              <a:off x="3937080" y="5904905"/>
              <a:ext cx="465153" cy="6775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53" name="文字方塊 52"/>
            <p:cNvSpPr txBox="1"/>
            <p:nvPr/>
          </p:nvSpPr>
          <p:spPr>
            <a:xfrm>
              <a:off x="929496" y="6003860"/>
              <a:ext cx="628650" cy="461665"/>
            </a:xfrm>
            <a:prstGeom prst="rect">
              <a:avLst/>
            </a:prstGeom>
            <a:noFill/>
          </p:spPr>
          <p:txBody>
            <a:bodyPr wrap="square" rtlCol="0">
              <a:spAutoFit/>
            </a:bodyPr>
            <a:lstStyle/>
            <a:p>
              <a:pPr algn="ctr"/>
              <a:r>
                <a:rPr lang="zh-TW" altLang="en-US" sz="2400" dirty="0"/>
                <a:t>機</a:t>
              </a:r>
            </a:p>
          </p:txBody>
        </p:sp>
        <p:sp>
          <p:nvSpPr>
            <p:cNvPr id="54" name="文字方塊 53"/>
            <p:cNvSpPr txBox="1"/>
            <p:nvPr/>
          </p:nvSpPr>
          <p:spPr>
            <a:xfrm>
              <a:off x="3842039" y="6003860"/>
              <a:ext cx="628650" cy="461665"/>
            </a:xfrm>
            <a:prstGeom prst="rect">
              <a:avLst/>
            </a:prstGeom>
            <a:noFill/>
          </p:spPr>
          <p:txBody>
            <a:bodyPr wrap="square" rtlCol="0">
              <a:spAutoFit/>
            </a:bodyPr>
            <a:lstStyle/>
            <a:p>
              <a:pPr algn="ctr"/>
              <a:r>
                <a:rPr lang="zh-TW" altLang="en-US" sz="2400" dirty="0"/>
                <a:t>習</a:t>
              </a:r>
            </a:p>
          </p:txBody>
        </p:sp>
        <p:sp>
          <p:nvSpPr>
            <p:cNvPr id="55" name="矩形 54"/>
            <p:cNvSpPr/>
            <p:nvPr/>
          </p:nvSpPr>
          <p:spPr>
            <a:xfrm>
              <a:off x="1968875" y="5904905"/>
              <a:ext cx="465153" cy="6775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56" name="文字方塊 55"/>
            <p:cNvSpPr txBox="1"/>
            <p:nvPr/>
          </p:nvSpPr>
          <p:spPr>
            <a:xfrm>
              <a:off x="1887126" y="6003860"/>
              <a:ext cx="628650" cy="461665"/>
            </a:xfrm>
            <a:prstGeom prst="rect">
              <a:avLst/>
            </a:prstGeom>
            <a:noFill/>
          </p:spPr>
          <p:txBody>
            <a:bodyPr wrap="square" rtlCol="0">
              <a:spAutoFit/>
            </a:bodyPr>
            <a:lstStyle/>
            <a:p>
              <a:pPr algn="ctr"/>
              <a:r>
                <a:rPr lang="zh-TW" altLang="en-US" sz="2400" dirty="0"/>
                <a:t>器</a:t>
              </a:r>
            </a:p>
          </p:txBody>
        </p:sp>
        <p:sp>
          <p:nvSpPr>
            <p:cNvPr id="57" name="矩形 56"/>
            <p:cNvSpPr/>
            <p:nvPr/>
          </p:nvSpPr>
          <p:spPr>
            <a:xfrm>
              <a:off x="2931122" y="5904905"/>
              <a:ext cx="465153" cy="6775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58" name="文字方塊 57"/>
            <p:cNvSpPr txBox="1"/>
            <p:nvPr/>
          </p:nvSpPr>
          <p:spPr>
            <a:xfrm>
              <a:off x="2842727" y="6003860"/>
              <a:ext cx="628650" cy="461665"/>
            </a:xfrm>
            <a:prstGeom prst="rect">
              <a:avLst/>
            </a:prstGeom>
            <a:noFill/>
          </p:spPr>
          <p:txBody>
            <a:bodyPr wrap="square" rtlCol="0">
              <a:spAutoFit/>
            </a:bodyPr>
            <a:lstStyle/>
            <a:p>
              <a:pPr algn="ctr"/>
              <a:r>
                <a:rPr lang="zh-TW" altLang="en-US" sz="2400" dirty="0"/>
                <a:t>學</a:t>
              </a:r>
            </a:p>
          </p:txBody>
        </p:sp>
        <p:cxnSp>
          <p:nvCxnSpPr>
            <p:cNvPr id="59" name="直線單箭頭接點 58"/>
            <p:cNvCxnSpPr/>
            <p:nvPr/>
          </p:nvCxnSpPr>
          <p:spPr>
            <a:xfrm>
              <a:off x="1476697" y="5284150"/>
              <a:ext cx="478958"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單箭頭接點 59"/>
            <p:cNvCxnSpPr/>
            <p:nvPr/>
          </p:nvCxnSpPr>
          <p:spPr>
            <a:xfrm flipV="1">
              <a:off x="1245482" y="5568811"/>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單箭頭接點 63"/>
            <p:cNvCxnSpPr/>
            <p:nvPr/>
          </p:nvCxnSpPr>
          <p:spPr>
            <a:xfrm flipV="1">
              <a:off x="4155142" y="5553848"/>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單箭頭接點 64"/>
            <p:cNvCxnSpPr/>
            <p:nvPr/>
          </p:nvCxnSpPr>
          <p:spPr>
            <a:xfrm flipV="1">
              <a:off x="3157052" y="5553848"/>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單箭頭接點 68"/>
            <p:cNvCxnSpPr/>
            <p:nvPr/>
          </p:nvCxnSpPr>
          <p:spPr>
            <a:xfrm flipV="1">
              <a:off x="2201451" y="5571701"/>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2932580" y="4948034"/>
              <a:ext cx="465153" cy="6058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2400" dirty="0"/>
            </a:p>
          </p:txBody>
        </p:sp>
        <p:cxnSp>
          <p:nvCxnSpPr>
            <p:cNvPr id="71" name="直線單箭頭接點 70"/>
            <p:cNvCxnSpPr/>
            <p:nvPr/>
          </p:nvCxnSpPr>
          <p:spPr>
            <a:xfrm>
              <a:off x="2439108" y="5284150"/>
              <a:ext cx="478958"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a:off x="3917484" y="4922939"/>
              <a:ext cx="465153" cy="6058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2400" dirty="0"/>
            </a:p>
          </p:txBody>
        </p:sp>
        <p:cxnSp>
          <p:nvCxnSpPr>
            <p:cNvPr id="73" name="直線單箭頭接點 72"/>
            <p:cNvCxnSpPr/>
            <p:nvPr/>
          </p:nvCxnSpPr>
          <p:spPr>
            <a:xfrm>
              <a:off x="3424012" y="5284150"/>
              <a:ext cx="478958"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文字方塊 73"/>
                <p:cNvSpPr txBox="1"/>
                <p:nvPr/>
              </p:nvSpPr>
              <p:spPr>
                <a:xfrm>
                  <a:off x="1083806" y="5070456"/>
                  <a:ext cx="381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h</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74" name="文字方塊 73"/>
                <p:cNvSpPr txBox="1">
                  <a:spLocks noRot="1" noChangeAspect="1" noMove="1" noResize="1" noEditPoints="1" noAdjustHandles="1" noChangeArrowheads="1" noChangeShapeType="1" noTextEdit="1"/>
                </p:cNvSpPr>
                <p:nvPr/>
              </p:nvSpPr>
              <p:spPr>
                <a:xfrm>
                  <a:off x="1083806" y="5070456"/>
                  <a:ext cx="381708" cy="369332"/>
                </a:xfrm>
                <a:prstGeom prst="rect">
                  <a:avLst/>
                </a:prstGeom>
                <a:blipFill rotWithShape="0">
                  <a:blip r:embed="rId25"/>
                  <a:stretch>
                    <a:fillRect l="-19355" r="-8065" b="-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5" name="文字方塊 74"/>
                <p:cNvSpPr txBox="1"/>
                <p:nvPr/>
              </p:nvSpPr>
              <p:spPr>
                <a:xfrm>
                  <a:off x="2061590" y="5070456"/>
                  <a:ext cx="38831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h</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75" name="文字方塊 74"/>
                <p:cNvSpPr txBox="1">
                  <a:spLocks noRot="1" noChangeAspect="1" noMove="1" noResize="1" noEditPoints="1" noAdjustHandles="1" noChangeArrowheads="1" noChangeShapeType="1" noTextEdit="1"/>
                </p:cNvSpPr>
                <p:nvPr/>
              </p:nvSpPr>
              <p:spPr>
                <a:xfrm>
                  <a:off x="2061590" y="5070456"/>
                  <a:ext cx="388311" cy="369332"/>
                </a:xfrm>
                <a:prstGeom prst="rect">
                  <a:avLst/>
                </a:prstGeom>
                <a:blipFill rotWithShape="0">
                  <a:blip r:embed="rId26"/>
                  <a:stretch>
                    <a:fillRect l="-18750" r="-6250" b="-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6" name="文字方塊 75"/>
                <p:cNvSpPr txBox="1"/>
                <p:nvPr/>
              </p:nvSpPr>
              <p:spPr>
                <a:xfrm>
                  <a:off x="3031786" y="5070456"/>
                  <a:ext cx="38831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h</m:t>
                            </m:r>
                          </m:e>
                          <m:sup>
                            <m:r>
                              <a:rPr lang="en-US" altLang="zh-TW" sz="2400" b="0" i="1" smtClean="0">
                                <a:latin typeface="Cambria Math" panose="02040503050406030204" pitchFamily="18" charset="0"/>
                              </a:rPr>
                              <m:t>3</m:t>
                            </m:r>
                          </m:sup>
                        </m:sSup>
                      </m:oMath>
                    </m:oMathPara>
                  </a14:m>
                  <a:endParaRPr lang="zh-TW" altLang="en-US" sz="2400" dirty="0"/>
                </a:p>
              </p:txBody>
            </p:sp>
          </mc:Choice>
          <mc:Fallback xmlns="">
            <p:sp>
              <p:nvSpPr>
                <p:cNvPr id="76" name="文字方塊 75"/>
                <p:cNvSpPr txBox="1">
                  <a:spLocks noRot="1" noChangeAspect="1" noMove="1" noResize="1" noEditPoints="1" noAdjustHandles="1" noChangeArrowheads="1" noChangeShapeType="1" noTextEdit="1"/>
                </p:cNvSpPr>
                <p:nvPr/>
              </p:nvSpPr>
              <p:spPr>
                <a:xfrm>
                  <a:off x="3031786" y="5070456"/>
                  <a:ext cx="388311" cy="369332"/>
                </a:xfrm>
                <a:prstGeom prst="rect">
                  <a:avLst/>
                </a:prstGeom>
                <a:blipFill rotWithShape="0">
                  <a:blip r:embed="rId27"/>
                  <a:stretch>
                    <a:fillRect l="-18750" r="-6250" b="-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7" name="文字方塊 76"/>
                <p:cNvSpPr txBox="1"/>
                <p:nvPr/>
              </p:nvSpPr>
              <p:spPr>
                <a:xfrm>
                  <a:off x="4029827" y="5070456"/>
                  <a:ext cx="38831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h</m:t>
                            </m:r>
                          </m:e>
                          <m:sup>
                            <m:r>
                              <a:rPr lang="en-US" altLang="zh-TW" sz="2400" b="0" i="1" smtClean="0">
                                <a:latin typeface="Cambria Math" panose="02040503050406030204" pitchFamily="18" charset="0"/>
                              </a:rPr>
                              <m:t>4</m:t>
                            </m:r>
                          </m:sup>
                        </m:sSup>
                      </m:oMath>
                    </m:oMathPara>
                  </a14:m>
                  <a:endParaRPr lang="zh-TW" altLang="en-US" sz="2400" dirty="0"/>
                </a:p>
              </p:txBody>
            </p:sp>
          </mc:Choice>
          <mc:Fallback xmlns="">
            <p:sp>
              <p:nvSpPr>
                <p:cNvPr id="77" name="文字方塊 76"/>
                <p:cNvSpPr txBox="1">
                  <a:spLocks noRot="1" noChangeAspect="1" noMove="1" noResize="1" noEditPoints="1" noAdjustHandles="1" noChangeArrowheads="1" noChangeShapeType="1" noTextEdit="1"/>
                </p:cNvSpPr>
                <p:nvPr/>
              </p:nvSpPr>
              <p:spPr>
                <a:xfrm>
                  <a:off x="4029827" y="5070456"/>
                  <a:ext cx="388311" cy="369332"/>
                </a:xfrm>
                <a:prstGeom prst="rect">
                  <a:avLst/>
                </a:prstGeom>
                <a:blipFill rotWithShape="0">
                  <a:blip r:embed="rId28"/>
                  <a:stretch>
                    <a:fillRect l="-18750" r="-6250" b="-8333"/>
                  </a:stretch>
                </a:blipFill>
              </p:spPr>
              <p:txBody>
                <a:bodyPr/>
                <a:lstStyle/>
                <a:p>
                  <a:r>
                    <a:rPr lang="zh-TW" altLang="en-US">
                      <a:noFill/>
                    </a:rPr>
                    <a:t> </a:t>
                  </a:r>
                </a:p>
              </p:txBody>
            </p:sp>
          </mc:Fallback>
        </mc:AlternateContent>
      </p:grpSp>
    </p:spTree>
    <p:extLst>
      <p:ext uri="{BB962C8B-B14F-4D97-AF65-F5344CB8AC3E}">
        <p14:creationId xmlns:p14="http://schemas.microsoft.com/office/powerpoint/2010/main" val="120792716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86" grpId="0"/>
      <p:bldP spid="3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Machine Translation</a:t>
            </a:r>
            <a:endParaRPr lang="zh-TW" altLang="en-US" dirty="0"/>
          </a:p>
        </p:txBody>
      </p:sp>
      <p:sp>
        <p:nvSpPr>
          <p:cNvPr id="3" name="內容版面配置區 2"/>
          <p:cNvSpPr>
            <a:spLocks noGrp="1"/>
          </p:cNvSpPr>
          <p:nvPr>
            <p:ph idx="1"/>
          </p:nvPr>
        </p:nvSpPr>
        <p:spPr/>
        <p:txBody>
          <a:bodyPr/>
          <a:lstStyle/>
          <a:p>
            <a:r>
              <a:rPr lang="en-US" altLang="zh-TW" dirty="0"/>
              <a:t>Attention-based model</a:t>
            </a:r>
            <a:endParaRPr lang="zh-TW" altLang="en-US" dirty="0"/>
          </a:p>
        </p:txBody>
      </p:sp>
      <p:grpSp>
        <p:nvGrpSpPr>
          <p:cNvPr id="61" name="群組 60"/>
          <p:cNvGrpSpPr/>
          <p:nvPr/>
        </p:nvGrpSpPr>
        <p:grpSpPr>
          <a:xfrm>
            <a:off x="5941115" y="3328204"/>
            <a:ext cx="465153" cy="605814"/>
            <a:chOff x="4412633" y="3044001"/>
            <a:chExt cx="465153" cy="605814"/>
          </a:xfrm>
        </p:grpSpPr>
        <p:sp>
          <p:nvSpPr>
            <p:cNvPr id="62" name="矩形 61"/>
            <p:cNvSpPr/>
            <p:nvPr/>
          </p:nvSpPr>
          <p:spPr>
            <a:xfrm>
              <a:off x="4412633" y="3044001"/>
              <a:ext cx="465153" cy="6058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400" dirty="0"/>
            </a:p>
          </p:txBody>
        </p:sp>
        <mc:AlternateContent xmlns:mc="http://schemas.openxmlformats.org/markup-compatibility/2006" xmlns:a14="http://schemas.microsoft.com/office/drawing/2010/main">
          <mc:Choice Requires="a14">
            <p:sp>
              <p:nvSpPr>
                <p:cNvPr id="63" name="文字方塊 62"/>
                <p:cNvSpPr txBox="1"/>
                <p:nvPr/>
              </p:nvSpPr>
              <p:spPr>
                <a:xfrm>
                  <a:off x="4503343" y="3208408"/>
                  <a:ext cx="36901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63" name="文字方塊 62"/>
                <p:cNvSpPr txBox="1">
                  <a:spLocks noRot="1" noChangeAspect="1" noMove="1" noResize="1" noEditPoints="1" noAdjustHandles="1" noChangeArrowheads="1" noChangeShapeType="1" noTextEdit="1"/>
                </p:cNvSpPr>
                <p:nvPr/>
              </p:nvSpPr>
              <p:spPr>
                <a:xfrm>
                  <a:off x="4503343" y="3208408"/>
                  <a:ext cx="369012" cy="369332"/>
                </a:xfrm>
                <a:prstGeom prst="rect">
                  <a:avLst/>
                </a:prstGeom>
                <a:blipFill rotWithShape="0">
                  <a:blip r:embed="rId7"/>
                  <a:stretch>
                    <a:fillRect l="-9836" r="-6557"/>
                  </a:stretch>
                </a:blipFill>
              </p:spPr>
              <p:txBody>
                <a:bodyPr/>
                <a:lstStyle/>
                <a:p>
                  <a:r>
                    <a:rPr lang="zh-TW" altLang="en-US">
                      <a:noFill/>
                    </a:rPr>
                    <a:t> </a:t>
                  </a:r>
                </a:p>
              </p:txBody>
            </p:sp>
          </mc:Fallback>
        </mc:AlternateContent>
      </p:grpSp>
      <p:grpSp>
        <p:nvGrpSpPr>
          <p:cNvPr id="66" name="群組 65"/>
          <p:cNvGrpSpPr/>
          <p:nvPr/>
        </p:nvGrpSpPr>
        <p:grpSpPr>
          <a:xfrm>
            <a:off x="5941115" y="1585192"/>
            <a:ext cx="461665" cy="1413164"/>
            <a:chOff x="1417239" y="5157069"/>
            <a:chExt cx="461665" cy="1413164"/>
          </a:xfrm>
        </p:grpSpPr>
        <p:sp>
          <p:nvSpPr>
            <p:cNvPr id="67" name="矩形 66"/>
            <p:cNvSpPr/>
            <p:nvPr/>
          </p:nvSpPr>
          <p:spPr>
            <a:xfrm>
              <a:off x="1467114" y="5231885"/>
              <a:ext cx="299260" cy="1271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8" name="文字方塊 67"/>
            <p:cNvSpPr txBox="1"/>
            <p:nvPr/>
          </p:nvSpPr>
          <p:spPr>
            <a:xfrm rot="5400000">
              <a:off x="941490" y="5632818"/>
              <a:ext cx="1413164"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tx1"/>
                  </a:solidFill>
                </a:rPr>
                <a:t>machine</a:t>
              </a:r>
              <a:endParaRPr lang="zh-TW" altLang="en-US" sz="2400" dirty="0">
                <a:solidFill>
                  <a:schemeClr val="tx1"/>
                </a:solidFill>
              </a:endParaRPr>
            </a:p>
          </p:txBody>
        </p:sp>
      </p:grpSp>
      <p:grpSp>
        <p:nvGrpSpPr>
          <p:cNvPr id="83" name="群組 82"/>
          <p:cNvGrpSpPr/>
          <p:nvPr/>
        </p:nvGrpSpPr>
        <p:grpSpPr>
          <a:xfrm>
            <a:off x="5097190" y="3328204"/>
            <a:ext cx="466326" cy="605814"/>
            <a:chOff x="4412633" y="3044001"/>
            <a:chExt cx="466326" cy="605814"/>
          </a:xfrm>
        </p:grpSpPr>
        <p:sp>
          <p:nvSpPr>
            <p:cNvPr id="84" name="矩形 83"/>
            <p:cNvSpPr/>
            <p:nvPr/>
          </p:nvSpPr>
          <p:spPr>
            <a:xfrm>
              <a:off x="4412633" y="3044001"/>
              <a:ext cx="465153" cy="6058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400" dirty="0"/>
            </a:p>
          </p:txBody>
        </p:sp>
        <mc:AlternateContent xmlns:mc="http://schemas.openxmlformats.org/markup-compatibility/2006" xmlns:a14="http://schemas.microsoft.com/office/drawing/2010/main">
          <mc:Choice Requires="a14">
            <p:sp>
              <p:nvSpPr>
                <p:cNvPr id="85" name="文字方塊 84"/>
                <p:cNvSpPr txBox="1"/>
                <p:nvPr/>
              </p:nvSpPr>
              <p:spPr>
                <a:xfrm>
                  <a:off x="4503343" y="3208408"/>
                  <a:ext cx="37561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0</m:t>
                            </m:r>
                          </m:sup>
                        </m:sSup>
                      </m:oMath>
                    </m:oMathPara>
                  </a14:m>
                  <a:endParaRPr lang="zh-TW" altLang="en-US" sz="2400" dirty="0"/>
                </a:p>
              </p:txBody>
            </p:sp>
          </mc:Choice>
          <mc:Fallback xmlns="">
            <p:sp>
              <p:nvSpPr>
                <p:cNvPr id="85" name="文字方塊 84"/>
                <p:cNvSpPr txBox="1">
                  <a:spLocks noRot="1" noChangeAspect="1" noMove="1" noResize="1" noEditPoints="1" noAdjustHandles="1" noChangeArrowheads="1" noChangeShapeType="1" noTextEdit="1"/>
                </p:cNvSpPr>
                <p:nvPr/>
              </p:nvSpPr>
              <p:spPr>
                <a:xfrm>
                  <a:off x="4503343" y="3208408"/>
                  <a:ext cx="375616" cy="369332"/>
                </a:xfrm>
                <a:prstGeom prst="rect">
                  <a:avLst/>
                </a:prstGeom>
                <a:blipFill rotWithShape="0">
                  <a:blip r:embed="rId8"/>
                  <a:stretch>
                    <a:fillRect l="-9677" r="-6452"/>
                  </a:stretch>
                </a:blipFill>
              </p:spPr>
              <p:txBody>
                <a:bodyPr/>
                <a:lstStyle/>
                <a:p>
                  <a:r>
                    <a:rPr lang="zh-TW" altLang="en-US">
                      <a:noFill/>
                    </a:rPr>
                    <a:t> </a:t>
                  </a:r>
                </a:p>
              </p:txBody>
            </p:sp>
          </mc:Fallback>
        </mc:AlternateContent>
      </p:grpSp>
      <p:sp>
        <p:nvSpPr>
          <p:cNvPr id="89" name="矩形 88"/>
          <p:cNvSpPr/>
          <p:nvPr/>
        </p:nvSpPr>
        <p:spPr>
          <a:xfrm>
            <a:off x="5918377" y="4276836"/>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sz="2400" dirty="0"/>
          </a:p>
        </p:txBody>
      </p:sp>
      <mc:AlternateContent xmlns:mc="http://schemas.openxmlformats.org/markup-compatibility/2006" xmlns:a14="http://schemas.microsoft.com/office/drawing/2010/main">
        <mc:Choice Requires="a14">
          <p:sp>
            <p:nvSpPr>
              <p:cNvPr id="90" name="文字方塊 89"/>
              <p:cNvSpPr txBox="1"/>
              <p:nvPr/>
            </p:nvSpPr>
            <p:spPr>
              <a:xfrm>
                <a:off x="6020179" y="4393671"/>
                <a:ext cx="36760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𝑐</m:t>
                          </m:r>
                        </m:e>
                        <m:sup>
                          <m:r>
                            <a:rPr lang="en-US" altLang="zh-TW" sz="2400" b="0" i="1" smtClean="0">
                              <a:latin typeface="Cambria Math" panose="02040503050406030204" pitchFamily="18" charset="0"/>
                            </a:rPr>
                            <m:t>0</m:t>
                          </m:r>
                        </m:sup>
                      </m:sSup>
                    </m:oMath>
                  </m:oMathPara>
                </a14:m>
                <a:endParaRPr lang="zh-TW" altLang="en-US" sz="2400" dirty="0"/>
              </a:p>
            </p:txBody>
          </p:sp>
        </mc:Choice>
        <mc:Fallback xmlns="">
          <p:sp>
            <p:nvSpPr>
              <p:cNvPr id="90" name="文字方塊 89"/>
              <p:cNvSpPr txBox="1">
                <a:spLocks noRot="1" noChangeAspect="1" noMove="1" noResize="1" noEditPoints="1" noAdjustHandles="1" noChangeArrowheads="1" noChangeShapeType="1" noTextEdit="1"/>
              </p:cNvSpPr>
              <p:nvPr/>
            </p:nvSpPr>
            <p:spPr>
              <a:xfrm>
                <a:off x="6020179" y="4393671"/>
                <a:ext cx="367601" cy="369332"/>
              </a:xfrm>
              <a:prstGeom prst="rect">
                <a:avLst/>
              </a:prstGeom>
              <a:blipFill rotWithShape="0">
                <a:blip r:embed="rId9"/>
                <a:stretch>
                  <a:fillRect l="-11667" t="-1667" r="-8333"/>
                </a:stretch>
              </a:blipFill>
            </p:spPr>
            <p:txBody>
              <a:bodyPr/>
              <a:lstStyle/>
              <a:p>
                <a:r>
                  <a:rPr lang="zh-TW" altLang="en-US">
                    <a:noFill/>
                  </a:rPr>
                  <a:t> </a:t>
                </a:r>
              </a:p>
            </p:txBody>
          </p:sp>
        </mc:Fallback>
      </mc:AlternateContent>
      <p:cxnSp>
        <p:nvCxnSpPr>
          <p:cNvPr id="120" name="直線單箭頭接點 119"/>
          <p:cNvCxnSpPr/>
          <p:nvPr/>
        </p:nvCxnSpPr>
        <p:spPr>
          <a:xfrm flipV="1">
            <a:off x="6171948" y="3019720"/>
            <a:ext cx="0" cy="2943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單箭頭接點 121"/>
          <p:cNvCxnSpPr/>
          <p:nvPr/>
        </p:nvCxnSpPr>
        <p:spPr>
          <a:xfrm flipV="1">
            <a:off x="6171948" y="3934018"/>
            <a:ext cx="0" cy="2943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直線單箭頭接點 122"/>
          <p:cNvCxnSpPr/>
          <p:nvPr/>
        </p:nvCxnSpPr>
        <p:spPr>
          <a:xfrm rot="5400000" flipV="1">
            <a:off x="5771183" y="3508468"/>
            <a:ext cx="0" cy="2943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2535967" y="2251796"/>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sz="2400" dirty="0"/>
          </a:p>
        </p:txBody>
      </p:sp>
      <mc:AlternateContent xmlns:mc="http://schemas.openxmlformats.org/markup-compatibility/2006" xmlns:a14="http://schemas.microsoft.com/office/drawing/2010/main">
        <mc:Choice Requires="a14">
          <p:sp>
            <p:nvSpPr>
              <p:cNvPr id="57" name="文字方塊 56"/>
              <p:cNvSpPr txBox="1"/>
              <p:nvPr/>
            </p:nvSpPr>
            <p:spPr>
              <a:xfrm>
                <a:off x="2637769" y="2368631"/>
                <a:ext cx="36760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𝑐</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57" name="文字方塊 56"/>
              <p:cNvSpPr txBox="1">
                <a:spLocks noRot="1" noChangeAspect="1" noMove="1" noResize="1" noEditPoints="1" noAdjustHandles="1" noChangeArrowheads="1" noChangeShapeType="1" noTextEdit="1"/>
              </p:cNvSpPr>
              <p:nvPr/>
            </p:nvSpPr>
            <p:spPr>
              <a:xfrm>
                <a:off x="2637769" y="2368631"/>
                <a:ext cx="367601" cy="369332"/>
              </a:xfrm>
              <a:prstGeom prst="rect">
                <a:avLst/>
              </a:prstGeom>
              <a:blipFill rotWithShape="0">
                <a:blip r:embed="rId14"/>
                <a:stretch>
                  <a:fillRect l="-11667" t="-1667" r="-6667"/>
                </a:stretch>
              </a:blipFill>
            </p:spPr>
            <p:txBody>
              <a:bodyPr/>
              <a:lstStyle/>
              <a:p>
                <a:r>
                  <a:rPr lang="zh-TW" altLang="en-US">
                    <a:noFill/>
                  </a:rPr>
                  <a:t> </a:t>
                </a:r>
              </a:p>
            </p:txBody>
          </p:sp>
        </mc:Fallback>
      </mc:AlternateContent>
      <p:cxnSp>
        <p:nvCxnSpPr>
          <p:cNvPr id="58" name="直線單箭頭接點 57"/>
          <p:cNvCxnSpPr>
            <a:endCxn id="56" idx="2"/>
          </p:cNvCxnSpPr>
          <p:nvPr/>
        </p:nvCxnSpPr>
        <p:spPr>
          <a:xfrm flipV="1">
            <a:off x="1194919" y="2857610"/>
            <a:ext cx="1573625" cy="4394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單箭頭接點 58"/>
          <p:cNvCxnSpPr>
            <a:endCxn id="56" idx="2"/>
          </p:cNvCxnSpPr>
          <p:nvPr/>
        </p:nvCxnSpPr>
        <p:spPr>
          <a:xfrm flipV="1">
            <a:off x="2213827" y="2857610"/>
            <a:ext cx="554717" cy="4523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單箭頭接點 59"/>
          <p:cNvCxnSpPr>
            <a:endCxn id="56" idx="2"/>
          </p:cNvCxnSpPr>
          <p:nvPr/>
        </p:nvCxnSpPr>
        <p:spPr>
          <a:xfrm flipH="1" flipV="1">
            <a:off x="2768544" y="2857610"/>
            <a:ext cx="447522" cy="4929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單箭頭接點 63"/>
          <p:cNvCxnSpPr>
            <a:endCxn id="56" idx="2"/>
          </p:cNvCxnSpPr>
          <p:nvPr/>
        </p:nvCxnSpPr>
        <p:spPr>
          <a:xfrm flipH="1" flipV="1">
            <a:off x="2768544" y="2857610"/>
            <a:ext cx="1491398" cy="4687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矩形 92"/>
          <p:cNvSpPr/>
          <p:nvPr/>
        </p:nvSpPr>
        <p:spPr>
          <a:xfrm>
            <a:off x="2530951" y="2237531"/>
            <a:ext cx="497925" cy="6439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94" name="群組 93"/>
          <p:cNvGrpSpPr/>
          <p:nvPr/>
        </p:nvGrpSpPr>
        <p:grpSpPr>
          <a:xfrm>
            <a:off x="6853948" y="3326350"/>
            <a:ext cx="466326" cy="605814"/>
            <a:chOff x="4412633" y="3044001"/>
            <a:chExt cx="466326" cy="605814"/>
          </a:xfrm>
        </p:grpSpPr>
        <p:sp>
          <p:nvSpPr>
            <p:cNvPr id="95" name="矩形 94"/>
            <p:cNvSpPr/>
            <p:nvPr/>
          </p:nvSpPr>
          <p:spPr>
            <a:xfrm>
              <a:off x="4412633" y="3044001"/>
              <a:ext cx="465153" cy="6058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400" dirty="0"/>
            </a:p>
          </p:txBody>
        </p:sp>
        <mc:AlternateContent xmlns:mc="http://schemas.openxmlformats.org/markup-compatibility/2006" xmlns:a14="http://schemas.microsoft.com/office/drawing/2010/main">
          <mc:Choice Requires="a14">
            <p:sp>
              <p:nvSpPr>
                <p:cNvPr id="96" name="文字方塊 95"/>
                <p:cNvSpPr txBox="1"/>
                <p:nvPr/>
              </p:nvSpPr>
              <p:spPr>
                <a:xfrm>
                  <a:off x="4503343" y="3208408"/>
                  <a:ext cx="37561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96" name="文字方塊 95"/>
                <p:cNvSpPr txBox="1">
                  <a:spLocks noRot="1" noChangeAspect="1" noMove="1" noResize="1" noEditPoints="1" noAdjustHandles="1" noChangeArrowheads="1" noChangeShapeType="1" noTextEdit="1"/>
                </p:cNvSpPr>
                <p:nvPr/>
              </p:nvSpPr>
              <p:spPr>
                <a:xfrm>
                  <a:off x="4503343" y="3208408"/>
                  <a:ext cx="375616" cy="369332"/>
                </a:xfrm>
                <a:prstGeom prst="rect">
                  <a:avLst/>
                </a:prstGeom>
                <a:blipFill rotWithShape="0">
                  <a:blip r:embed="rId19"/>
                  <a:stretch>
                    <a:fillRect l="-9677" t="-1667" r="-6452"/>
                  </a:stretch>
                </a:blipFill>
              </p:spPr>
              <p:txBody>
                <a:bodyPr/>
                <a:lstStyle/>
                <a:p>
                  <a:r>
                    <a:rPr lang="zh-TW" altLang="en-US">
                      <a:noFill/>
                    </a:rPr>
                    <a:t> </a:t>
                  </a:r>
                </a:p>
              </p:txBody>
            </p:sp>
          </mc:Fallback>
        </mc:AlternateContent>
      </p:grpSp>
      <p:grpSp>
        <p:nvGrpSpPr>
          <p:cNvPr id="97" name="群組 96"/>
          <p:cNvGrpSpPr/>
          <p:nvPr/>
        </p:nvGrpSpPr>
        <p:grpSpPr>
          <a:xfrm>
            <a:off x="6853948" y="1583338"/>
            <a:ext cx="461665" cy="1413164"/>
            <a:chOff x="1417239" y="5157069"/>
            <a:chExt cx="461665" cy="1413164"/>
          </a:xfrm>
        </p:grpSpPr>
        <p:sp>
          <p:nvSpPr>
            <p:cNvPr id="98" name="矩形 97"/>
            <p:cNvSpPr/>
            <p:nvPr/>
          </p:nvSpPr>
          <p:spPr>
            <a:xfrm>
              <a:off x="1467114" y="5231885"/>
              <a:ext cx="299260" cy="1271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9" name="文字方塊 98"/>
            <p:cNvSpPr txBox="1"/>
            <p:nvPr/>
          </p:nvSpPr>
          <p:spPr>
            <a:xfrm rot="5400000">
              <a:off x="941490" y="5632818"/>
              <a:ext cx="1413164"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tx1"/>
                  </a:solidFill>
                </a:rPr>
                <a:t>learning</a:t>
              </a:r>
              <a:endParaRPr lang="zh-TW" altLang="en-US" sz="2400" dirty="0">
                <a:solidFill>
                  <a:schemeClr val="tx1"/>
                </a:solidFill>
              </a:endParaRPr>
            </a:p>
          </p:txBody>
        </p:sp>
      </p:grpSp>
      <p:sp>
        <p:nvSpPr>
          <p:cNvPr id="100" name="矩形 99"/>
          <p:cNvSpPr/>
          <p:nvPr/>
        </p:nvSpPr>
        <p:spPr>
          <a:xfrm>
            <a:off x="6831210" y="4274982"/>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sz="2400" dirty="0"/>
          </a:p>
        </p:txBody>
      </p:sp>
      <mc:AlternateContent xmlns:mc="http://schemas.openxmlformats.org/markup-compatibility/2006" xmlns:a14="http://schemas.microsoft.com/office/drawing/2010/main">
        <mc:Choice Requires="a14">
          <p:sp>
            <p:nvSpPr>
              <p:cNvPr id="101" name="文字方塊 100"/>
              <p:cNvSpPr txBox="1"/>
              <p:nvPr/>
            </p:nvSpPr>
            <p:spPr>
              <a:xfrm>
                <a:off x="6933012" y="4391817"/>
                <a:ext cx="3609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𝑐</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101" name="文字方塊 100"/>
              <p:cNvSpPr txBox="1">
                <a:spLocks noRot="1" noChangeAspect="1" noMove="1" noResize="1" noEditPoints="1" noAdjustHandles="1" noChangeArrowheads="1" noChangeShapeType="1" noTextEdit="1"/>
              </p:cNvSpPr>
              <p:nvPr/>
            </p:nvSpPr>
            <p:spPr>
              <a:xfrm>
                <a:off x="6933012" y="4391817"/>
                <a:ext cx="360996" cy="369332"/>
              </a:xfrm>
              <a:prstGeom prst="rect">
                <a:avLst/>
              </a:prstGeom>
              <a:blipFill rotWithShape="0">
                <a:blip r:embed="rId20"/>
                <a:stretch>
                  <a:fillRect l="-10000" r="-6667"/>
                </a:stretch>
              </a:blipFill>
            </p:spPr>
            <p:txBody>
              <a:bodyPr/>
              <a:lstStyle/>
              <a:p>
                <a:r>
                  <a:rPr lang="zh-TW" altLang="en-US">
                    <a:noFill/>
                  </a:rPr>
                  <a:t> </a:t>
                </a:r>
              </a:p>
            </p:txBody>
          </p:sp>
        </mc:Fallback>
      </mc:AlternateContent>
      <p:cxnSp>
        <p:nvCxnSpPr>
          <p:cNvPr id="102" name="直線單箭頭接點 101"/>
          <p:cNvCxnSpPr/>
          <p:nvPr/>
        </p:nvCxnSpPr>
        <p:spPr>
          <a:xfrm flipV="1">
            <a:off x="7084781" y="3017866"/>
            <a:ext cx="0" cy="2943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線單箭頭接點 102"/>
          <p:cNvCxnSpPr/>
          <p:nvPr/>
        </p:nvCxnSpPr>
        <p:spPr>
          <a:xfrm flipV="1">
            <a:off x="7084781" y="3932164"/>
            <a:ext cx="0" cy="2943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 name="矩形 103"/>
          <p:cNvSpPr/>
          <p:nvPr/>
        </p:nvSpPr>
        <p:spPr>
          <a:xfrm>
            <a:off x="6804490" y="4250871"/>
            <a:ext cx="497925" cy="6439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5" name="直線單箭頭接點 104"/>
          <p:cNvCxnSpPr/>
          <p:nvPr/>
        </p:nvCxnSpPr>
        <p:spPr>
          <a:xfrm rot="5400000" flipV="1">
            <a:off x="6657296" y="3508468"/>
            <a:ext cx="0" cy="2943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6" name="文字方塊 105"/>
              <p:cNvSpPr txBox="1"/>
              <p:nvPr/>
            </p:nvSpPr>
            <p:spPr>
              <a:xfrm>
                <a:off x="5430208" y="5222023"/>
                <a:ext cx="1829796" cy="8943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𝑐</m:t>
                          </m:r>
                        </m:e>
                        <m:sup>
                          <m:r>
                            <a:rPr lang="en-US" altLang="zh-TW" sz="2400" b="0" i="1" smtClean="0">
                              <a:latin typeface="Cambria Math" panose="02040503050406030204" pitchFamily="18" charset="0"/>
                            </a:rPr>
                            <m:t>1</m:t>
                          </m:r>
                        </m:sup>
                      </m:sSup>
                      <m:r>
                        <a:rPr lang="en-US" altLang="zh-TW" sz="2400" b="0" i="1" smtClean="0">
                          <a:latin typeface="Cambria Math" panose="02040503050406030204" pitchFamily="18" charset="0"/>
                        </a:rPr>
                        <m:t>=</m:t>
                      </m:r>
                      <m:nary>
                        <m:naryPr>
                          <m:chr m:val="∑"/>
                          <m:subHide m:val="on"/>
                          <m:supHide m:val="on"/>
                          <m:ctrlPr>
                            <a:rPr lang="en-US" altLang="zh-TW" sz="2400" b="0" i="1" smtClean="0">
                              <a:latin typeface="Cambria Math" panose="02040503050406030204" pitchFamily="18" charset="0"/>
                            </a:rPr>
                          </m:ctrlPr>
                        </m:naryPr>
                        <m:sub/>
                        <m:sup/>
                        <m:e>
                          <m:sSubSup>
                            <m:sSubSupPr>
                              <m:ctrlPr>
                                <a:rPr lang="en-US" altLang="zh-TW" sz="2400" b="0" i="1" smtClean="0">
                                  <a:latin typeface="Cambria Math" panose="02040503050406030204" pitchFamily="18" charset="0"/>
                                </a:rPr>
                              </m:ctrlPr>
                            </m:sSubSupPr>
                            <m:e>
                              <m:acc>
                                <m:accPr>
                                  <m:chr m:val="̂"/>
                                  <m:ctrlPr>
                                    <a:rPr lang="en-US" altLang="zh-TW" sz="2400" b="0" i="1" smtClean="0">
                                      <a:latin typeface="Cambria Math" panose="02040503050406030204" pitchFamily="18" charset="0"/>
                                    </a:rPr>
                                  </m:ctrlPr>
                                </m:accPr>
                                <m:e>
                                  <m:r>
                                    <a:rPr lang="zh-TW" altLang="en-US" sz="2400" i="1">
                                      <a:latin typeface="Cambria Math" panose="02040503050406030204" pitchFamily="18" charset="0"/>
                                    </a:rPr>
                                    <m:t>𝛼</m:t>
                                  </m:r>
                                </m:e>
                              </m:acc>
                            </m:e>
                            <m:sub>
                              <m:r>
                                <a:rPr lang="en-US" altLang="zh-TW" sz="2400" b="0" i="1" smtClean="0">
                                  <a:latin typeface="Cambria Math" panose="02040503050406030204" pitchFamily="18" charset="0"/>
                                </a:rPr>
                                <m:t>1</m:t>
                              </m:r>
                            </m:sub>
                            <m:sup>
                              <m:r>
                                <a:rPr lang="en-US" altLang="zh-TW" sz="2400" b="0" i="1" smtClean="0">
                                  <a:latin typeface="Cambria Math" panose="02040503050406030204" pitchFamily="18" charset="0"/>
                                </a:rPr>
                                <m:t>𝑖</m:t>
                              </m:r>
                            </m:sup>
                          </m:sSubSup>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h</m:t>
                              </m:r>
                            </m:e>
                            <m:sup>
                              <m:r>
                                <a:rPr lang="en-US" altLang="zh-TW" sz="2400" b="0" i="1" smtClean="0">
                                  <a:latin typeface="Cambria Math" panose="02040503050406030204" pitchFamily="18" charset="0"/>
                                </a:rPr>
                                <m:t>𝑖</m:t>
                              </m:r>
                            </m:sup>
                          </m:sSup>
                        </m:e>
                      </m:nary>
                    </m:oMath>
                  </m:oMathPara>
                </a14:m>
                <a:endParaRPr lang="zh-TW" altLang="en-US" sz="2400" dirty="0"/>
              </a:p>
            </p:txBody>
          </p:sp>
        </mc:Choice>
        <mc:Fallback xmlns="">
          <p:sp>
            <p:nvSpPr>
              <p:cNvPr id="106" name="文字方塊 105"/>
              <p:cNvSpPr txBox="1">
                <a:spLocks noRot="1" noChangeAspect="1" noMove="1" noResize="1" noEditPoints="1" noAdjustHandles="1" noChangeArrowheads="1" noChangeShapeType="1" noTextEdit="1"/>
              </p:cNvSpPr>
              <p:nvPr/>
            </p:nvSpPr>
            <p:spPr>
              <a:xfrm>
                <a:off x="5430208" y="5222023"/>
                <a:ext cx="1829796" cy="894347"/>
              </a:xfrm>
              <a:prstGeom prst="rect">
                <a:avLst/>
              </a:prstGeom>
              <a:blipFill rotWithShape="0">
                <a:blip r:embed="rId2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7" name="文字方塊 106"/>
              <p:cNvSpPr txBox="1"/>
              <p:nvPr/>
            </p:nvSpPr>
            <p:spPr>
              <a:xfrm>
                <a:off x="5844769" y="6098572"/>
                <a:ext cx="218656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solidFill>
                            <a:srgbClr val="FF0000"/>
                          </a:solidFill>
                          <a:latin typeface="Cambria Math" panose="02040503050406030204" pitchFamily="18" charset="0"/>
                        </a:rPr>
                        <m:t>=0.5</m:t>
                      </m:r>
                      <m:sSup>
                        <m:sSupPr>
                          <m:ctrlPr>
                            <a:rPr lang="en-US" altLang="zh-TW" sz="2400" i="1">
                              <a:solidFill>
                                <a:srgbClr val="FF0000"/>
                              </a:solidFill>
                              <a:latin typeface="Cambria Math" panose="02040503050406030204" pitchFamily="18" charset="0"/>
                            </a:rPr>
                          </m:ctrlPr>
                        </m:sSupPr>
                        <m:e>
                          <m:r>
                            <a:rPr lang="en-US" altLang="zh-TW" sz="2400" i="1">
                              <a:solidFill>
                                <a:srgbClr val="FF0000"/>
                              </a:solidFill>
                              <a:latin typeface="Cambria Math" panose="02040503050406030204" pitchFamily="18" charset="0"/>
                            </a:rPr>
                            <m:t>h</m:t>
                          </m:r>
                        </m:e>
                        <m:sup>
                          <m:r>
                            <a:rPr lang="en-US" altLang="zh-TW" sz="2400" b="0" i="1" smtClean="0">
                              <a:solidFill>
                                <a:srgbClr val="FF0000"/>
                              </a:solidFill>
                              <a:latin typeface="Cambria Math" panose="02040503050406030204" pitchFamily="18" charset="0"/>
                            </a:rPr>
                            <m:t>3</m:t>
                          </m:r>
                        </m:sup>
                      </m:sSup>
                      <m:r>
                        <a:rPr lang="en-US" altLang="zh-TW" sz="2400" b="0" i="1" smtClean="0">
                          <a:solidFill>
                            <a:srgbClr val="FF0000"/>
                          </a:solidFill>
                          <a:latin typeface="Cambria Math" panose="02040503050406030204" pitchFamily="18" charset="0"/>
                        </a:rPr>
                        <m:t>+</m:t>
                      </m:r>
                      <m:r>
                        <a:rPr lang="en-US" altLang="zh-TW" sz="2400" i="1">
                          <a:solidFill>
                            <a:srgbClr val="FF0000"/>
                          </a:solidFill>
                          <a:latin typeface="Cambria Math" panose="02040503050406030204" pitchFamily="18" charset="0"/>
                        </a:rPr>
                        <m:t>0.5</m:t>
                      </m:r>
                      <m:sSup>
                        <m:sSupPr>
                          <m:ctrlPr>
                            <a:rPr lang="en-US" altLang="zh-TW" sz="2400" i="1">
                              <a:solidFill>
                                <a:srgbClr val="FF0000"/>
                              </a:solidFill>
                              <a:latin typeface="Cambria Math" panose="02040503050406030204" pitchFamily="18" charset="0"/>
                            </a:rPr>
                          </m:ctrlPr>
                        </m:sSupPr>
                        <m:e>
                          <m:r>
                            <a:rPr lang="en-US" altLang="zh-TW" sz="2400" i="1">
                              <a:solidFill>
                                <a:srgbClr val="FF0000"/>
                              </a:solidFill>
                              <a:latin typeface="Cambria Math" panose="02040503050406030204" pitchFamily="18" charset="0"/>
                            </a:rPr>
                            <m:t>h</m:t>
                          </m:r>
                        </m:e>
                        <m:sup>
                          <m:r>
                            <a:rPr lang="en-US" altLang="zh-TW" sz="2400" b="0" i="1" smtClean="0">
                              <a:solidFill>
                                <a:srgbClr val="FF0000"/>
                              </a:solidFill>
                              <a:latin typeface="Cambria Math" panose="02040503050406030204" pitchFamily="18" charset="0"/>
                            </a:rPr>
                            <m:t>4</m:t>
                          </m:r>
                        </m:sup>
                      </m:sSup>
                    </m:oMath>
                  </m:oMathPara>
                </a14:m>
                <a:endParaRPr lang="zh-TW" altLang="en-US" sz="2400" dirty="0">
                  <a:solidFill>
                    <a:srgbClr val="FF0000"/>
                  </a:solidFill>
                </a:endParaRPr>
              </a:p>
            </p:txBody>
          </p:sp>
        </mc:Choice>
        <mc:Fallback xmlns="">
          <p:sp>
            <p:nvSpPr>
              <p:cNvPr id="107" name="文字方塊 106"/>
              <p:cNvSpPr txBox="1">
                <a:spLocks noRot="1" noChangeAspect="1" noMove="1" noResize="1" noEditPoints="1" noAdjustHandles="1" noChangeArrowheads="1" noChangeShapeType="1" noTextEdit="1"/>
              </p:cNvSpPr>
              <p:nvPr/>
            </p:nvSpPr>
            <p:spPr>
              <a:xfrm>
                <a:off x="5844769" y="6098572"/>
                <a:ext cx="2186561" cy="369332"/>
              </a:xfrm>
              <a:prstGeom prst="rect">
                <a:avLst/>
              </a:prstGeom>
              <a:blipFill rotWithShape="0">
                <a:blip r:embed="rId22"/>
                <a:stretch>
                  <a:fillRect l="-1117" r="-1397" b="-8197"/>
                </a:stretch>
              </a:blipFill>
            </p:spPr>
            <p:txBody>
              <a:bodyPr/>
              <a:lstStyle/>
              <a:p>
                <a:r>
                  <a:rPr lang="zh-TW" altLang="en-US">
                    <a:noFill/>
                  </a:rPr>
                  <a:t> </a:t>
                </a:r>
              </a:p>
            </p:txBody>
          </p:sp>
        </mc:Fallback>
      </mc:AlternateContent>
      <p:cxnSp>
        <p:nvCxnSpPr>
          <p:cNvPr id="108" name="直線單箭頭接點 107"/>
          <p:cNvCxnSpPr/>
          <p:nvPr/>
        </p:nvCxnSpPr>
        <p:spPr>
          <a:xfrm>
            <a:off x="6400837" y="2353993"/>
            <a:ext cx="430373" cy="9965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文字方塊 90"/>
              <p:cNvSpPr txBox="1"/>
              <p:nvPr/>
            </p:nvSpPr>
            <p:spPr>
              <a:xfrm>
                <a:off x="1086613" y="4500117"/>
                <a:ext cx="404598" cy="3728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a:latin typeface="Cambria Math" panose="02040503050406030204" pitchFamily="18" charset="0"/>
                            </a:rPr>
                            <m:t>𝛼</m:t>
                          </m:r>
                        </m:e>
                        <m:sub>
                          <m:r>
                            <a:rPr lang="en-US" altLang="zh-TW" sz="2400" b="0" i="1" smtClean="0">
                              <a:latin typeface="Cambria Math" panose="02040503050406030204" pitchFamily="18" charset="0"/>
                            </a:rPr>
                            <m:t>1</m:t>
                          </m:r>
                        </m:sub>
                        <m:sup>
                          <m:r>
                            <a:rPr lang="en-US" altLang="zh-TW" sz="2400" i="1">
                              <a:latin typeface="Cambria Math" panose="02040503050406030204" pitchFamily="18" charset="0"/>
                            </a:rPr>
                            <m:t>1</m:t>
                          </m:r>
                        </m:sup>
                      </m:sSubSup>
                    </m:oMath>
                  </m:oMathPara>
                </a14:m>
                <a:endParaRPr lang="zh-TW" altLang="en-US" sz="2400" dirty="0"/>
              </a:p>
            </p:txBody>
          </p:sp>
        </mc:Choice>
        <mc:Fallback xmlns="">
          <p:sp>
            <p:nvSpPr>
              <p:cNvPr id="91" name="文字方塊 90"/>
              <p:cNvSpPr txBox="1">
                <a:spLocks noRot="1" noChangeAspect="1" noMove="1" noResize="1" noEditPoints="1" noAdjustHandles="1" noChangeArrowheads="1" noChangeShapeType="1" noTextEdit="1"/>
              </p:cNvSpPr>
              <p:nvPr/>
            </p:nvSpPr>
            <p:spPr>
              <a:xfrm>
                <a:off x="1086613" y="4500117"/>
                <a:ext cx="404598" cy="372859"/>
              </a:xfrm>
              <a:prstGeom prst="rect">
                <a:avLst/>
              </a:prstGeom>
              <a:blipFill rotWithShape="0">
                <a:blip r:embed="rId23"/>
                <a:stretch>
                  <a:fillRect l="-8955" r="-5970" b="-1639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9" name="文字方塊 108"/>
              <p:cNvSpPr txBox="1"/>
              <p:nvPr/>
            </p:nvSpPr>
            <p:spPr>
              <a:xfrm>
                <a:off x="2024119" y="4499347"/>
                <a:ext cx="411202" cy="3736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a:latin typeface="Cambria Math" panose="02040503050406030204" pitchFamily="18" charset="0"/>
                            </a:rPr>
                            <m:t>𝛼</m:t>
                          </m:r>
                        </m:e>
                        <m:sub>
                          <m:r>
                            <a:rPr lang="en-US" altLang="zh-TW" sz="2400" b="0" i="1" smtClean="0">
                              <a:latin typeface="Cambria Math" panose="02040503050406030204" pitchFamily="18" charset="0"/>
                            </a:rPr>
                            <m:t>1</m:t>
                          </m:r>
                        </m:sub>
                        <m:sup>
                          <m:r>
                            <a:rPr lang="en-US" altLang="zh-TW" sz="2400" b="0" i="1" smtClean="0">
                              <a:latin typeface="Cambria Math" panose="02040503050406030204" pitchFamily="18" charset="0"/>
                            </a:rPr>
                            <m:t>2</m:t>
                          </m:r>
                        </m:sup>
                      </m:sSubSup>
                    </m:oMath>
                  </m:oMathPara>
                </a14:m>
                <a:endParaRPr lang="zh-TW" altLang="en-US" sz="2400" dirty="0"/>
              </a:p>
            </p:txBody>
          </p:sp>
        </mc:Choice>
        <mc:Fallback xmlns="">
          <p:sp>
            <p:nvSpPr>
              <p:cNvPr id="109" name="文字方塊 108"/>
              <p:cNvSpPr txBox="1">
                <a:spLocks noRot="1" noChangeAspect="1" noMove="1" noResize="1" noEditPoints="1" noAdjustHandles="1" noChangeArrowheads="1" noChangeShapeType="1" noTextEdit="1"/>
              </p:cNvSpPr>
              <p:nvPr/>
            </p:nvSpPr>
            <p:spPr>
              <a:xfrm>
                <a:off x="2024119" y="4499347"/>
                <a:ext cx="411202" cy="373628"/>
              </a:xfrm>
              <a:prstGeom prst="rect">
                <a:avLst/>
              </a:prstGeom>
              <a:blipFill rotWithShape="0">
                <a:blip r:embed="rId24"/>
                <a:stretch>
                  <a:fillRect l="-8955" r="-7463" b="-1639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0" name="文字方塊 109"/>
              <p:cNvSpPr txBox="1"/>
              <p:nvPr/>
            </p:nvSpPr>
            <p:spPr>
              <a:xfrm>
                <a:off x="3006712" y="4497487"/>
                <a:ext cx="411202" cy="3754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a:latin typeface="Cambria Math" panose="02040503050406030204" pitchFamily="18" charset="0"/>
                            </a:rPr>
                            <m:t>𝛼</m:t>
                          </m:r>
                        </m:e>
                        <m:sub>
                          <m:r>
                            <a:rPr lang="en-US" altLang="zh-TW" sz="2400" b="0" i="1" smtClean="0">
                              <a:latin typeface="Cambria Math" panose="02040503050406030204" pitchFamily="18" charset="0"/>
                            </a:rPr>
                            <m:t>1</m:t>
                          </m:r>
                        </m:sub>
                        <m:sup>
                          <m:r>
                            <a:rPr lang="en-US" altLang="zh-TW" sz="2400" b="0" i="1" smtClean="0">
                              <a:latin typeface="Cambria Math" panose="02040503050406030204" pitchFamily="18" charset="0"/>
                            </a:rPr>
                            <m:t>3</m:t>
                          </m:r>
                        </m:sup>
                      </m:sSubSup>
                    </m:oMath>
                  </m:oMathPara>
                </a14:m>
                <a:endParaRPr lang="zh-TW" altLang="en-US" sz="2400" dirty="0"/>
              </a:p>
            </p:txBody>
          </p:sp>
        </mc:Choice>
        <mc:Fallback xmlns="">
          <p:sp>
            <p:nvSpPr>
              <p:cNvPr id="110" name="文字方塊 109"/>
              <p:cNvSpPr txBox="1">
                <a:spLocks noRot="1" noChangeAspect="1" noMove="1" noResize="1" noEditPoints="1" noAdjustHandles="1" noChangeArrowheads="1" noChangeShapeType="1" noTextEdit="1"/>
              </p:cNvSpPr>
              <p:nvPr/>
            </p:nvSpPr>
            <p:spPr>
              <a:xfrm>
                <a:off x="3006712" y="4497487"/>
                <a:ext cx="411202" cy="375424"/>
              </a:xfrm>
              <a:prstGeom prst="rect">
                <a:avLst/>
              </a:prstGeom>
              <a:blipFill rotWithShape="0">
                <a:blip r:embed="rId25"/>
                <a:stretch>
                  <a:fillRect l="-8824" r="-5882" b="-1639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1" name="文字方塊 110"/>
              <p:cNvSpPr txBox="1"/>
              <p:nvPr/>
            </p:nvSpPr>
            <p:spPr>
              <a:xfrm>
                <a:off x="3989305" y="4500886"/>
                <a:ext cx="411202" cy="3720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a:latin typeface="Cambria Math" panose="02040503050406030204" pitchFamily="18" charset="0"/>
                            </a:rPr>
                            <m:t>𝛼</m:t>
                          </m:r>
                        </m:e>
                        <m:sub>
                          <m:r>
                            <a:rPr lang="en-US" altLang="zh-TW" sz="2400" b="0" i="1" smtClean="0">
                              <a:latin typeface="Cambria Math" panose="02040503050406030204" pitchFamily="18" charset="0"/>
                            </a:rPr>
                            <m:t>1</m:t>
                          </m:r>
                        </m:sub>
                        <m:sup>
                          <m:r>
                            <a:rPr lang="en-US" altLang="zh-TW" sz="2400" b="0" i="1" smtClean="0">
                              <a:latin typeface="Cambria Math" panose="02040503050406030204" pitchFamily="18" charset="0"/>
                            </a:rPr>
                            <m:t>4</m:t>
                          </m:r>
                        </m:sup>
                      </m:sSubSup>
                    </m:oMath>
                  </m:oMathPara>
                </a14:m>
                <a:endParaRPr lang="zh-TW" altLang="en-US" sz="2400" dirty="0"/>
              </a:p>
            </p:txBody>
          </p:sp>
        </mc:Choice>
        <mc:Fallback xmlns="">
          <p:sp>
            <p:nvSpPr>
              <p:cNvPr id="111" name="文字方塊 110"/>
              <p:cNvSpPr txBox="1">
                <a:spLocks noRot="1" noChangeAspect="1" noMove="1" noResize="1" noEditPoints="1" noAdjustHandles="1" noChangeArrowheads="1" noChangeShapeType="1" noTextEdit="1"/>
              </p:cNvSpPr>
              <p:nvPr/>
            </p:nvSpPr>
            <p:spPr>
              <a:xfrm>
                <a:off x="3989305" y="4500886"/>
                <a:ext cx="411202" cy="372090"/>
              </a:xfrm>
              <a:prstGeom prst="rect">
                <a:avLst/>
              </a:prstGeom>
              <a:blipFill rotWithShape="0">
                <a:blip r:embed="rId26"/>
                <a:stretch>
                  <a:fillRect l="-8824" r="-5882" b="-16393"/>
                </a:stretch>
              </a:blipFill>
            </p:spPr>
            <p:txBody>
              <a:bodyPr/>
              <a:lstStyle/>
              <a:p>
                <a:r>
                  <a:rPr lang="zh-TW" altLang="en-US">
                    <a:noFill/>
                  </a:rPr>
                  <a:t> </a:t>
                </a:r>
              </a:p>
            </p:txBody>
          </p:sp>
        </mc:Fallback>
      </mc:AlternateContent>
      <p:sp>
        <p:nvSpPr>
          <p:cNvPr id="112" name="文字方塊 111"/>
          <p:cNvSpPr txBox="1"/>
          <p:nvPr/>
        </p:nvSpPr>
        <p:spPr>
          <a:xfrm>
            <a:off x="493146" y="3239419"/>
            <a:ext cx="583092" cy="461665"/>
          </a:xfrm>
          <a:prstGeom prst="rect">
            <a:avLst/>
          </a:prstGeom>
          <a:noFill/>
        </p:spPr>
        <p:txBody>
          <a:bodyPr wrap="square" rtlCol="0">
            <a:spAutoFit/>
          </a:bodyPr>
          <a:lstStyle/>
          <a:p>
            <a:r>
              <a:rPr lang="en-US" altLang="zh-TW" sz="2400" dirty="0">
                <a:solidFill>
                  <a:srgbClr val="FF0000"/>
                </a:solidFill>
              </a:rPr>
              <a:t>0.0</a:t>
            </a:r>
            <a:endParaRPr lang="zh-TW" altLang="en-US" sz="2400" dirty="0">
              <a:solidFill>
                <a:srgbClr val="FF0000"/>
              </a:solidFill>
            </a:endParaRPr>
          </a:p>
        </p:txBody>
      </p:sp>
      <p:sp>
        <p:nvSpPr>
          <p:cNvPr id="113" name="文字方塊 112"/>
          <p:cNvSpPr txBox="1"/>
          <p:nvPr/>
        </p:nvSpPr>
        <p:spPr>
          <a:xfrm>
            <a:off x="1519861" y="3245933"/>
            <a:ext cx="583092" cy="461665"/>
          </a:xfrm>
          <a:prstGeom prst="rect">
            <a:avLst/>
          </a:prstGeom>
          <a:noFill/>
        </p:spPr>
        <p:txBody>
          <a:bodyPr wrap="square" rtlCol="0">
            <a:spAutoFit/>
          </a:bodyPr>
          <a:lstStyle/>
          <a:p>
            <a:r>
              <a:rPr lang="en-US" altLang="zh-TW" sz="2400" dirty="0">
                <a:solidFill>
                  <a:srgbClr val="FF0000"/>
                </a:solidFill>
              </a:rPr>
              <a:t>0.0</a:t>
            </a:r>
            <a:endParaRPr lang="zh-TW" altLang="en-US" sz="2400" dirty="0">
              <a:solidFill>
                <a:srgbClr val="FF0000"/>
              </a:solidFill>
            </a:endParaRPr>
          </a:p>
        </p:txBody>
      </p:sp>
      <p:sp>
        <p:nvSpPr>
          <p:cNvPr id="114" name="文字方塊 113"/>
          <p:cNvSpPr txBox="1"/>
          <p:nvPr/>
        </p:nvSpPr>
        <p:spPr>
          <a:xfrm>
            <a:off x="2501723" y="3264682"/>
            <a:ext cx="583092" cy="461665"/>
          </a:xfrm>
          <a:prstGeom prst="rect">
            <a:avLst/>
          </a:prstGeom>
          <a:noFill/>
        </p:spPr>
        <p:txBody>
          <a:bodyPr wrap="square" rtlCol="0">
            <a:spAutoFit/>
          </a:bodyPr>
          <a:lstStyle/>
          <a:p>
            <a:r>
              <a:rPr lang="en-US" altLang="zh-TW" sz="2400" dirty="0">
                <a:solidFill>
                  <a:srgbClr val="FF0000"/>
                </a:solidFill>
              </a:rPr>
              <a:t>0.5</a:t>
            </a:r>
            <a:endParaRPr lang="zh-TW" altLang="en-US" sz="2400" dirty="0">
              <a:solidFill>
                <a:srgbClr val="FF0000"/>
              </a:solidFill>
            </a:endParaRPr>
          </a:p>
        </p:txBody>
      </p:sp>
      <p:sp>
        <p:nvSpPr>
          <p:cNvPr id="115" name="文字方塊 114"/>
          <p:cNvSpPr txBox="1"/>
          <p:nvPr/>
        </p:nvSpPr>
        <p:spPr>
          <a:xfrm>
            <a:off x="3537761" y="3254634"/>
            <a:ext cx="583092" cy="461665"/>
          </a:xfrm>
          <a:prstGeom prst="rect">
            <a:avLst/>
          </a:prstGeom>
          <a:noFill/>
        </p:spPr>
        <p:txBody>
          <a:bodyPr wrap="square" rtlCol="0">
            <a:spAutoFit/>
          </a:bodyPr>
          <a:lstStyle/>
          <a:p>
            <a:r>
              <a:rPr lang="en-US" altLang="zh-TW" sz="2400" dirty="0">
                <a:solidFill>
                  <a:srgbClr val="FF0000"/>
                </a:solidFill>
              </a:rPr>
              <a:t>0.5</a:t>
            </a:r>
            <a:endParaRPr lang="zh-TW" altLang="en-US" sz="2400" dirty="0">
              <a:solidFill>
                <a:srgbClr val="FF0000"/>
              </a:solidFill>
            </a:endParaRPr>
          </a:p>
        </p:txBody>
      </p:sp>
      <p:sp>
        <p:nvSpPr>
          <p:cNvPr id="116" name="矩形 115"/>
          <p:cNvSpPr/>
          <p:nvPr/>
        </p:nvSpPr>
        <p:spPr>
          <a:xfrm>
            <a:off x="986887" y="3934018"/>
            <a:ext cx="3456558" cy="3446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err="1"/>
              <a:t>softmax</a:t>
            </a:r>
            <a:endParaRPr lang="zh-TW" altLang="en-US" sz="2400" dirty="0"/>
          </a:p>
        </p:txBody>
      </p:sp>
      <mc:AlternateContent xmlns:mc="http://schemas.openxmlformats.org/markup-compatibility/2006" xmlns:a14="http://schemas.microsoft.com/office/drawing/2010/main">
        <mc:Choice Requires="a14">
          <p:sp>
            <p:nvSpPr>
              <p:cNvPr id="117" name="文字方塊 116"/>
              <p:cNvSpPr txBox="1"/>
              <p:nvPr/>
            </p:nvSpPr>
            <p:spPr>
              <a:xfrm>
                <a:off x="992620" y="3297027"/>
                <a:ext cx="404598" cy="375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acc>
                            <m:accPr>
                              <m:chr m:val="̂"/>
                              <m:ctrlPr>
                                <a:rPr lang="zh-TW" altLang="en-US" sz="2400" i="1" smtClean="0">
                                  <a:latin typeface="Cambria Math" panose="02040503050406030204" pitchFamily="18" charset="0"/>
                                </a:rPr>
                              </m:ctrlPr>
                            </m:accPr>
                            <m:e>
                              <m:r>
                                <a:rPr lang="zh-TW" altLang="en-US" sz="2400" i="1">
                                  <a:latin typeface="Cambria Math" panose="02040503050406030204" pitchFamily="18" charset="0"/>
                                </a:rPr>
                                <m:t>𝛼</m:t>
                              </m:r>
                            </m:e>
                          </m:acc>
                        </m:e>
                        <m:sub>
                          <m:r>
                            <a:rPr lang="en-US" altLang="zh-TW" sz="2400" b="0" i="1" smtClean="0">
                              <a:latin typeface="Cambria Math" panose="02040503050406030204" pitchFamily="18" charset="0"/>
                            </a:rPr>
                            <m:t>1</m:t>
                          </m:r>
                        </m:sub>
                        <m:sup>
                          <m:r>
                            <a:rPr lang="en-US" altLang="zh-TW" sz="2400" i="1">
                              <a:latin typeface="Cambria Math" panose="02040503050406030204" pitchFamily="18" charset="0"/>
                            </a:rPr>
                            <m:t>1</m:t>
                          </m:r>
                        </m:sup>
                      </m:sSubSup>
                    </m:oMath>
                  </m:oMathPara>
                </a14:m>
                <a:endParaRPr lang="zh-TW" altLang="en-US" sz="2400" dirty="0"/>
              </a:p>
            </p:txBody>
          </p:sp>
        </mc:Choice>
        <mc:Fallback xmlns="">
          <p:sp>
            <p:nvSpPr>
              <p:cNvPr id="117" name="文字方塊 116"/>
              <p:cNvSpPr txBox="1">
                <a:spLocks noRot="1" noChangeAspect="1" noMove="1" noResize="1" noEditPoints="1" noAdjustHandles="1" noChangeArrowheads="1" noChangeShapeType="1" noTextEdit="1"/>
              </p:cNvSpPr>
              <p:nvPr/>
            </p:nvSpPr>
            <p:spPr>
              <a:xfrm>
                <a:off x="992620" y="3297027"/>
                <a:ext cx="404598" cy="375872"/>
              </a:xfrm>
              <a:prstGeom prst="rect">
                <a:avLst/>
              </a:prstGeom>
              <a:blipFill rotWithShape="0">
                <a:blip r:embed="rId27"/>
                <a:stretch>
                  <a:fillRect l="-10606" t="-16129" r="-50000" b="-1451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8" name="文字方塊 117"/>
              <p:cNvSpPr txBox="1"/>
              <p:nvPr/>
            </p:nvSpPr>
            <p:spPr>
              <a:xfrm>
                <a:off x="2008225" y="3297027"/>
                <a:ext cx="411203" cy="376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acc>
                            <m:accPr>
                              <m:chr m:val="̂"/>
                              <m:ctrlPr>
                                <a:rPr lang="zh-TW" altLang="en-US" sz="2400" i="1" smtClean="0">
                                  <a:latin typeface="Cambria Math" panose="02040503050406030204" pitchFamily="18" charset="0"/>
                                </a:rPr>
                              </m:ctrlPr>
                            </m:accPr>
                            <m:e>
                              <m:r>
                                <a:rPr lang="zh-TW" altLang="en-US" sz="2400" i="1">
                                  <a:latin typeface="Cambria Math" panose="02040503050406030204" pitchFamily="18" charset="0"/>
                                </a:rPr>
                                <m:t>𝛼</m:t>
                              </m:r>
                            </m:e>
                          </m:acc>
                        </m:e>
                        <m:sub>
                          <m:r>
                            <a:rPr lang="en-US" altLang="zh-TW" sz="2400" b="0" i="1" smtClean="0">
                              <a:latin typeface="Cambria Math" panose="02040503050406030204" pitchFamily="18" charset="0"/>
                            </a:rPr>
                            <m:t>1</m:t>
                          </m:r>
                        </m:sub>
                        <m:sup>
                          <m:r>
                            <a:rPr lang="en-US" altLang="zh-TW" sz="2400" b="0" i="1" smtClean="0">
                              <a:latin typeface="Cambria Math" panose="02040503050406030204" pitchFamily="18" charset="0"/>
                            </a:rPr>
                            <m:t>2</m:t>
                          </m:r>
                        </m:sup>
                      </m:sSubSup>
                    </m:oMath>
                  </m:oMathPara>
                </a14:m>
                <a:endParaRPr lang="zh-TW" altLang="en-US" sz="2400" dirty="0"/>
              </a:p>
            </p:txBody>
          </p:sp>
        </mc:Choice>
        <mc:Fallback xmlns="">
          <p:sp>
            <p:nvSpPr>
              <p:cNvPr id="118" name="文字方塊 117"/>
              <p:cNvSpPr txBox="1">
                <a:spLocks noRot="1" noChangeAspect="1" noMove="1" noResize="1" noEditPoints="1" noAdjustHandles="1" noChangeArrowheads="1" noChangeShapeType="1" noTextEdit="1"/>
              </p:cNvSpPr>
              <p:nvPr/>
            </p:nvSpPr>
            <p:spPr>
              <a:xfrm>
                <a:off x="2008225" y="3297027"/>
                <a:ext cx="411203" cy="376642"/>
              </a:xfrm>
              <a:prstGeom prst="rect">
                <a:avLst/>
              </a:prstGeom>
              <a:blipFill rotWithShape="0">
                <a:blip r:embed="rId28"/>
                <a:stretch>
                  <a:fillRect l="-8824" t="-16129" r="-48529" b="-1451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9" name="文字方塊 118"/>
              <p:cNvSpPr txBox="1"/>
              <p:nvPr/>
            </p:nvSpPr>
            <p:spPr>
              <a:xfrm>
                <a:off x="3010465" y="3297027"/>
                <a:ext cx="411203" cy="3785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acc>
                            <m:accPr>
                              <m:chr m:val="̂"/>
                              <m:ctrlPr>
                                <a:rPr lang="zh-TW" altLang="en-US" sz="2400" i="1" smtClean="0">
                                  <a:latin typeface="Cambria Math" panose="02040503050406030204" pitchFamily="18" charset="0"/>
                                </a:rPr>
                              </m:ctrlPr>
                            </m:accPr>
                            <m:e>
                              <m:r>
                                <a:rPr lang="zh-TW" altLang="en-US" sz="2400" i="1">
                                  <a:latin typeface="Cambria Math" panose="02040503050406030204" pitchFamily="18" charset="0"/>
                                </a:rPr>
                                <m:t>𝛼</m:t>
                              </m:r>
                            </m:e>
                          </m:acc>
                        </m:e>
                        <m:sub>
                          <m:r>
                            <a:rPr lang="en-US" altLang="zh-TW" sz="2400" b="0" i="1" smtClean="0">
                              <a:latin typeface="Cambria Math" panose="02040503050406030204" pitchFamily="18" charset="0"/>
                            </a:rPr>
                            <m:t>1</m:t>
                          </m:r>
                        </m:sub>
                        <m:sup>
                          <m:r>
                            <a:rPr lang="en-US" altLang="zh-TW" sz="2400" b="0" i="1" smtClean="0">
                              <a:latin typeface="Cambria Math" panose="02040503050406030204" pitchFamily="18" charset="0"/>
                            </a:rPr>
                            <m:t>3</m:t>
                          </m:r>
                        </m:sup>
                      </m:sSubSup>
                    </m:oMath>
                  </m:oMathPara>
                </a14:m>
                <a:endParaRPr lang="zh-TW" altLang="en-US" sz="2400" dirty="0"/>
              </a:p>
            </p:txBody>
          </p:sp>
        </mc:Choice>
        <mc:Fallback xmlns="">
          <p:sp>
            <p:nvSpPr>
              <p:cNvPr id="119" name="文字方塊 118"/>
              <p:cNvSpPr txBox="1">
                <a:spLocks noRot="1" noChangeAspect="1" noMove="1" noResize="1" noEditPoints="1" noAdjustHandles="1" noChangeArrowheads="1" noChangeShapeType="1" noTextEdit="1"/>
              </p:cNvSpPr>
              <p:nvPr/>
            </p:nvSpPr>
            <p:spPr>
              <a:xfrm>
                <a:off x="3010465" y="3297027"/>
                <a:ext cx="411203" cy="378502"/>
              </a:xfrm>
              <a:prstGeom prst="rect">
                <a:avLst/>
              </a:prstGeom>
              <a:blipFill rotWithShape="0">
                <a:blip r:embed="rId29"/>
                <a:stretch>
                  <a:fillRect l="-10448" t="-16129" r="-49254" b="-1451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1" name="文字方塊 120"/>
              <p:cNvSpPr txBox="1"/>
              <p:nvPr/>
            </p:nvSpPr>
            <p:spPr>
              <a:xfrm>
                <a:off x="4054341" y="3297027"/>
                <a:ext cx="411203" cy="3751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acc>
                            <m:accPr>
                              <m:chr m:val="̂"/>
                              <m:ctrlPr>
                                <a:rPr lang="zh-TW" altLang="en-US" sz="2400" i="1" smtClean="0">
                                  <a:latin typeface="Cambria Math" panose="02040503050406030204" pitchFamily="18" charset="0"/>
                                </a:rPr>
                              </m:ctrlPr>
                            </m:accPr>
                            <m:e>
                              <m:r>
                                <a:rPr lang="zh-TW" altLang="en-US" sz="2400" i="1">
                                  <a:latin typeface="Cambria Math" panose="02040503050406030204" pitchFamily="18" charset="0"/>
                                </a:rPr>
                                <m:t>𝛼</m:t>
                              </m:r>
                            </m:e>
                          </m:acc>
                        </m:e>
                        <m:sub>
                          <m:r>
                            <a:rPr lang="en-US" altLang="zh-TW" sz="2400" b="0" i="1" smtClean="0">
                              <a:latin typeface="Cambria Math" panose="02040503050406030204" pitchFamily="18" charset="0"/>
                            </a:rPr>
                            <m:t>1</m:t>
                          </m:r>
                        </m:sub>
                        <m:sup>
                          <m:r>
                            <a:rPr lang="en-US" altLang="zh-TW" sz="2400" b="0" i="1" smtClean="0">
                              <a:latin typeface="Cambria Math" panose="02040503050406030204" pitchFamily="18" charset="0"/>
                            </a:rPr>
                            <m:t>4</m:t>
                          </m:r>
                        </m:sup>
                      </m:sSubSup>
                    </m:oMath>
                  </m:oMathPara>
                </a14:m>
                <a:endParaRPr lang="zh-TW" altLang="en-US" sz="2400" dirty="0"/>
              </a:p>
            </p:txBody>
          </p:sp>
        </mc:Choice>
        <mc:Fallback xmlns="">
          <p:sp>
            <p:nvSpPr>
              <p:cNvPr id="121" name="文字方塊 120"/>
              <p:cNvSpPr txBox="1">
                <a:spLocks noRot="1" noChangeAspect="1" noMove="1" noResize="1" noEditPoints="1" noAdjustHandles="1" noChangeArrowheads="1" noChangeShapeType="1" noTextEdit="1"/>
              </p:cNvSpPr>
              <p:nvPr/>
            </p:nvSpPr>
            <p:spPr>
              <a:xfrm>
                <a:off x="4054341" y="3297027"/>
                <a:ext cx="411203" cy="375103"/>
              </a:xfrm>
              <a:prstGeom prst="rect">
                <a:avLst/>
              </a:prstGeom>
              <a:blipFill rotWithShape="0">
                <a:blip r:embed="rId30"/>
                <a:stretch>
                  <a:fillRect l="-8824" t="-16393" r="-48529" b="-16393"/>
                </a:stretch>
              </a:blipFill>
            </p:spPr>
            <p:txBody>
              <a:bodyPr/>
              <a:lstStyle/>
              <a:p>
                <a:r>
                  <a:rPr lang="zh-TW" altLang="en-US">
                    <a:noFill/>
                  </a:rPr>
                  <a:t> </a:t>
                </a:r>
              </a:p>
            </p:txBody>
          </p:sp>
        </mc:Fallback>
      </mc:AlternateContent>
      <p:cxnSp>
        <p:nvCxnSpPr>
          <p:cNvPr id="124" name="直線單箭頭接點 123"/>
          <p:cNvCxnSpPr/>
          <p:nvPr/>
        </p:nvCxnSpPr>
        <p:spPr>
          <a:xfrm flipV="1">
            <a:off x="1242078" y="4324469"/>
            <a:ext cx="0" cy="1846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線單箭頭接點 124"/>
          <p:cNvCxnSpPr/>
          <p:nvPr/>
        </p:nvCxnSpPr>
        <p:spPr>
          <a:xfrm flipV="1">
            <a:off x="2182601" y="4324469"/>
            <a:ext cx="0" cy="1846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線單箭頭接點 125"/>
          <p:cNvCxnSpPr/>
          <p:nvPr/>
        </p:nvCxnSpPr>
        <p:spPr>
          <a:xfrm flipV="1">
            <a:off x="3176057" y="4324469"/>
            <a:ext cx="0" cy="1846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線單箭頭接點 126"/>
          <p:cNvCxnSpPr/>
          <p:nvPr/>
        </p:nvCxnSpPr>
        <p:spPr>
          <a:xfrm flipV="1">
            <a:off x="4150060" y="4324469"/>
            <a:ext cx="0" cy="1846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線單箭頭接點 127"/>
          <p:cNvCxnSpPr/>
          <p:nvPr/>
        </p:nvCxnSpPr>
        <p:spPr>
          <a:xfrm flipV="1">
            <a:off x="1242078" y="3700664"/>
            <a:ext cx="0" cy="1846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單箭頭接點 128"/>
          <p:cNvCxnSpPr/>
          <p:nvPr/>
        </p:nvCxnSpPr>
        <p:spPr>
          <a:xfrm flipV="1">
            <a:off x="2182601" y="3700664"/>
            <a:ext cx="0" cy="1846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線單箭頭接點 129"/>
          <p:cNvCxnSpPr/>
          <p:nvPr/>
        </p:nvCxnSpPr>
        <p:spPr>
          <a:xfrm flipV="1">
            <a:off x="3176057" y="3700664"/>
            <a:ext cx="0" cy="1846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直線單箭頭接點 130"/>
          <p:cNvCxnSpPr/>
          <p:nvPr/>
        </p:nvCxnSpPr>
        <p:spPr>
          <a:xfrm flipV="1">
            <a:off x="4150060" y="3700664"/>
            <a:ext cx="0" cy="1846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2" name="群組 131"/>
          <p:cNvGrpSpPr/>
          <p:nvPr/>
        </p:nvGrpSpPr>
        <p:grpSpPr>
          <a:xfrm>
            <a:off x="929496" y="4922939"/>
            <a:ext cx="3541193" cy="1659556"/>
            <a:chOff x="929496" y="4922939"/>
            <a:chExt cx="3541193" cy="1659556"/>
          </a:xfrm>
        </p:grpSpPr>
        <p:sp>
          <p:nvSpPr>
            <p:cNvPr id="133" name="矩形 132"/>
            <p:cNvSpPr/>
            <p:nvPr/>
          </p:nvSpPr>
          <p:spPr>
            <a:xfrm>
              <a:off x="1011245" y="4928716"/>
              <a:ext cx="461666" cy="60581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2400" dirty="0"/>
            </a:p>
          </p:txBody>
        </p:sp>
        <p:sp>
          <p:nvSpPr>
            <p:cNvPr id="134" name="矩形 133"/>
            <p:cNvSpPr/>
            <p:nvPr/>
          </p:nvSpPr>
          <p:spPr>
            <a:xfrm>
              <a:off x="1970169" y="4928716"/>
              <a:ext cx="465153" cy="6058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2400" dirty="0"/>
            </a:p>
          </p:txBody>
        </p:sp>
        <p:sp>
          <p:nvSpPr>
            <p:cNvPr id="135" name="矩形 134"/>
            <p:cNvSpPr/>
            <p:nvPr/>
          </p:nvSpPr>
          <p:spPr>
            <a:xfrm>
              <a:off x="1011245" y="5917021"/>
              <a:ext cx="465153" cy="66547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136" name="矩形 135"/>
            <p:cNvSpPr/>
            <p:nvPr/>
          </p:nvSpPr>
          <p:spPr>
            <a:xfrm>
              <a:off x="3937080" y="5904905"/>
              <a:ext cx="465153" cy="6775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137" name="文字方塊 136"/>
            <p:cNvSpPr txBox="1"/>
            <p:nvPr/>
          </p:nvSpPr>
          <p:spPr>
            <a:xfrm>
              <a:off x="929496" y="6003860"/>
              <a:ext cx="628650" cy="461665"/>
            </a:xfrm>
            <a:prstGeom prst="rect">
              <a:avLst/>
            </a:prstGeom>
            <a:noFill/>
          </p:spPr>
          <p:txBody>
            <a:bodyPr wrap="square" rtlCol="0">
              <a:spAutoFit/>
            </a:bodyPr>
            <a:lstStyle/>
            <a:p>
              <a:pPr algn="ctr"/>
              <a:r>
                <a:rPr lang="zh-TW" altLang="en-US" sz="2400" dirty="0"/>
                <a:t>機</a:t>
              </a:r>
            </a:p>
          </p:txBody>
        </p:sp>
        <p:sp>
          <p:nvSpPr>
            <p:cNvPr id="138" name="文字方塊 137"/>
            <p:cNvSpPr txBox="1"/>
            <p:nvPr/>
          </p:nvSpPr>
          <p:spPr>
            <a:xfrm>
              <a:off x="3842039" y="6003860"/>
              <a:ext cx="628650" cy="461665"/>
            </a:xfrm>
            <a:prstGeom prst="rect">
              <a:avLst/>
            </a:prstGeom>
            <a:noFill/>
          </p:spPr>
          <p:txBody>
            <a:bodyPr wrap="square" rtlCol="0">
              <a:spAutoFit/>
            </a:bodyPr>
            <a:lstStyle/>
            <a:p>
              <a:pPr algn="ctr"/>
              <a:r>
                <a:rPr lang="zh-TW" altLang="en-US" sz="2400" dirty="0"/>
                <a:t>習</a:t>
              </a:r>
            </a:p>
          </p:txBody>
        </p:sp>
        <p:sp>
          <p:nvSpPr>
            <p:cNvPr id="139" name="矩形 138"/>
            <p:cNvSpPr/>
            <p:nvPr/>
          </p:nvSpPr>
          <p:spPr>
            <a:xfrm>
              <a:off x="1968875" y="5904905"/>
              <a:ext cx="465153" cy="6775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140" name="文字方塊 139"/>
            <p:cNvSpPr txBox="1"/>
            <p:nvPr/>
          </p:nvSpPr>
          <p:spPr>
            <a:xfrm>
              <a:off x="1887126" y="6003860"/>
              <a:ext cx="628650" cy="461665"/>
            </a:xfrm>
            <a:prstGeom prst="rect">
              <a:avLst/>
            </a:prstGeom>
            <a:noFill/>
          </p:spPr>
          <p:txBody>
            <a:bodyPr wrap="square" rtlCol="0">
              <a:spAutoFit/>
            </a:bodyPr>
            <a:lstStyle/>
            <a:p>
              <a:pPr algn="ctr"/>
              <a:r>
                <a:rPr lang="zh-TW" altLang="en-US" sz="2400" dirty="0"/>
                <a:t>器</a:t>
              </a:r>
            </a:p>
          </p:txBody>
        </p:sp>
        <p:sp>
          <p:nvSpPr>
            <p:cNvPr id="141" name="矩形 140"/>
            <p:cNvSpPr/>
            <p:nvPr/>
          </p:nvSpPr>
          <p:spPr>
            <a:xfrm>
              <a:off x="2931122" y="5904905"/>
              <a:ext cx="465153" cy="6775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142" name="文字方塊 141"/>
            <p:cNvSpPr txBox="1"/>
            <p:nvPr/>
          </p:nvSpPr>
          <p:spPr>
            <a:xfrm>
              <a:off x="2842727" y="6003860"/>
              <a:ext cx="628650" cy="461665"/>
            </a:xfrm>
            <a:prstGeom prst="rect">
              <a:avLst/>
            </a:prstGeom>
            <a:noFill/>
          </p:spPr>
          <p:txBody>
            <a:bodyPr wrap="square" rtlCol="0">
              <a:spAutoFit/>
            </a:bodyPr>
            <a:lstStyle/>
            <a:p>
              <a:pPr algn="ctr"/>
              <a:r>
                <a:rPr lang="zh-TW" altLang="en-US" sz="2400" dirty="0"/>
                <a:t>學</a:t>
              </a:r>
            </a:p>
          </p:txBody>
        </p:sp>
        <p:cxnSp>
          <p:nvCxnSpPr>
            <p:cNvPr id="143" name="直線單箭頭接點 142"/>
            <p:cNvCxnSpPr/>
            <p:nvPr/>
          </p:nvCxnSpPr>
          <p:spPr>
            <a:xfrm>
              <a:off x="1476697" y="5284150"/>
              <a:ext cx="478958"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直線單箭頭接點 143"/>
            <p:cNvCxnSpPr/>
            <p:nvPr/>
          </p:nvCxnSpPr>
          <p:spPr>
            <a:xfrm flipV="1">
              <a:off x="1245482" y="5568811"/>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直線單箭頭接點 144"/>
            <p:cNvCxnSpPr/>
            <p:nvPr/>
          </p:nvCxnSpPr>
          <p:spPr>
            <a:xfrm flipV="1">
              <a:off x="4155142" y="5553848"/>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直線單箭頭接點 145"/>
            <p:cNvCxnSpPr/>
            <p:nvPr/>
          </p:nvCxnSpPr>
          <p:spPr>
            <a:xfrm flipV="1">
              <a:off x="3157052" y="5553848"/>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直線單箭頭接點 146"/>
            <p:cNvCxnSpPr/>
            <p:nvPr/>
          </p:nvCxnSpPr>
          <p:spPr>
            <a:xfrm flipV="1">
              <a:off x="2201451" y="5571701"/>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48" name="矩形 147"/>
            <p:cNvSpPr/>
            <p:nvPr/>
          </p:nvSpPr>
          <p:spPr>
            <a:xfrm>
              <a:off x="2932580" y="4948034"/>
              <a:ext cx="465153" cy="6058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2400" dirty="0"/>
            </a:p>
          </p:txBody>
        </p:sp>
        <p:cxnSp>
          <p:nvCxnSpPr>
            <p:cNvPr id="149" name="直線單箭頭接點 148"/>
            <p:cNvCxnSpPr/>
            <p:nvPr/>
          </p:nvCxnSpPr>
          <p:spPr>
            <a:xfrm>
              <a:off x="2439108" y="5284150"/>
              <a:ext cx="478958"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0" name="矩形 149"/>
            <p:cNvSpPr/>
            <p:nvPr/>
          </p:nvSpPr>
          <p:spPr>
            <a:xfrm>
              <a:off x="3917484" y="4922939"/>
              <a:ext cx="465153" cy="6058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2400" dirty="0"/>
            </a:p>
          </p:txBody>
        </p:sp>
        <p:cxnSp>
          <p:nvCxnSpPr>
            <p:cNvPr id="151" name="直線單箭頭接點 150"/>
            <p:cNvCxnSpPr/>
            <p:nvPr/>
          </p:nvCxnSpPr>
          <p:spPr>
            <a:xfrm>
              <a:off x="3424012" y="5284150"/>
              <a:ext cx="478958"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2" name="文字方塊 151"/>
                <p:cNvSpPr txBox="1"/>
                <p:nvPr/>
              </p:nvSpPr>
              <p:spPr>
                <a:xfrm>
                  <a:off x="1083806" y="5070456"/>
                  <a:ext cx="381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h</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152" name="文字方塊 151"/>
                <p:cNvSpPr txBox="1">
                  <a:spLocks noRot="1" noChangeAspect="1" noMove="1" noResize="1" noEditPoints="1" noAdjustHandles="1" noChangeArrowheads="1" noChangeShapeType="1" noTextEdit="1"/>
                </p:cNvSpPr>
                <p:nvPr/>
              </p:nvSpPr>
              <p:spPr>
                <a:xfrm>
                  <a:off x="1083806" y="5070456"/>
                  <a:ext cx="381708" cy="369332"/>
                </a:xfrm>
                <a:prstGeom prst="rect">
                  <a:avLst/>
                </a:prstGeom>
                <a:blipFill rotWithShape="0">
                  <a:blip r:embed="rId31"/>
                  <a:stretch>
                    <a:fillRect l="-19355" r="-8065" b="-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3" name="文字方塊 152"/>
                <p:cNvSpPr txBox="1"/>
                <p:nvPr/>
              </p:nvSpPr>
              <p:spPr>
                <a:xfrm>
                  <a:off x="2061590" y="5070456"/>
                  <a:ext cx="38831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h</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153" name="文字方塊 152"/>
                <p:cNvSpPr txBox="1">
                  <a:spLocks noRot="1" noChangeAspect="1" noMove="1" noResize="1" noEditPoints="1" noAdjustHandles="1" noChangeArrowheads="1" noChangeShapeType="1" noTextEdit="1"/>
                </p:cNvSpPr>
                <p:nvPr/>
              </p:nvSpPr>
              <p:spPr>
                <a:xfrm>
                  <a:off x="2061590" y="5070456"/>
                  <a:ext cx="388311" cy="369332"/>
                </a:xfrm>
                <a:prstGeom prst="rect">
                  <a:avLst/>
                </a:prstGeom>
                <a:blipFill rotWithShape="0">
                  <a:blip r:embed="rId32"/>
                  <a:stretch>
                    <a:fillRect l="-18750" r="-6250" b="-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4" name="文字方塊 153"/>
                <p:cNvSpPr txBox="1"/>
                <p:nvPr/>
              </p:nvSpPr>
              <p:spPr>
                <a:xfrm>
                  <a:off x="3031786" y="5070456"/>
                  <a:ext cx="38831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h</m:t>
                            </m:r>
                          </m:e>
                          <m:sup>
                            <m:r>
                              <a:rPr lang="en-US" altLang="zh-TW" sz="2400" b="0" i="1" smtClean="0">
                                <a:latin typeface="Cambria Math" panose="02040503050406030204" pitchFamily="18" charset="0"/>
                              </a:rPr>
                              <m:t>3</m:t>
                            </m:r>
                          </m:sup>
                        </m:sSup>
                      </m:oMath>
                    </m:oMathPara>
                  </a14:m>
                  <a:endParaRPr lang="zh-TW" altLang="en-US" sz="2400" dirty="0"/>
                </a:p>
              </p:txBody>
            </p:sp>
          </mc:Choice>
          <mc:Fallback xmlns="">
            <p:sp>
              <p:nvSpPr>
                <p:cNvPr id="154" name="文字方塊 153"/>
                <p:cNvSpPr txBox="1">
                  <a:spLocks noRot="1" noChangeAspect="1" noMove="1" noResize="1" noEditPoints="1" noAdjustHandles="1" noChangeArrowheads="1" noChangeShapeType="1" noTextEdit="1"/>
                </p:cNvSpPr>
                <p:nvPr/>
              </p:nvSpPr>
              <p:spPr>
                <a:xfrm>
                  <a:off x="3031786" y="5070456"/>
                  <a:ext cx="388311" cy="369332"/>
                </a:xfrm>
                <a:prstGeom prst="rect">
                  <a:avLst/>
                </a:prstGeom>
                <a:blipFill rotWithShape="0">
                  <a:blip r:embed="rId33"/>
                  <a:stretch>
                    <a:fillRect l="-18750" r="-6250" b="-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5" name="文字方塊 154"/>
                <p:cNvSpPr txBox="1"/>
                <p:nvPr/>
              </p:nvSpPr>
              <p:spPr>
                <a:xfrm>
                  <a:off x="4029827" y="5070456"/>
                  <a:ext cx="38831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h</m:t>
                            </m:r>
                          </m:e>
                          <m:sup>
                            <m:r>
                              <a:rPr lang="en-US" altLang="zh-TW" sz="2400" b="0" i="1" smtClean="0">
                                <a:latin typeface="Cambria Math" panose="02040503050406030204" pitchFamily="18" charset="0"/>
                              </a:rPr>
                              <m:t>4</m:t>
                            </m:r>
                          </m:sup>
                        </m:sSup>
                      </m:oMath>
                    </m:oMathPara>
                  </a14:m>
                  <a:endParaRPr lang="zh-TW" altLang="en-US" sz="2400" dirty="0"/>
                </a:p>
              </p:txBody>
            </p:sp>
          </mc:Choice>
          <mc:Fallback xmlns="">
            <p:sp>
              <p:nvSpPr>
                <p:cNvPr id="155" name="文字方塊 154"/>
                <p:cNvSpPr txBox="1">
                  <a:spLocks noRot="1" noChangeAspect="1" noMove="1" noResize="1" noEditPoints="1" noAdjustHandles="1" noChangeArrowheads="1" noChangeShapeType="1" noTextEdit="1"/>
                </p:cNvSpPr>
                <p:nvPr/>
              </p:nvSpPr>
              <p:spPr>
                <a:xfrm>
                  <a:off x="4029827" y="5070456"/>
                  <a:ext cx="388311" cy="369332"/>
                </a:xfrm>
                <a:prstGeom prst="rect">
                  <a:avLst/>
                </a:prstGeom>
                <a:blipFill rotWithShape="0">
                  <a:blip r:embed="rId34"/>
                  <a:stretch>
                    <a:fillRect l="-18750" r="-6250" b="-8333"/>
                  </a:stretch>
                </a:blipFill>
              </p:spPr>
              <p:txBody>
                <a:bodyPr/>
                <a:lstStyle/>
                <a:p>
                  <a:r>
                    <a:rPr lang="zh-TW" altLang="en-US">
                      <a:noFill/>
                    </a:rPr>
                    <a:t> </a:t>
                  </a:r>
                </a:p>
              </p:txBody>
            </p:sp>
          </mc:Fallback>
        </mc:AlternateContent>
      </p:grpSp>
    </p:spTree>
    <p:extLst>
      <p:ext uri="{BB962C8B-B14F-4D97-AF65-F5344CB8AC3E}">
        <p14:creationId xmlns:p14="http://schemas.microsoft.com/office/powerpoint/2010/main" val="84332725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9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p:bldP spid="93" grpId="0" animBg="1"/>
      <p:bldP spid="100" grpId="0" animBg="1"/>
      <p:bldP spid="101" grpId="0"/>
      <p:bldP spid="104" grpId="0" animBg="1"/>
      <p:bldP spid="106" grpId="0"/>
      <p:bldP spid="107" grpId="0"/>
      <p:bldP spid="112" grpId="0"/>
      <p:bldP spid="113" grpId="0"/>
      <p:bldP spid="114" grpId="0"/>
      <p:bldP spid="115" grpId="0"/>
      <p:bldP spid="116" grpId="0" animBg="1"/>
      <p:bldP spid="117" grpId="0"/>
      <p:bldP spid="118" grpId="0"/>
      <p:bldP spid="119" grpId="0"/>
      <p:bldP spid="1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Machine Translation</a:t>
            </a:r>
            <a:endParaRPr lang="zh-TW" altLang="en-US" dirty="0"/>
          </a:p>
        </p:txBody>
      </p:sp>
      <p:sp>
        <p:nvSpPr>
          <p:cNvPr id="3" name="內容版面配置區 2"/>
          <p:cNvSpPr>
            <a:spLocks noGrp="1"/>
          </p:cNvSpPr>
          <p:nvPr>
            <p:ph idx="1"/>
          </p:nvPr>
        </p:nvSpPr>
        <p:spPr/>
        <p:txBody>
          <a:bodyPr/>
          <a:lstStyle/>
          <a:p>
            <a:r>
              <a:rPr lang="en-US" altLang="zh-TW" dirty="0"/>
              <a:t>Attention-based model</a:t>
            </a:r>
            <a:endParaRPr lang="zh-TW" altLang="en-US" dirty="0"/>
          </a:p>
        </p:txBody>
      </p:sp>
      <p:grpSp>
        <p:nvGrpSpPr>
          <p:cNvPr id="61" name="群組 60"/>
          <p:cNvGrpSpPr/>
          <p:nvPr/>
        </p:nvGrpSpPr>
        <p:grpSpPr>
          <a:xfrm>
            <a:off x="5941115" y="3328204"/>
            <a:ext cx="465153" cy="605814"/>
            <a:chOff x="4412633" y="3044001"/>
            <a:chExt cx="465153" cy="605814"/>
          </a:xfrm>
        </p:grpSpPr>
        <p:sp>
          <p:nvSpPr>
            <p:cNvPr id="62" name="矩形 61"/>
            <p:cNvSpPr/>
            <p:nvPr/>
          </p:nvSpPr>
          <p:spPr>
            <a:xfrm>
              <a:off x="4412633" y="3044001"/>
              <a:ext cx="465153" cy="6058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400" dirty="0"/>
            </a:p>
          </p:txBody>
        </p:sp>
        <mc:AlternateContent xmlns:mc="http://schemas.openxmlformats.org/markup-compatibility/2006" xmlns:a14="http://schemas.microsoft.com/office/drawing/2010/main">
          <mc:Choice Requires="a14">
            <p:sp>
              <p:nvSpPr>
                <p:cNvPr id="63" name="文字方塊 62"/>
                <p:cNvSpPr txBox="1"/>
                <p:nvPr/>
              </p:nvSpPr>
              <p:spPr>
                <a:xfrm>
                  <a:off x="4503343" y="3208408"/>
                  <a:ext cx="36901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63" name="文字方塊 62"/>
                <p:cNvSpPr txBox="1">
                  <a:spLocks noRot="1" noChangeAspect="1" noMove="1" noResize="1" noEditPoints="1" noAdjustHandles="1" noChangeArrowheads="1" noChangeShapeType="1" noTextEdit="1"/>
                </p:cNvSpPr>
                <p:nvPr/>
              </p:nvSpPr>
              <p:spPr>
                <a:xfrm>
                  <a:off x="4503343" y="3208408"/>
                  <a:ext cx="369012" cy="369332"/>
                </a:xfrm>
                <a:prstGeom prst="rect">
                  <a:avLst/>
                </a:prstGeom>
                <a:blipFill rotWithShape="0">
                  <a:blip r:embed="rId7"/>
                  <a:stretch>
                    <a:fillRect l="-9836" r="-6557"/>
                  </a:stretch>
                </a:blipFill>
              </p:spPr>
              <p:txBody>
                <a:bodyPr/>
                <a:lstStyle/>
                <a:p>
                  <a:r>
                    <a:rPr lang="zh-TW" altLang="en-US">
                      <a:noFill/>
                    </a:rPr>
                    <a:t> </a:t>
                  </a:r>
                </a:p>
              </p:txBody>
            </p:sp>
          </mc:Fallback>
        </mc:AlternateContent>
      </p:grpSp>
      <p:grpSp>
        <p:nvGrpSpPr>
          <p:cNvPr id="66" name="群組 65"/>
          <p:cNvGrpSpPr/>
          <p:nvPr/>
        </p:nvGrpSpPr>
        <p:grpSpPr>
          <a:xfrm>
            <a:off x="5941115" y="1585192"/>
            <a:ext cx="461665" cy="1413164"/>
            <a:chOff x="1417239" y="5157069"/>
            <a:chExt cx="461665" cy="1413164"/>
          </a:xfrm>
        </p:grpSpPr>
        <p:sp>
          <p:nvSpPr>
            <p:cNvPr id="67" name="矩形 66"/>
            <p:cNvSpPr/>
            <p:nvPr/>
          </p:nvSpPr>
          <p:spPr>
            <a:xfrm>
              <a:off x="1467114" y="5231885"/>
              <a:ext cx="299260" cy="1271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8" name="文字方塊 67"/>
            <p:cNvSpPr txBox="1"/>
            <p:nvPr/>
          </p:nvSpPr>
          <p:spPr>
            <a:xfrm rot="5400000">
              <a:off x="941490" y="5632818"/>
              <a:ext cx="1413164"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tx1"/>
                  </a:solidFill>
                </a:rPr>
                <a:t>machine</a:t>
              </a:r>
              <a:endParaRPr lang="zh-TW" altLang="en-US" sz="2400" dirty="0">
                <a:solidFill>
                  <a:schemeClr val="tx1"/>
                </a:solidFill>
              </a:endParaRPr>
            </a:p>
          </p:txBody>
        </p:sp>
      </p:grpSp>
      <p:grpSp>
        <p:nvGrpSpPr>
          <p:cNvPr id="83" name="群組 82"/>
          <p:cNvGrpSpPr/>
          <p:nvPr/>
        </p:nvGrpSpPr>
        <p:grpSpPr>
          <a:xfrm>
            <a:off x="5097190" y="3328204"/>
            <a:ext cx="466326" cy="605814"/>
            <a:chOff x="4412633" y="3044001"/>
            <a:chExt cx="466326" cy="605814"/>
          </a:xfrm>
        </p:grpSpPr>
        <p:sp>
          <p:nvSpPr>
            <p:cNvPr id="84" name="矩形 83"/>
            <p:cNvSpPr/>
            <p:nvPr/>
          </p:nvSpPr>
          <p:spPr>
            <a:xfrm>
              <a:off x="4412633" y="3044001"/>
              <a:ext cx="465153" cy="6058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400" dirty="0"/>
            </a:p>
          </p:txBody>
        </p:sp>
        <mc:AlternateContent xmlns:mc="http://schemas.openxmlformats.org/markup-compatibility/2006" xmlns:a14="http://schemas.microsoft.com/office/drawing/2010/main">
          <mc:Choice Requires="a14">
            <p:sp>
              <p:nvSpPr>
                <p:cNvPr id="85" name="文字方塊 84"/>
                <p:cNvSpPr txBox="1"/>
                <p:nvPr/>
              </p:nvSpPr>
              <p:spPr>
                <a:xfrm>
                  <a:off x="4503343" y="3208408"/>
                  <a:ext cx="37561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0</m:t>
                            </m:r>
                          </m:sup>
                        </m:sSup>
                      </m:oMath>
                    </m:oMathPara>
                  </a14:m>
                  <a:endParaRPr lang="zh-TW" altLang="en-US" sz="2400" dirty="0"/>
                </a:p>
              </p:txBody>
            </p:sp>
          </mc:Choice>
          <mc:Fallback xmlns="">
            <p:sp>
              <p:nvSpPr>
                <p:cNvPr id="85" name="文字方塊 84"/>
                <p:cNvSpPr txBox="1">
                  <a:spLocks noRot="1" noChangeAspect="1" noMove="1" noResize="1" noEditPoints="1" noAdjustHandles="1" noChangeArrowheads="1" noChangeShapeType="1" noTextEdit="1"/>
                </p:cNvSpPr>
                <p:nvPr/>
              </p:nvSpPr>
              <p:spPr>
                <a:xfrm>
                  <a:off x="4503343" y="3208408"/>
                  <a:ext cx="375616" cy="369332"/>
                </a:xfrm>
                <a:prstGeom prst="rect">
                  <a:avLst/>
                </a:prstGeom>
                <a:blipFill rotWithShape="0">
                  <a:blip r:embed="rId8"/>
                  <a:stretch>
                    <a:fillRect l="-9677" r="-6452"/>
                  </a:stretch>
                </a:blipFill>
              </p:spPr>
              <p:txBody>
                <a:bodyPr/>
                <a:lstStyle/>
                <a:p>
                  <a:r>
                    <a:rPr lang="zh-TW" altLang="en-US">
                      <a:noFill/>
                    </a:rPr>
                    <a:t> </a:t>
                  </a:r>
                </a:p>
              </p:txBody>
            </p:sp>
          </mc:Fallback>
        </mc:AlternateContent>
      </p:grpSp>
      <p:sp>
        <p:nvSpPr>
          <p:cNvPr id="89" name="矩形 88"/>
          <p:cNvSpPr/>
          <p:nvPr/>
        </p:nvSpPr>
        <p:spPr>
          <a:xfrm>
            <a:off x="5918377" y="4276836"/>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sz="2400" dirty="0"/>
          </a:p>
        </p:txBody>
      </p:sp>
      <mc:AlternateContent xmlns:mc="http://schemas.openxmlformats.org/markup-compatibility/2006" xmlns:a14="http://schemas.microsoft.com/office/drawing/2010/main">
        <mc:Choice Requires="a14">
          <p:sp>
            <p:nvSpPr>
              <p:cNvPr id="90" name="文字方塊 89"/>
              <p:cNvSpPr txBox="1"/>
              <p:nvPr/>
            </p:nvSpPr>
            <p:spPr>
              <a:xfrm>
                <a:off x="6020179" y="4393671"/>
                <a:ext cx="36760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𝑐</m:t>
                          </m:r>
                        </m:e>
                        <m:sup>
                          <m:r>
                            <a:rPr lang="en-US" altLang="zh-TW" sz="2400" b="0" i="1" smtClean="0">
                              <a:latin typeface="Cambria Math" panose="02040503050406030204" pitchFamily="18" charset="0"/>
                            </a:rPr>
                            <m:t>0</m:t>
                          </m:r>
                        </m:sup>
                      </m:sSup>
                    </m:oMath>
                  </m:oMathPara>
                </a14:m>
                <a:endParaRPr lang="zh-TW" altLang="en-US" sz="2400" dirty="0"/>
              </a:p>
            </p:txBody>
          </p:sp>
        </mc:Choice>
        <mc:Fallback xmlns="">
          <p:sp>
            <p:nvSpPr>
              <p:cNvPr id="90" name="文字方塊 89"/>
              <p:cNvSpPr txBox="1">
                <a:spLocks noRot="1" noChangeAspect="1" noMove="1" noResize="1" noEditPoints="1" noAdjustHandles="1" noChangeArrowheads="1" noChangeShapeType="1" noTextEdit="1"/>
              </p:cNvSpPr>
              <p:nvPr/>
            </p:nvSpPr>
            <p:spPr>
              <a:xfrm>
                <a:off x="6020179" y="4393671"/>
                <a:ext cx="367601" cy="369332"/>
              </a:xfrm>
              <a:prstGeom prst="rect">
                <a:avLst/>
              </a:prstGeom>
              <a:blipFill rotWithShape="0">
                <a:blip r:embed="rId9"/>
                <a:stretch>
                  <a:fillRect l="-11667" t="-1667" r="-8333"/>
                </a:stretch>
              </a:blipFill>
            </p:spPr>
            <p:txBody>
              <a:bodyPr/>
              <a:lstStyle/>
              <a:p>
                <a:r>
                  <a:rPr lang="zh-TW" altLang="en-US">
                    <a:noFill/>
                  </a:rPr>
                  <a:t> </a:t>
                </a:r>
              </a:p>
            </p:txBody>
          </p:sp>
        </mc:Fallback>
      </mc:AlternateContent>
      <p:cxnSp>
        <p:nvCxnSpPr>
          <p:cNvPr id="120" name="直線單箭頭接點 119"/>
          <p:cNvCxnSpPr/>
          <p:nvPr/>
        </p:nvCxnSpPr>
        <p:spPr>
          <a:xfrm flipV="1">
            <a:off x="6171948" y="3019720"/>
            <a:ext cx="0" cy="2943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單箭頭接點 121"/>
          <p:cNvCxnSpPr/>
          <p:nvPr/>
        </p:nvCxnSpPr>
        <p:spPr>
          <a:xfrm flipV="1">
            <a:off x="6171948" y="3934018"/>
            <a:ext cx="0" cy="2943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直線單箭頭接點 122"/>
          <p:cNvCxnSpPr/>
          <p:nvPr/>
        </p:nvCxnSpPr>
        <p:spPr>
          <a:xfrm rot="5400000" flipV="1">
            <a:off x="5771183" y="3508468"/>
            <a:ext cx="0" cy="2943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4" name="群組 93"/>
          <p:cNvGrpSpPr/>
          <p:nvPr/>
        </p:nvGrpSpPr>
        <p:grpSpPr>
          <a:xfrm>
            <a:off x="6853948" y="3326350"/>
            <a:ext cx="466326" cy="605814"/>
            <a:chOff x="4412633" y="3044001"/>
            <a:chExt cx="466326" cy="605814"/>
          </a:xfrm>
        </p:grpSpPr>
        <p:sp>
          <p:nvSpPr>
            <p:cNvPr id="95" name="矩形 94"/>
            <p:cNvSpPr/>
            <p:nvPr/>
          </p:nvSpPr>
          <p:spPr>
            <a:xfrm>
              <a:off x="4412633" y="3044001"/>
              <a:ext cx="465153" cy="6058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400" dirty="0"/>
            </a:p>
          </p:txBody>
        </p:sp>
        <mc:AlternateContent xmlns:mc="http://schemas.openxmlformats.org/markup-compatibility/2006" xmlns:a14="http://schemas.microsoft.com/office/drawing/2010/main">
          <mc:Choice Requires="a14">
            <p:sp>
              <p:nvSpPr>
                <p:cNvPr id="96" name="文字方塊 95"/>
                <p:cNvSpPr txBox="1"/>
                <p:nvPr/>
              </p:nvSpPr>
              <p:spPr>
                <a:xfrm>
                  <a:off x="4503343" y="3208408"/>
                  <a:ext cx="37561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96" name="文字方塊 95"/>
                <p:cNvSpPr txBox="1">
                  <a:spLocks noRot="1" noChangeAspect="1" noMove="1" noResize="1" noEditPoints="1" noAdjustHandles="1" noChangeArrowheads="1" noChangeShapeType="1" noTextEdit="1"/>
                </p:cNvSpPr>
                <p:nvPr/>
              </p:nvSpPr>
              <p:spPr>
                <a:xfrm>
                  <a:off x="4503343" y="3208408"/>
                  <a:ext cx="375616" cy="369332"/>
                </a:xfrm>
                <a:prstGeom prst="rect">
                  <a:avLst/>
                </a:prstGeom>
                <a:blipFill rotWithShape="0">
                  <a:blip r:embed="rId10"/>
                  <a:stretch>
                    <a:fillRect l="-9677" t="-1667" r="-6452"/>
                  </a:stretch>
                </a:blipFill>
              </p:spPr>
              <p:txBody>
                <a:bodyPr/>
                <a:lstStyle/>
                <a:p>
                  <a:r>
                    <a:rPr lang="zh-TW" altLang="en-US">
                      <a:noFill/>
                    </a:rPr>
                    <a:t> </a:t>
                  </a:r>
                </a:p>
              </p:txBody>
            </p:sp>
          </mc:Fallback>
        </mc:AlternateContent>
      </p:grpSp>
      <p:grpSp>
        <p:nvGrpSpPr>
          <p:cNvPr id="97" name="群組 96"/>
          <p:cNvGrpSpPr/>
          <p:nvPr/>
        </p:nvGrpSpPr>
        <p:grpSpPr>
          <a:xfrm>
            <a:off x="6853948" y="1583338"/>
            <a:ext cx="461665" cy="1413164"/>
            <a:chOff x="1417239" y="5157069"/>
            <a:chExt cx="461665" cy="1413164"/>
          </a:xfrm>
        </p:grpSpPr>
        <p:sp>
          <p:nvSpPr>
            <p:cNvPr id="98" name="矩形 97"/>
            <p:cNvSpPr/>
            <p:nvPr/>
          </p:nvSpPr>
          <p:spPr>
            <a:xfrm>
              <a:off x="1467114" y="5231885"/>
              <a:ext cx="299260" cy="1271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9" name="文字方塊 98"/>
            <p:cNvSpPr txBox="1"/>
            <p:nvPr/>
          </p:nvSpPr>
          <p:spPr>
            <a:xfrm rot="5400000">
              <a:off x="941490" y="5632818"/>
              <a:ext cx="1413164"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tx1"/>
                  </a:solidFill>
                </a:rPr>
                <a:t>learning</a:t>
              </a:r>
              <a:endParaRPr lang="zh-TW" altLang="en-US" sz="2400" dirty="0">
                <a:solidFill>
                  <a:schemeClr val="tx1"/>
                </a:solidFill>
              </a:endParaRPr>
            </a:p>
          </p:txBody>
        </p:sp>
      </p:grpSp>
      <p:sp>
        <p:nvSpPr>
          <p:cNvPr id="100" name="矩形 99"/>
          <p:cNvSpPr/>
          <p:nvPr/>
        </p:nvSpPr>
        <p:spPr>
          <a:xfrm>
            <a:off x="6831210" y="4274982"/>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sz="2400" dirty="0"/>
          </a:p>
        </p:txBody>
      </p:sp>
      <mc:AlternateContent xmlns:mc="http://schemas.openxmlformats.org/markup-compatibility/2006" xmlns:a14="http://schemas.microsoft.com/office/drawing/2010/main">
        <mc:Choice Requires="a14">
          <p:sp>
            <p:nvSpPr>
              <p:cNvPr id="101" name="文字方塊 100"/>
              <p:cNvSpPr txBox="1"/>
              <p:nvPr/>
            </p:nvSpPr>
            <p:spPr>
              <a:xfrm>
                <a:off x="6933012" y="4391817"/>
                <a:ext cx="3609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𝑐</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101" name="文字方塊 100"/>
              <p:cNvSpPr txBox="1">
                <a:spLocks noRot="1" noChangeAspect="1" noMove="1" noResize="1" noEditPoints="1" noAdjustHandles="1" noChangeArrowheads="1" noChangeShapeType="1" noTextEdit="1"/>
              </p:cNvSpPr>
              <p:nvPr/>
            </p:nvSpPr>
            <p:spPr>
              <a:xfrm>
                <a:off x="6933012" y="4391817"/>
                <a:ext cx="360996" cy="369332"/>
              </a:xfrm>
              <a:prstGeom prst="rect">
                <a:avLst/>
              </a:prstGeom>
              <a:blipFill rotWithShape="0">
                <a:blip r:embed="rId11"/>
                <a:stretch>
                  <a:fillRect l="-10000" r="-6667"/>
                </a:stretch>
              </a:blipFill>
            </p:spPr>
            <p:txBody>
              <a:bodyPr/>
              <a:lstStyle/>
              <a:p>
                <a:r>
                  <a:rPr lang="zh-TW" altLang="en-US">
                    <a:noFill/>
                  </a:rPr>
                  <a:t> </a:t>
                </a:r>
              </a:p>
            </p:txBody>
          </p:sp>
        </mc:Fallback>
      </mc:AlternateContent>
      <p:cxnSp>
        <p:nvCxnSpPr>
          <p:cNvPr id="102" name="直線單箭頭接點 101"/>
          <p:cNvCxnSpPr/>
          <p:nvPr/>
        </p:nvCxnSpPr>
        <p:spPr>
          <a:xfrm flipV="1">
            <a:off x="7084781" y="3017866"/>
            <a:ext cx="0" cy="2943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線單箭頭接點 102"/>
          <p:cNvCxnSpPr/>
          <p:nvPr/>
        </p:nvCxnSpPr>
        <p:spPr>
          <a:xfrm flipV="1">
            <a:off x="7084781" y="3932164"/>
            <a:ext cx="0" cy="2943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線單箭頭接點 104"/>
          <p:cNvCxnSpPr/>
          <p:nvPr/>
        </p:nvCxnSpPr>
        <p:spPr>
          <a:xfrm rot="5400000" flipV="1">
            <a:off x="6657296" y="3508468"/>
            <a:ext cx="0" cy="2943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矩形 90"/>
          <p:cNvSpPr/>
          <p:nvPr/>
        </p:nvSpPr>
        <p:spPr>
          <a:xfrm>
            <a:off x="973746" y="3592186"/>
            <a:ext cx="1020179" cy="5544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match</a:t>
            </a:r>
            <a:endParaRPr lang="zh-TW" altLang="en-US" sz="2400" dirty="0"/>
          </a:p>
        </p:txBody>
      </p:sp>
      <p:cxnSp>
        <p:nvCxnSpPr>
          <p:cNvPr id="108" name="直線單箭頭接點 107"/>
          <p:cNvCxnSpPr/>
          <p:nvPr/>
        </p:nvCxnSpPr>
        <p:spPr>
          <a:xfrm flipV="1">
            <a:off x="1230968" y="4146611"/>
            <a:ext cx="0" cy="7789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直線單箭頭接點 108"/>
          <p:cNvCxnSpPr/>
          <p:nvPr/>
        </p:nvCxnSpPr>
        <p:spPr>
          <a:xfrm flipV="1">
            <a:off x="1480028" y="3314108"/>
            <a:ext cx="0" cy="2359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0" name="文字方塊 109"/>
              <p:cNvSpPr txBox="1"/>
              <p:nvPr/>
            </p:nvSpPr>
            <p:spPr>
              <a:xfrm>
                <a:off x="1288912" y="2931350"/>
                <a:ext cx="404598" cy="3735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a:latin typeface="Cambria Math" panose="02040503050406030204" pitchFamily="18" charset="0"/>
                            </a:rPr>
                            <m:t>𝛼</m:t>
                          </m:r>
                        </m:e>
                        <m:sub>
                          <m:r>
                            <a:rPr lang="en-US" altLang="zh-TW" sz="2400" b="0" i="1" smtClean="0">
                              <a:latin typeface="Cambria Math" panose="02040503050406030204" pitchFamily="18" charset="0"/>
                            </a:rPr>
                            <m:t>2</m:t>
                          </m:r>
                        </m:sub>
                        <m:sup>
                          <m:r>
                            <a:rPr lang="en-US" altLang="zh-TW" sz="2400" i="1">
                              <a:latin typeface="Cambria Math" panose="02040503050406030204" pitchFamily="18" charset="0"/>
                            </a:rPr>
                            <m:t>1</m:t>
                          </m:r>
                        </m:sup>
                      </m:sSubSup>
                    </m:oMath>
                  </m:oMathPara>
                </a14:m>
                <a:endParaRPr lang="zh-TW" altLang="en-US" sz="2400" dirty="0"/>
              </a:p>
            </p:txBody>
          </p:sp>
        </mc:Choice>
        <mc:Fallback xmlns="">
          <p:sp>
            <p:nvSpPr>
              <p:cNvPr id="110" name="文字方塊 109"/>
              <p:cNvSpPr txBox="1">
                <a:spLocks noRot="1" noChangeAspect="1" noMove="1" noResize="1" noEditPoints="1" noAdjustHandles="1" noChangeArrowheads="1" noChangeShapeType="1" noTextEdit="1"/>
              </p:cNvSpPr>
              <p:nvPr/>
            </p:nvSpPr>
            <p:spPr>
              <a:xfrm>
                <a:off x="1288912" y="2931350"/>
                <a:ext cx="404598" cy="373564"/>
              </a:xfrm>
              <a:prstGeom prst="rect">
                <a:avLst/>
              </a:prstGeom>
              <a:blipFill rotWithShape="0">
                <a:blip r:embed="rId12"/>
                <a:stretch>
                  <a:fillRect l="-8955" r="-5970" b="-16393"/>
                </a:stretch>
              </a:blipFill>
            </p:spPr>
            <p:txBody>
              <a:bodyPr/>
              <a:lstStyle/>
              <a:p>
                <a:r>
                  <a:rPr lang="zh-TW" altLang="en-US">
                    <a:noFill/>
                  </a:rPr>
                  <a:t> </a:t>
                </a:r>
              </a:p>
            </p:txBody>
          </p:sp>
        </mc:Fallback>
      </mc:AlternateContent>
      <p:sp>
        <p:nvSpPr>
          <p:cNvPr id="25" name="手繪多邊形 24"/>
          <p:cNvSpPr/>
          <p:nvPr/>
        </p:nvSpPr>
        <p:spPr>
          <a:xfrm>
            <a:off x="1968500" y="3924300"/>
            <a:ext cx="4889500" cy="338146"/>
          </a:xfrm>
          <a:custGeom>
            <a:avLst/>
            <a:gdLst>
              <a:gd name="connsiteX0" fmla="*/ 4889500 w 4889500"/>
              <a:gd name="connsiteY0" fmla="*/ 0 h 338146"/>
              <a:gd name="connsiteX1" fmla="*/ 3136900 w 4889500"/>
              <a:gd name="connsiteY1" fmla="*/ 330200 h 338146"/>
              <a:gd name="connsiteX2" fmla="*/ 0 w 4889500"/>
              <a:gd name="connsiteY2" fmla="*/ 203200 h 338146"/>
            </a:gdLst>
            <a:ahLst/>
            <a:cxnLst>
              <a:cxn ang="0">
                <a:pos x="connsiteX0" y="connsiteY0"/>
              </a:cxn>
              <a:cxn ang="0">
                <a:pos x="connsiteX1" y="connsiteY1"/>
              </a:cxn>
              <a:cxn ang="0">
                <a:pos x="connsiteX2" y="connsiteY2"/>
              </a:cxn>
            </a:cxnLst>
            <a:rect l="l" t="t" r="r" b="b"/>
            <a:pathLst>
              <a:path w="4889500" h="338146">
                <a:moveTo>
                  <a:pt x="4889500" y="0"/>
                </a:moveTo>
                <a:cubicBezTo>
                  <a:pt x="4420658" y="148166"/>
                  <a:pt x="3951817" y="296333"/>
                  <a:pt x="3136900" y="330200"/>
                </a:cubicBezTo>
                <a:cubicBezTo>
                  <a:pt x="2321983" y="364067"/>
                  <a:pt x="1160991" y="283633"/>
                  <a:pt x="0" y="203200"/>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6" name="群組 25"/>
          <p:cNvGrpSpPr/>
          <p:nvPr/>
        </p:nvGrpSpPr>
        <p:grpSpPr>
          <a:xfrm>
            <a:off x="5020752" y="5263513"/>
            <a:ext cx="3679929" cy="1118788"/>
            <a:chOff x="5006239" y="5160294"/>
            <a:chExt cx="3679929" cy="1118788"/>
          </a:xfrm>
        </p:grpSpPr>
        <p:sp>
          <p:nvSpPr>
            <p:cNvPr id="112" name="文字方塊 111"/>
            <p:cNvSpPr txBox="1"/>
            <p:nvPr/>
          </p:nvSpPr>
          <p:spPr>
            <a:xfrm>
              <a:off x="5006239" y="5160294"/>
              <a:ext cx="3613429" cy="830997"/>
            </a:xfrm>
            <a:prstGeom prst="rect">
              <a:avLst/>
            </a:prstGeom>
            <a:noFill/>
          </p:spPr>
          <p:txBody>
            <a:bodyPr wrap="square" rtlCol="0">
              <a:spAutoFit/>
            </a:bodyPr>
            <a:lstStyle/>
            <a:p>
              <a:r>
                <a:rPr lang="en-US" altLang="zh-TW" sz="2400" dirty="0">
                  <a:solidFill>
                    <a:srgbClr val="FF0000"/>
                  </a:solidFill>
                </a:rPr>
                <a:t>The same process repeat until generating</a:t>
              </a:r>
              <a:endParaRPr lang="zh-TW" altLang="en-US" sz="2400" dirty="0">
                <a:solidFill>
                  <a:srgbClr val="FF0000"/>
                </a:solidFill>
              </a:endParaRPr>
            </a:p>
          </p:txBody>
        </p:sp>
        <p:grpSp>
          <p:nvGrpSpPr>
            <p:cNvPr id="113" name="群組 112"/>
            <p:cNvGrpSpPr/>
            <p:nvPr/>
          </p:nvGrpSpPr>
          <p:grpSpPr>
            <a:xfrm rot="16200000">
              <a:off x="7748753" y="5341668"/>
              <a:ext cx="461665" cy="1413164"/>
              <a:chOff x="1417239" y="5157069"/>
              <a:chExt cx="461665" cy="1413164"/>
            </a:xfrm>
          </p:grpSpPr>
          <p:sp>
            <p:nvSpPr>
              <p:cNvPr id="114" name="矩形 113"/>
              <p:cNvSpPr/>
              <p:nvPr/>
            </p:nvSpPr>
            <p:spPr>
              <a:xfrm>
                <a:off x="1467114" y="5231885"/>
                <a:ext cx="299260" cy="1271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5" name="文字方塊 114"/>
              <p:cNvSpPr txBox="1"/>
              <p:nvPr/>
            </p:nvSpPr>
            <p:spPr>
              <a:xfrm rot="5400000">
                <a:off x="941490" y="5632818"/>
                <a:ext cx="1413164"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tx1"/>
                    </a:solidFill>
                  </a:rPr>
                  <a:t>&lt;EOS&gt;</a:t>
                </a:r>
                <a:endParaRPr lang="zh-TW" altLang="en-US" sz="2400" dirty="0">
                  <a:solidFill>
                    <a:schemeClr val="tx1"/>
                  </a:solidFill>
                </a:endParaRPr>
              </a:p>
            </p:txBody>
          </p:sp>
        </p:grpSp>
      </p:grpSp>
      <p:cxnSp>
        <p:nvCxnSpPr>
          <p:cNvPr id="116" name="直線單箭頭接點 115"/>
          <p:cNvCxnSpPr/>
          <p:nvPr/>
        </p:nvCxnSpPr>
        <p:spPr>
          <a:xfrm>
            <a:off x="6400837" y="2353993"/>
            <a:ext cx="430373" cy="9965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9" name="群組 68"/>
          <p:cNvGrpSpPr/>
          <p:nvPr/>
        </p:nvGrpSpPr>
        <p:grpSpPr>
          <a:xfrm>
            <a:off x="929496" y="4922939"/>
            <a:ext cx="3541193" cy="1659556"/>
            <a:chOff x="929496" y="4922939"/>
            <a:chExt cx="3541193" cy="1659556"/>
          </a:xfrm>
        </p:grpSpPr>
        <p:sp>
          <p:nvSpPr>
            <p:cNvPr id="70" name="矩形 69"/>
            <p:cNvSpPr/>
            <p:nvPr/>
          </p:nvSpPr>
          <p:spPr>
            <a:xfrm>
              <a:off x="1011245" y="4928716"/>
              <a:ext cx="461666" cy="60581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2400" dirty="0"/>
            </a:p>
          </p:txBody>
        </p:sp>
        <p:sp>
          <p:nvSpPr>
            <p:cNvPr id="71" name="矩形 70"/>
            <p:cNvSpPr/>
            <p:nvPr/>
          </p:nvSpPr>
          <p:spPr>
            <a:xfrm>
              <a:off x="1970169" y="4928716"/>
              <a:ext cx="465153" cy="6058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2400" dirty="0"/>
            </a:p>
          </p:txBody>
        </p:sp>
        <p:sp>
          <p:nvSpPr>
            <p:cNvPr id="72" name="矩形 71"/>
            <p:cNvSpPr/>
            <p:nvPr/>
          </p:nvSpPr>
          <p:spPr>
            <a:xfrm>
              <a:off x="1011245" y="5917021"/>
              <a:ext cx="465153" cy="66547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73" name="矩形 72"/>
            <p:cNvSpPr/>
            <p:nvPr/>
          </p:nvSpPr>
          <p:spPr>
            <a:xfrm>
              <a:off x="3937080" y="5904905"/>
              <a:ext cx="465153" cy="6775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74" name="文字方塊 73"/>
            <p:cNvSpPr txBox="1"/>
            <p:nvPr/>
          </p:nvSpPr>
          <p:spPr>
            <a:xfrm>
              <a:off x="929496" y="6003860"/>
              <a:ext cx="628650" cy="461665"/>
            </a:xfrm>
            <a:prstGeom prst="rect">
              <a:avLst/>
            </a:prstGeom>
            <a:noFill/>
          </p:spPr>
          <p:txBody>
            <a:bodyPr wrap="square" rtlCol="0">
              <a:spAutoFit/>
            </a:bodyPr>
            <a:lstStyle/>
            <a:p>
              <a:pPr algn="ctr"/>
              <a:r>
                <a:rPr lang="zh-TW" altLang="en-US" sz="2400" dirty="0"/>
                <a:t>機</a:t>
              </a:r>
            </a:p>
          </p:txBody>
        </p:sp>
        <p:sp>
          <p:nvSpPr>
            <p:cNvPr id="75" name="文字方塊 74"/>
            <p:cNvSpPr txBox="1"/>
            <p:nvPr/>
          </p:nvSpPr>
          <p:spPr>
            <a:xfrm>
              <a:off x="3842039" y="6003860"/>
              <a:ext cx="628650" cy="461665"/>
            </a:xfrm>
            <a:prstGeom prst="rect">
              <a:avLst/>
            </a:prstGeom>
            <a:noFill/>
          </p:spPr>
          <p:txBody>
            <a:bodyPr wrap="square" rtlCol="0">
              <a:spAutoFit/>
            </a:bodyPr>
            <a:lstStyle/>
            <a:p>
              <a:pPr algn="ctr"/>
              <a:r>
                <a:rPr lang="zh-TW" altLang="en-US" sz="2400" dirty="0"/>
                <a:t>習</a:t>
              </a:r>
            </a:p>
          </p:txBody>
        </p:sp>
        <p:sp>
          <p:nvSpPr>
            <p:cNvPr id="76" name="矩形 75"/>
            <p:cNvSpPr/>
            <p:nvPr/>
          </p:nvSpPr>
          <p:spPr>
            <a:xfrm>
              <a:off x="1968875" y="5904905"/>
              <a:ext cx="465153" cy="6775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77" name="文字方塊 76"/>
            <p:cNvSpPr txBox="1"/>
            <p:nvPr/>
          </p:nvSpPr>
          <p:spPr>
            <a:xfrm>
              <a:off x="1887126" y="6003860"/>
              <a:ext cx="628650" cy="461665"/>
            </a:xfrm>
            <a:prstGeom prst="rect">
              <a:avLst/>
            </a:prstGeom>
            <a:noFill/>
          </p:spPr>
          <p:txBody>
            <a:bodyPr wrap="square" rtlCol="0">
              <a:spAutoFit/>
            </a:bodyPr>
            <a:lstStyle/>
            <a:p>
              <a:pPr algn="ctr"/>
              <a:r>
                <a:rPr lang="zh-TW" altLang="en-US" sz="2400" dirty="0"/>
                <a:t>器</a:t>
              </a:r>
            </a:p>
          </p:txBody>
        </p:sp>
        <p:sp>
          <p:nvSpPr>
            <p:cNvPr id="78" name="矩形 77"/>
            <p:cNvSpPr/>
            <p:nvPr/>
          </p:nvSpPr>
          <p:spPr>
            <a:xfrm>
              <a:off x="2931122" y="5904905"/>
              <a:ext cx="465153" cy="6775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79" name="文字方塊 78"/>
            <p:cNvSpPr txBox="1"/>
            <p:nvPr/>
          </p:nvSpPr>
          <p:spPr>
            <a:xfrm>
              <a:off x="2842727" y="6003860"/>
              <a:ext cx="628650" cy="461665"/>
            </a:xfrm>
            <a:prstGeom prst="rect">
              <a:avLst/>
            </a:prstGeom>
            <a:noFill/>
          </p:spPr>
          <p:txBody>
            <a:bodyPr wrap="square" rtlCol="0">
              <a:spAutoFit/>
            </a:bodyPr>
            <a:lstStyle/>
            <a:p>
              <a:pPr algn="ctr"/>
              <a:r>
                <a:rPr lang="zh-TW" altLang="en-US" sz="2400" dirty="0"/>
                <a:t>學</a:t>
              </a:r>
            </a:p>
          </p:txBody>
        </p:sp>
        <p:cxnSp>
          <p:nvCxnSpPr>
            <p:cNvPr id="80" name="直線單箭頭接點 79"/>
            <p:cNvCxnSpPr/>
            <p:nvPr/>
          </p:nvCxnSpPr>
          <p:spPr>
            <a:xfrm>
              <a:off x="1476697" y="5284150"/>
              <a:ext cx="478958"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單箭頭接點 80"/>
            <p:cNvCxnSpPr/>
            <p:nvPr/>
          </p:nvCxnSpPr>
          <p:spPr>
            <a:xfrm flipV="1">
              <a:off x="1245482" y="5568811"/>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單箭頭接點 81"/>
            <p:cNvCxnSpPr/>
            <p:nvPr/>
          </p:nvCxnSpPr>
          <p:spPr>
            <a:xfrm flipV="1">
              <a:off x="4155142" y="5553848"/>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線單箭頭接點 85"/>
            <p:cNvCxnSpPr/>
            <p:nvPr/>
          </p:nvCxnSpPr>
          <p:spPr>
            <a:xfrm flipV="1">
              <a:off x="3157052" y="5553848"/>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線單箭頭接點 86"/>
            <p:cNvCxnSpPr/>
            <p:nvPr/>
          </p:nvCxnSpPr>
          <p:spPr>
            <a:xfrm flipV="1">
              <a:off x="2201451" y="5571701"/>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88" name="矩形 87"/>
            <p:cNvSpPr/>
            <p:nvPr/>
          </p:nvSpPr>
          <p:spPr>
            <a:xfrm>
              <a:off x="2932580" y="4948034"/>
              <a:ext cx="465153" cy="6058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2400" dirty="0"/>
            </a:p>
          </p:txBody>
        </p:sp>
        <p:cxnSp>
          <p:nvCxnSpPr>
            <p:cNvPr id="92" name="直線單箭頭接點 91"/>
            <p:cNvCxnSpPr/>
            <p:nvPr/>
          </p:nvCxnSpPr>
          <p:spPr>
            <a:xfrm>
              <a:off x="2439108" y="5284150"/>
              <a:ext cx="478958"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3" name="矩形 92"/>
            <p:cNvSpPr/>
            <p:nvPr/>
          </p:nvSpPr>
          <p:spPr>
            <a:xfrm>
              <a:off x="3917484" y="4922939"/>
              <a:ext cx="465153" cy="6058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2400" dirty="0"/>
            </a:p>
          </p:txBody>
        </p:sp>
        <p:cxnSp>
          <p:nvCxnSpPr>
            <p:cNvPr id="104" name="直線單箭頭接點 103"/>
            <p:cNvCxnSpPr/>
            <p:nvPr/>
          </p:nvCxnSpPr>
          <p:spPr>
            <a:xfrm>
              <a:off x="3424012" y="5284150"/>
              <a:ext cx="478958"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6" name="文字方塊 105"/>
                <p:cNvSpPr txBox="1"/>
                <p:nvPr/>
              </p:nvSpPr>
              <p:spPr>
                <a:xfrm>
                  <a:off x="1083806" y="5070456"/>
                  <a:ext cx="381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h</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106" name="文字方塊 105"/>
                <p:cNvSpPr txBox="1">
                  <a:spLocks noRot="1" noChangeAspect="1" noMove="1" noResize="1" noEditPoints="1" noAdjustHandles="1" noChangeArrowheads="1" noChangeShapeType="1" noTextEdit="1"/>
                </p:cNvSpPr>
                <p:nvPr/>
              </p:nvSpPr>
              <p:spPr>
                <a:xfrm>
                  <a:off x="1083806" y="5070456"/>
                  <a:ext cx="381708" cy="369332"/>
                </a:xfrm>
                <a:prstGeom prst="rect">
                  <a:avLst/>
                </a:prstGeom>
                <a:blipFill rotWithShape="0">
                  <a:blip r:embed="rId13"/>
                  <a:stretch>
                    <a:fillRect l="-19355" r="-8065" b="-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7" name="文字方塊 106"/>
                <p:cNvSpPr txBox="1"/>
                <p:nvPr/>
              </p:nvSpPr>
              <p:spPr>
                <a:xfrm>
                  <a:off x="2061590" y="5070456"/>
                  <a:ext cx="38831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h</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107" name="文字方塊 106"/>
                <p:cNvSpPr txBox="1">
                  <a:spLocks noRot="1" noChangeAspect="1" noMove="1" noResize="1" noEditPoints="1" noAdjustHandles="1" noChangeArrowheads="1" noChangeShapeType="1" noTextEdit="1"/>
                </p:cNvSpPr>
                <p:nvPr/>
              </p:nvSpPr>
              <p:spPr>
                <a:xfrm>
                  <a:off x="2061590" y="5070456"/>
                  <a:ext cx="388311" cy="369332"/>
                </a:xfrm>
                <a:prstGeom prst="rect">
                  <a:avLst/>
                </a:prstGeom>
                <a:blipFill rotWithShape="0">
                  <a:blip r:embed="rId14"/>
                  <a:stretch>
                    <a:fillRect l="-18750" r="-6250" b="-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1" name="文字方塊 110"/>
                <p:cNvSpPr txBox="1"/>
                <p:nvPr/>
              </p:nvSpPr>
              <p:spPr>
                <a:xfrm>
                  <a:off x="3031786" y="5070456"/>
                  <a:ext cx="38831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h</m:t>
                            </m:r>
                          </m:e>
                          <m:sup>
                            <m:r>
                              <a:rPr lang="en-US" altLang="zh-TW" sz="2400" b="0" i="1" smtClean="0">
                                <a:latin typeface="Cambria Math" panose="02040503050406030204" pitchFamily="18" charset="0"/>
                              </a:rPr>
                              <m:t>3</m:t>
                            </m:r>
                          </m:sup>
                        </m:sSup>
                      </m:oMath>
                    </m:oMathPara>
                  </a14:m>
                  <a:endParaRPr lang="zh-TW" altLang="en-US" sz="2400" dirty="0"/>
                </a:p>
              </p:txBody>
            </p:sp>
          </mc:Choice>
          <mc:Fallback xmlns="">
            <p:sp>
              <p:nvSpPr>
                <p:cNvPr id="111" name="文字方塊 110"/>
                <p:cNvSpPr txBox="1">
                  <a:spLocks noRot="1" noChangeAspect="1" noMove="1" noResize="1" noEditPoints="1" noAdjustHandles="1" noChangeArrowheads="1" noChangeShapeType="1" noTextEdit="1"/>
                </p:cNvSpPr>
                <p:nvPr/>
              </p:nvSpPr>
              <p:spPr>
                <a:xfrm>
                  <a:off x="3031786" y="5070456"/>
                  <a:ext cx="388311" cy="369332"/>
                </a:xfrm>
                <a:prstGeom prst="rect">
                  <a:avLst/>
                </a:prstGeom>
                <a:blipFill rotWithShape="0">
                  <a:blip r:embed="rId15"/>
                  <a:stretch>
                    <a:fillRect l="-18750" r="-6250" b="-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7" name="文字方塊 116"/>
                <p:cNvSpPr txBox="1"/>
                <p:nvPr/>
              </p:nvSpPr>
              <p:spPr>
                <a:xfrm>
                  <a:off x="4029827" y="5070456"/>
                  <a:ext cx="38831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h</m:t>
                            </m:r>
                          </m:e>
                          <m:sup>
                            <m:r>
                              <a:rPr lang="en-US" altLang="zh-TW" sz="2400" b="0" i="1" smtClean="0">
                                <a:latin typeface="Cambria Math" panose="02040503050406030204" pitchFamily="18" charset="0"/>
                              </a:rPr>
                              <m:t>4</m:t>
                            </m:r>
                          </m:sup>
                        </m:sSup>
                      </m:oMath>
                    </m:oMathPara>
                  </a14:m>
                  <a:endParaRPr lang="zh-TW" altLang="en-US" sz="2400" dirty="0"/>
                </a:p>
              </p:txBody>
            </p:sp>
          </mc:Choice>
          <mc:Fallback xmlns="">
            <p:sp>
              <p:nvSpPr>
                <p:cNvPr id="117" name="文字方塊 116"/>
                <p:cNvSpPr txBox="1">
                  <a:spLocks noRot="1" noChangeAspect="1" noMove="1" noResize="1" noEditPoints="1" noAdjustHandles="1" noChangeArrowheads="1" noChangeShapeType="1" noTextEdit="1"/>
                </p:cNvSpPr>
                <p:nvPr/>
              </p:nvSpPr>
              <p:spPr>
                <a:xfrm>
                  <a:off x="4029827" y="5070456"/>
                  <a:ext cx="388311" cy="369332"/>
                </a:xfrm>
                <a:prstGeom prst="rect">
                  <a:avLst/>
                </a:prstGeom>
                <a:blipFill rotWithShape="0">
                  <a:blip r:embed="rId16"/>
                  <a:stretch>
                    <a:fillRect l="-18750" r="-6250" b="-8333"/>
                  </a:stretch>
                </a:blipFill>
              </p:spPr>
              <p:txBody>
                <a:bodyPr/>
                <a:lstStyle/>
                <a:p>
                  <a:r>
                    <a:rPr lang="zh-TW" altLang="en-US">
                      <a:noFill/>
                    </a:rPr>
                    <a:t> </a:t>
                  </a:r>
                </a:p>
              </p:txBody>
            </p:sp>
          </mc:Fallback>
        </mc:AlternateContent>
      </p:grpSp>
      <p:grpSp>
        <p:nvGrpSpPr>
          <p:cNvPr id="31" name="群組 30"/>
          <p:cNvGrpSpPr/>
          <p:nvPr/>
        </p:nvGrpSpPr>
        <p:grpSpPr>
          <a:xfrm>
            <a:off x="7470240" y="2052338"/>
            <a:ext cx="842271" cy="2732056"/>
            <a:chOff x="7470240" y="2052338"/>
            <a:chExt cx="842271" cy="2732056"/>
          </a:xfrm>
        </p:grpSpPr>
        <p:sp>
          <p:nvSpPr>
            <p:cNvPr id="118" name="文字方塊 117"/>
            <p:cNvSpPr txBox="1"/>
            <p:nvPr/>
          </p:nvSpPr>
          <p:spPr>
            <a:xfrm>
              <a:off x="7499202" y="4322729"/>
              <a:ext cx="813309" cy="461665"/>
            </a:xfrm>
            <a:prstGeom prst="rect">
              <a:avLst/>
            </a:prstGeom>
            <a:noFill/>
          </p:spPr>
          <p:txBody>
            <a:bodyPr wrap="square" rtlCol="0">
              <a:spAutoFit/>
            </a:bodyPr>
            <a:lstStyle/>
            <a:p>
              <a:r>
                <a:rPr lang="en-US" altLang="zh-TW" sz="2400" dirty="0">
                  <a:solidFill>
                    <a:srgbClr val="FF0000"/>
                  </a:solidFill>
                </a:rPr>
                <a:t>……</a:t>
              </a:r>
              <a:endParaRPr lang="zh-TW" altLang="en-US" sz="2400" dirty="0">
                <a:solidFill>
                  <a:srgbClr val="FF0000"/>
                </a:solidFill>
              </a:endParaRPr>
            </a:p>
          </p:txBody>
        </p:sp>
        <p:sp>
          <p:nvSpPr>
            <p:cNvPr id="119" name="文字方塊 118"/>
            <p:cNvSpPr txBox="1"/>
            <p:nvPr/>
          </p:nvSpPr>
          <p:spPr>
            <a:xfrm>
              <a:off x="7470240" y="3350539"/>
              <a:ext cx="813309" cy="461665"/>
            </a:xfrm>
            <a:prstGeom prst="rect">
              <a:avLst/>
            </a:prstGeom>
            <a:noFill/>
          </p:spPr>
          <p:txBody>
            <a:bodyPr wrap="square" rtlCol="0">
              <a:spAutoFit/>
            </a:bodyPr>
            <a:lstStyle/>
            <a:p>
              <a:r>
                <a:rPr lang="en-US" altLang="zh-TW" sz="2400" dirty="0">
                  <a:solidFill>
                    <a:srgbClr val="FF0000"/>
                  </a:solidFill>
                </a:rPr>
                <a:t>……</a:t>
              </a:r>
              <a:endParaRPr lang="zh-TW" altLang="en-US" sz="2400" dirty="0">
                <a:solidFill>
                  <a:srgbClr val="FF0000"/>
                </a:solidFill>
              </a:endParaRPr>
            </a:p>
          </p:txBody>
        </p:sp>
        <p:sp>
          <p:nvSpPr>
            <p:cNvPr id="121" name="文字方塊 120"/>
            <p:cNvSpPr txBox="1"/>
            <p:nvPr/>
          </p:nvSpPr>
          <p:spPr>
            <a:xfrm>
              <a:off x="7491688" y="2052338"/>
              <a:ext cx="813309" cy="461665"/>
            </a:xfrm>
            <a:prstGeom prst="rect">
              <a:avLst/>
            </a:prstGeom>
            <a:noFill/>
          </p:spPr>
          <p:txBody>
            <a:bodyPr wrap="square" rtlCol="0">
              <a:spAutoFit/>
            </a:bodyPr>
            <a:lstStyle/>
            <a:p>
              <a:r>
                <a:rPr lang="en-US" altLang="zh-TW" sz="2400" dirty="0">
                  <a:solidFill>
                    <a:srgbClr val="FF0000"/>
                  </a:solidFill>
                </a:rPr>
                <a:t>……</a:t>
              </a:r>
              <a:endParaRPr lang="zh-TW" altLang="en-US" sz="2400" dirty="0">
                <a:solidFill>
                  <a:srgbClr val="FF0000"/>
                </a:solidFill>
              </a:endParaRPr>
            </a:p>
          </p:txBody>
        </p:sp>
      </p:grpSp>
    </p:spTree>
    <p:extLst>
      <p:ext uri="{BB962C8B-B14F-4D97-AF65-F5344CB8AC3E}">
        <p14:creationId xmlns:p14="http://schemas.microsoft.com/office/powerpoint/2010/main" val="227589342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10" grpId="0"/>
      <p:bldP spid="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05453" y="125498"/>
            <a:ext cx="3101555" cy="523220"/>
          </a:xfrm>
          <a:prstGeom prst="rect">
            <a:avLst/>
          </a:prstGeom>
        </p:spPr>
        <p:txBody>
          <a:bodyPr wrap="none">
            <a:spAutoFit/>
          </a:bodyPr>
          <a:lstStyle/>
          <a:p>
            <a:r>
              <a:rPr lang="en-US" altLang="zh-TW" sz="2800" b="1" i="1" u="sng" dirty="0"/>
              <a:t>Speech Recognition</a:t>
            </a:r>
            <a:endParaRPr lang="zh-TW" altLang="en-US" sz="2800" b="1" i="1" u="sng" dirty="0"/>
          </a:p>
        </p:txBody>
      </p:sp>
      <p:sp>
        <p:nvSpPr>
          <p:cNvPr id="6" name="矩形 5"/>
          <p:cNvSpPr/>
          <p:nvPr/>
        </p:nvSpPr>
        <p:spPr>
          <a:xfrm>
            <a:off x="5521463" y="5614748"/>
            <a:ext cx="3615415" cy="923330"/>
          </a:xfrm>
          <a:prstGeom prst="rect">
            <a:avLst/>
          </a:prstGeom>
        </p:spPr>
        <p:txBody>
          <a:bodyPr wrap="square">
            <a:spAutoFit/>
          </a:bodyPr>
          <a:lstStyle/>
          <a:p>
            <a:r>
              <a:rPr lang="en-US" altLang="zh-TW" dirty="0">
                <a:latin typeface="Times New Roman" panose="02020603050405020304" pitchFamily="18" charset="0"/>
                <a:cs typeface="Times New Roman" panose="02020603050405020304" pitchFamily="18" charset="0"/>
              </a:rPr>
              <a:t>William Chan, Navdeep Jaitly, Quoc V. Le, Oriol Vinyals, “Listen, Attend and Spell”, ICASSP, 2016</a:t>
            </a:r>
            <a:endParaRPr lang="zh-TW" altLang="en-US" dirty="0">
              <a:latin typeface="Times New Roman" panose="02020603050405020304" pitchFamily="18" charset="0"/>
              <a:cs typeface="Times New Roman" panose="02020603050405020304" pitchFamily="18" charset="0"/>
            </a:endParaRPr>
          </a:p>
        </p:txBody>
      </p:sp>
      <p:sp>
        <p:nvSpPr>
          <p:cNvPr id="9" name="內容版面配置區 2"/>
          <p:cNvSpPr>
            <a:spLocks noGrp="1"/>
          </p:cNvSpPr>
          <p:nvPr>
            <p:ph idx="1"/>
          </p:nvPr>
        </p:nvSpPr>
        <p:spPr>
          <a:xfrm>
            <a:off x="645161" y="747686"/>
            <a:ext cx="7543801" cy="4023360"/>
          </a:xfrm>
        </p:spPr>
        <p:txBody>
          <a:bodyPr/>
          <a:lstStyle/>
          <a:p>
            <a:endParaRPr lang="zh-TW" altLang="en-US"/>
          </a:p>
        </p:txBody>
      </p:sp>
      <p:pic>
        <p:nvPicPr>
          <p:cNvPr id="10" name="圖片 9"/>
          <p:cNvPicPr>
            <a:picLocks noChangeAspect="1"/>
          </p:cNvPicPr>
          <p:nvPr/>
        </p:nvPicPr>
        <p:blipFill>
          <a:blip r:embed="rId3"/>
          <a:stretch>
            <a:fillRect/>
          </a:stretch>
        </p:blipFill>
        <p:spPr>
          <a:xfrm>
            <a:off x="205453" y="747686"/>
            <a:ext cx="8424197" cy="4566898"/>
          </a:xfrm>
          <a:prstGeom prst="rect">
            <a:avLst/>
          </a:prstGeom>
        </p:spPr>
      </p:pic>
      <p:sp>
        <p:nvSpPr>
          <p:cNvPr id="11" name="矩形 10"/>
          <p:cNvSpPr/>
          <p:nvPr/>
        </p:nvSpPr>
        <p:spPr>
          <a:xfrm>
            <a:off x="2984502" y="2552674"/>
            <a:ext cx="695325" cy="2476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2984502" y="2800324"/>
            <a:ext cx="1019175" cy="2476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3332164" y="3047974"/>
            <a:ext cx="1019175" cy="2476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3679828" y="3295624"/>
            <a:ext cx="671511" cy="2476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3679828" y="3562154"/>
            <a:ext cx="671511" cy="2476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 name="直線單箭頭接點 15"/>
          <p:cNvCxnSpPr>
            <a:stCxn id="11" idx="1"/>
          </p:cNvCxnSpPr>
          <p:nvPr/>
        </p:nvCxnSpPr>
        <p:spPr>
          <a:xfrm flipH="1">
            <a:off x="1355727" y="2676499"/>
            <a:ext cx="1628775" cy="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flipH="1">
            <a:off x="1355726" y="2924149"/>
            <a:ext cx="1628775" cy="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a:stCxn id="13" idx="1"/>
          </p:cNvCxnSpPr>
          <p:nvPr/>
        </p:nvCxnSpPr>
        <p:spPr>
          <a:xfrm flipH="1">
            <a:off x="1355727" y="3171799"/>
            <a:ext cx="1976437" cy="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flipH="1">
            <a:off x="1355728" y="3419449"/>
            <a:ext cx="2324099" cy="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flipH="1">
            <a:off x="1355726" y="3685979"/>
            <a:ext cx="2324099" cy="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pic>
        <p:nvPicPr>
          <p:cNvPr id="21" name="圖片 20"/>
          <p:cNvPicPr>
            <a:picLocks noChangeAspect="1"/>
          </p:cNvPicPr>
          <p:nvPr/>
        </p:nvPicPr>
        <p:blipFill>
          <a:blip r:embed="rId4"/>
          <a:stretch>
            <a:fillRect/>
          </a:stretch>
        </p:blipFill>
        <p:spPr>
          <a:xfrm>
            <a:off x="447539" y="5486181"/>
            <a:ext cx="5073924" cy="1180464"/>
          </a:xfrm>
          <a:prstGeom prst="rect">
            <a:avLst/>
          </a:prstGeom>
        </p:spPr>
      </p:pic>
    </p:spTree>
    <p:extLst>
      <p:ext uri="{BB962C8B-B14F-4D97-AF65-F5344CB8AC3E}">
        <p14:creationId xmlns:p14="http://schemas.microsoft.com/office/powerpoint/2010/main" val="227312072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Image Caption Generation</a:t>
            </a:r>
            <a:endParaRPr lang="zh-TW" altLang="en-US" dirty="0"/>
          </a:p>
        </p:txBody>
      </p:sp>
      <p:pic>
        <p:nvPicPr>
          <p:cNvPr id="4" name="圖片 3"/>
          <p:cNvPicPr>
            <a:picLocks noChangeAspect="1"/>
          </p:cNvPicPr>
          <p:nvPr/>
        </p:nvPicPr>
        <p:blipFill>
          <a:blip r:embed="rId3"/>
          <a:stretch>
            <a:fillRect/>
          </a:stretch>
        </p:blipFill>
        <p:spPr>
          <a:xfrm>
            <a:off x="888671" y="4867497"/>
            <a:ext cx="2326237" cy="1499602"/>
          </a:xfrm>
          <a:prstGeom prst="rect">
            <a:avLst/>
          </a:prstGeom>
          <a:ln>
            <a:noFill/>
          </a:ln>
          <a:effectLst>
            <a:outerShdw blurRad="292100" dist="139700" dir="2700000" algn="tl" rotWithShape="0">
              <a:srgbClr val="333333">
                <a:alpha val="65000"/>
              </a:srgbClr>
            </a:outerShdw>
          </a:effectLst>
          <a:scene3d>
            <a:camera prst="isometricTopUp"/>
            <a:lightRig rig="threePt" dir="t"/>
          </a:scene3d>
        </p:spPr>
      </p:pic>
      <p:cxnSp>
        <p:nvCxnSpPr>
          <p:cNvPr id="5" name="直線接點 4"/>
          <p:cNvCxnSpPr/>
          <p:nvPr/>
        </p:nvCxnSpPr>
        <p:spPr>
          <a:xfrm flipV="1">
            <a:off x="1185881" y="5020029"/>
            <a:ext cx="1740944" cy="1137825"/>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1281247" y="5388497"/>
            <a:ext cx="1205622" cy="744343"/>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1798729" y="5073633"/>
            <a:ext cx="1276843" cy="758268"/>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sp>
        <p:nvSpPr>
          <p:cNvPr id="8" name="手繪多邊形 7"/>
          <p:cNvSpPr/>
          <p:nvPr/>
        </p:nvSpPr>
        <p:spPr>
          <a:xfrm>
            <a:off x="2266681" y="4132350"/>
            <a:ext cx="981630" cy="1025557"/>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9" name="手繪多邊形 8"/>
          <p:cNvSpPr/>
          <p:nvPr/>
        </p:nvSpPr>
        <p:spPr>
          <a:xfrm>
            <a:off x="1856497" y="4107851"/>
            <a:ext cx="595080" cy="1280646"/>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0" name="手繪多邊形 9"/>
          <p:cNvSpPr/>
          <p:nvPr/>
        </p:nvSpPr>
        <p:spPr>
          <a:xfrm>
            <a:off x="1248012" y="4140542"/>
            <a:ext cx="408107" cy="1588673"/>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1" name="梯形 10"/>
          <p:cNvSpPr/>
          <p:nvPr/>
        </p:nvSpPr>
        <p:spPr>
          <a:xfrm>
            <a:off x="1269555" y="3695626"/>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sp>
        <p:nvSpPr>
          <p:cNvPr id="12" name="梯形 11"/>
          <p:cNvSpPr/>
          <p:nvPr/>
        </p:nvSpPr>
        <p:spPr>
          <a:xfrm>
            <a:off x="2050450" y="3695626"/>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sp>
        <p:nvSpPr>
          <p:cNvPr id="13" name="梯形 12"/>
          <p:cNvSpPr/>
          <p:nvPr/>
        </p:nvSpPr>
        <p:spPr>
          <a:xfrm>
            <a:off x="2843459" y="3695626"/>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sp>
        <p:nvSpPr>
          <p:cNvPr id="14" name="梯形 13"/>
          <p:cNvSpPr/>
          <p:nvPr/>
        </p:nvSpPr>
        <p:spPr>
          <a:xfrm>
            <a:off x="1641004" y="3974022"/>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sp>
        <p:nvSpPr>
          <p:cNvPr id="15" name="梯形 14"/>
          <p:cNvSpPr/>
          <p:nvPr/>
        </p:nvSpPr>
        <p:spPr>
          <a:xfrm>
            <a:off x="2421900" y="3974022"/>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sp>
        <p:nvSpPr>
          <p:cNvPr id="16" name="梯形 15"/>
          <p:cNvSpPr/>
          <p:nvPr/>
        </p:nvSpPr>
        <p:spPr>
          <a:xfrm>
            <a:off x="3214909" y="3974022"/>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cxnSp>
        <p:nvCxnSpPr>
          <p:cNvPr id="17" name="直線單箭頭接點 16"/>
          <p:cNvCxnSpPr/>
          <p:nvPr/>
        </p:nvCxnSpPr>
        <p:spPr>
          <a:xfrm flipV="1">
            <a:off x="1666059" y="3388551"/>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flipV="1">
            <a:off x="2027353" y="3666948"/>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flipV="1">
            <a:off x="2446954" y="3412498"/>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flipV="1">
            <a:off x="2818404" y="3695626"/>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flipV="1">
            <a:off x="3239963" y="3412497"/>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flipV="1">
            <a:off x="3636468" y="3680075"/>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1563700" y="2764517"/>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sp>
        <p:nvSpPr>
          <p:cNvPr id="24" name="矩形 23"/>
          <p:cNvSpPr/>
          <p:nvPr/>
        </p:nvSpPr>
        <p:spPr>
          <a:xfrm>
            <a:off x="2331655" y="2752238"/>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sp>
        <p:nvSpPr>
          <p:cNvPr id="25" name="矩形 24"/>
          <p:cNvSpPr/>
          <p:nvPr/>
        </p:nvSpPr>
        <p:spPr>
          <a:xfrm>
            <a:off x="3137605" y="2764517"/>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sp>
        <p:nvSpPr>
          <p:cNvPr id="26" name="矩形 25"/>
          <p:cNvSpPr/>
          <p:nvPr/>
        </p:nvSpPr>
        <p:spPr>
          <a:xfrm>
            <a:off x="1932984" y="3004628"/>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sp>
        <p:nvSpPr>
          <p:cNvPr id="27" name="矩形 26"/>
          <p:cNvSpPr/>
          <p:nvPr/>
        </p:nvSpPr>
        <p:spPr>
          <a:xfrm>
            <a:off x="2722109" y="3076228"/>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sp>
        <p:nvSpPr>
          <p:cNvPr id="28" name="矩形 27"/>
          <p:cNvSpPr/>
          <p:nvPr/>
        </p:nvSpPr>
        <p:spPr>
          <a:xfrm>
            <a:off x="3531225" y="3027891"/>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sp>
        <p:nvSpPr>
          <p:cNvPr id="29" name="手繪多邊形 28"/>
          <p:cNvSpPr/>
          <p:nvPr/>
        </p:nvSpPr>
        <p:spPr>
          <a:xfrm>
            <a:off x="1734214" y="4394170"/>
            <a:ext cx="343561" cy="1668321"/>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30" name="手繪多邊形 29"/>
          <p:cNvSpPr/>
          <p:nvPr/>
        </p:nvSpPr>
        <p:spPr>
          <a:xfrm>
            <a:off x="2374985" y="4417462"/>
            <a:ext cx="491169" cy="1382191"/>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31" name="手繪多邊形 30"/>
          <p:cNvSpPr/>
          <p:nvPr/>
        </p:nvSpPr>
        <p:spPr>
          <a:xfrm>
            <a:off x="2798758" y="4399928"/>
            <a:ext cx="847264" cy="1031257"/>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51" name="矩形 50"/>
          <p:cNvSpPr/>
          <p:nvPr/>
        </p:nvSpPr>
        <p:spPr>
          <a:xfrm>
            <a:off x="5570098" y="2373821"/>
            <a:ext cx="972683" cy="736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match</a:t>
            </a:r>
            <a:endParaRPr lang="zh-TW" altLang="en-US" sz="2400" dirty="0"/>
          </a:p>
        </p:txBody>
      </p:sp>
      <p:cxnSp>
        <p:nvCxnSpPr>
          <p:cNvPr id="52" name="直線單箭頭接點 51"/>
          <p:cNvCxnSpPr/>
          <p:nvPr/>
        </p:nvCxnSpPr>
        <p:spPr>
          <a:xfrm flipV="1">
            <a:off x="6542781" y="2718131"/>
            <a:ext cx="358936" cy="5467"/>
          </a:xfrm>
          <a:prstGeom prst="straightConnector1">
            <a:avLst/>
          </a:prstGeom>
          <a:ln w="38100">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55" name="文字方塊 54"/>
          <p:cNvSpPr txBox="1"/>
          <p:nvPr/>
        </p:nvSpPr>
        <p:spPr>
          <a:xfrm>
            <a:off x="6892056" y="2511477"/>
            <a:ext cx="837889" cy="461665"/>
          </a:xfrm>
          <a:prstGeom prst="rect">
            <a:avLst/>
          </a:prstGeom>
          <a:noFill/>
        </p:spPr>
        <p:txBody>
          <a:bodyPr wrap="square" rtlCol="0">
            <a:spAutoFit/>
          </a:bodyPr>
          <a:lstStyle/>
          <a:p>
            <a:r>
              <a:rPr lang="en-US" altLang="zh-TW" sz="2400" dirty="0"/>
              <a:t>0.7</a:t>
            </a:r>
            <a:endParaRPr lang="zh-TW" altLang="en-US" sz="2400" dirty="0"/>
          </a:p>
        </p:txBody>
      </p:sp>
      <p:sp>
        <p:nvSpPr>
          <p:cNvPr id="60" name="文字方塊 59"/>
          <p:cNvSpPr txBox="1"/>
          <p:nvPr/>
        </p:nvSpPr>
        <p:spPr>
          <a:xfrm>
            <a:off x="374625" y="3825620"/>
            <a:ext cx="749300" cy="461665"/>
          </a:xfrm>
          <a:prstGeom prst="rect">
            <a:avLst/>
          </a:prstGeom>
          <a:noFill/>
        </p:spPr>
        <p:txBody>
          <a:bodyPr wrap="square" rtlCol="0">
            <a:spAutoFit/>
          </a:bodyPr>
          <a:lstStyle/>
          <a:p>
            <a:r>
              <a:rPr lang="en-US" altLang="zh-TW" sz="2400" dirty="0"/>
              <a:t>CNN</a:t>
            </a:r>
            <a:endParaRPr lang="zh-TW" altLang="en-US" sz="2400" dirty="0"/>
          </a:p>
        </p:txBody>
      </p:sp>
      <p:sp>
        <p:nvSpPr>
          <p:cNvPr id="72" name="梯形 71"/>
          <p:cNvSpPr/>
          <p:nvPr/>
        </p:nvSpPr>
        <p:spPr>
          <a:xfrm>
            <a:off x="5378323" y="5659731"/>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sp>
        <p:nvSpPr>
          <p:cNvPr id="73" name="梯形 72"/>
          <p:cNvSpPr/>
          <p:nvPr/>
        </p:nvSpPr>
        <p:spPr>
          <a:xfrm>
            <a:off x="6159218" y="5659731"/>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sp>
        <p:nvSpPr>
          <p:cNvPr id="74" name="梯形 73"/>
          <p:cNvSpPr/>
          <p:nvPr/>
        </p:nvSpPr>
        <p:spPr>
          <a:xfrm>
            <a:off x="6952227" y="5659731"/>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sp>
        <p:nvSpPr>
          <p:cNvPr id="75" name="梯形 74"/>
          <p:cNvSpPr/>
          <p:nvPr/>
        </p:nvSpPr>
        <p:spPr>
          <a:xfrm>
            <a:off x="5749772" y="5938127"/>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sp>
        <p:nvSpPr>
          <p:cNvPr id="76" name="梯形 75"/>
          <p:cNvSpPr/>
          <p:nvPr/>
        </p:nvSpPr>
        <p:spPr>
          <a:xfrm>
            <a:off x="6530668" y="5938127"/>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sp>
        <p:nvSpPr>
          <p:cNvPr id="77" name="梯形 76"/>
          <p:cNvSpPr/>
          <p:nvPr/>
        </p:nvSpPr>
        <p:spPr>
          <a:xfrm>
            <a:off x="7323677" y="5938127"/>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cxnSp>
        <p:nvCxnSpPr>
          <p:cNvPr id="78" name="直線單箭頭接點 77"/>
          <p:cNvCxnSpPr/>
          <p:nvPr/>
        </p:nvCxnSpPr>
        <p:spPr>
          <a:xfrm flipV="1">
            <a:off x="5774827" y="5352656"/>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線單箭頭接點 78"/>
          <p:cNvCxnSpPr/>
          <p:nvPr/>
        </p:nvCxnSpPr>
        <p:spPr>
          <a:xfrm flipV="1">
            <a:off x="6136121" y="5631053"/>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單箭頭接點 79"/>
          <p:cNvCxnSpPr/>
          <p:nvPr/>
        </p:nvCxnSpPr>
        <p:spPr>
          <a:xfrm flipV="1">
            <a:off x="6555722" y="5376603"/>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單箭頭接點 80"/>
          <p:cNvCxnSpPr/>
          <p:nvPr/>
        </p:nvCxnSpPr>
        <p:spPr>
          <a:xfrm flipV="1">
            <a:off x="6927172" y="5659731"/>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單箭頭接點 81"/>
          <p:cNvCxnSpPr/>
          <p:nvPr/>
        </p:nvCxnSpPr>
        <p:spPr>
          <a:xfrm flipV="1">
            <a:off x="7348731" y="5376602"/>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單箭頭接點 82"/>
          <p:cNvCxnSpPr/>
          <p:nvPr/>
        </p:nvCxnSpPr>
        <p:spPr>
          <a:xfrm flipV="1">
            <a:off x="7745236" y="5644180"/>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矩形 83"/>
          <p:cNvSpPr/>
          <p:nvPr/>
        </p:nvSpPr>
        <p:spPr>
          <a:xfrm>
            <a:off x="5672468" y="4728622"/>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sp>
        <p:nvSpPr>
          <p:cNvPr id="85" name="矩形 84"/>
          <p:cNvSpPr/>
          <p:nvPr/>
        </p:nvSpPr>
        <p:spPr>
          <a:xfrm>
            <a:off x="6440423" y="4716343"/>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sp>
        <p:nvSpPr>
          <p:cNvPr id="86" name="矩形 85"/>
          <p:cNvSpPr/>
          <p:nvPr/>
        </p:nvSpPr>
        <p:spPr>
          <a:xfrm>
            <a:off x="7246373" y="4728622"/>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sp>
        <p:nvSpPr>
          <p:cNvPr id="87" name="矩形 86"/>
          <p:cNvSpPr/>
          <p:nvPr/>
        </p:nvSpPr>
        <p:spPr>
          <a:xfrm>
            <a:off x="6041752" y="4968733"/>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sp>
        <p:nvSpPr>
          <p:cNvPr id="88" name="矩形 87"/>
          <p:cNvSpPr/>
          <p:nvPr/>
        </p:nvSpPr>
        <p:spPr>
          <a:xfrm>
            <a:off x="6830877" y="5040333"/>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sp>
        <p:nvSpPr>
          <p:cNvPr id="89" name="矩形 88"/>
          <p:cNvSpPr/>
          <p:nvPr/>
        </p:nvSpPr>
        <p:spPr>
          <a:xfrm>
            <a:off x="7639993" y="4991996"/>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cxnSp>
        <p:nvCxnSpPr>
          <p:cNvPr id="94" name="直線單箭頭接點 93"/>
          <p:cNvCxnSpPr/>
          <p:nvPr/>
        </p:nvCxnSpPr>
        <p:spPr>
          <a:xfrm flipV="1">
            <a:off x="5789514" y="3104376"/>
            <a:ext cx="0" cy="1611967"/>
          </a:xfrm>
          <a:prstGeom prst="straightConnector1">
            <a:avLst/>
          </a:prstGeom>
          <a:ln w="38100">
            <a:solidFill>
              <a:schemeClr val="tx1"/>
            </a:solidFill>
            <a:tailEnd type="triangle"/>
          </a:ln>
        </p:spPr>
        <p:style>
          <a:lnRef idx="2">
            <a:schemeClr val="dk1"/>
          </a:lnRef>
          <a:fillRef idx="0">
            <a:schemeClr val="dk1"/>
          </a:fillRef>
          <a:effectRef idx="1">
            <a:schemeClr val="dk1"/>
          </a:effectRef>
          <a:fontRef idx="minor">
            <a:schemeClr val="tx1"/>
          </a:fontRef>
        </p:style>
      </p:cxnSp>
      <p:grpSp>
        <p:nvGrpSpPr>
          <p:cNvPr id="98" name="群組 97"/>
          <p:cNvGrpSpPr/>
          <p:nvPr/>
        </p:nvGrpSpPr>
        <p:grpSpPr>
          <a:xfrm>
            <a:off x="4520698" y="2268426"/>
            <a:ext cx="461666" cy="900000"/>
            <a:chOff x="4123648" y="5748055"/>
            <a:chExt cx="461666" cy="900000"/>
          </a:xfrm>
        </p:grpSpPr>
        <p:sp>
          <p:nvSpPr>
            <p:cNvPr id="99" name="矩形 98"/>
            <p:cNvSpPr/>
            <p:nvPr/>
          </p:nvSpPr>
          <p:spPr>
            <a:xfrm>
              <a:off x="4123648" y="5748055"/>
              <a:ext cx="461666" cy="900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100" name="文字方塊 99"/>
                <p:cNvSpPr txBox="1"/>
                <p:nvPr/>
              </p:nvSpPr>
              <p:spPr>
                <a:xfrm>
                  <a:off x="4196384" y="6013389"/>
                  <a:ext cx="37561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0</m:t>
                            </m:r>
                          </m:sup>
                        </m:sSup>
                      </m:oMath>
                    </m:oMathPara>
                  </a14:m>
                  <a:endParaRPr lang="zh-TW" altLang="en-US" sz="2400" dirty="0"/>
                </a:p>
              </p:txBody>
            </p:sp>
          </mc:Choice>
          <mc:Fallback xmlns="">
            <p:sp>
              <p:nvSpPr>
                <p:cNvPr id="100" name="文字方塊 99"/>
                <p:cNvSpPr txBox="1">
                  <a:spLocks noRot="1" noChangeAspect="1" noMove="1" noResize="1" noEditPoints="1" noAdjustHandles="1" noChangeArrowheads="1" noChangeShapeType="1" noTextEdit="1"/>
                </p:cNvSpPr>
                <p:nvPr/>
              </p:nvSpPr>
              <p:spPr>
                <a:xfrm>
                  <a:off x="4196384" y="6013389"/>
                  <a:ext cx="375616" cy="369332"/>
                </a:xfrm>
                <a:prstGeom prst="rect">
                  <a:avLst/>
                </a:prstGeom>
                <a:blipFill rotWithShape="0">
                  <a:blip r:embed="rId5"/>
                  <a:stretch>
                    <a:fillRect l="-11475" t="-1667" r="-8197"/>
                  </a:stretch>
                </a:blipFill>
              </p:spPr>
              <p:txBody>
                <a:bodyPr/>
                <a:lstStyle/>
                <a:p>
                  <a:r>
                    <a:rPr lang="zh-TW" altLang="en-US">
                      <a:noFill/>
                    </a:rPr>
                    <a:t> </a:t>
                  </a:r>
                </a:p>
              </p:txBody>
            </p:sp>
          </mc:Fallback>
        </mc:AlternateContent>
      </p:grpSp>
      <p:cxnSp>
        <p:nvCxnSpPr>
          <p:cNvPr id="101" name="直線單箭頭接點 100"/>
          <p:cNvCxnSpPr>
            <a:endCxn id="51" idx="1"/>
          </p:cNvCxnSpPr>
          <p:nvPr/>
        </p:nvCxnSpPr>
        <p:spPr>
          <a:xfrm>
            <a:off x="5033651" y="2718426"/>
            <a:ext cx="5364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文字方塊 58"/>
          <p:cNvSpPr txBox="1"/>
          <p:nvPr/>
        </p:nvSpPr>
        <p:spPr>
          <a:xfrm>
            <a:off x="1621083" y="1796178"/>
            <a:ext cx="1965755" cy="830997"/>
          </a:xfrm>
          <a:prstGeom prst="rect">
            <a:avLst/>
          </a:prstGeom>
          <a:noFill/>
        </p:spPr>
        <p:txBody>
          <a:bodyPr wrap="square" rtlCol="0">
            <a:spAutoFit/>
          </a:bodyPr>
          <a:lstStyle/>
          <a:p>
            <a:pPr algn="ctr"/>
            <a:r>
              <a:rPr lang="en-US" altLang="zh-TW" sz="2400" dirty="0"/>
              <a:t>A vector for each region</a:t>
            </a:r>
            <a:endParaRPr lang="zh-TW" altLang="en-US" sz="2400" dirty="0"/>
          </a:p>
        </p:txBody>
      </p:sp>
    </p:spTree>
    <p:extLst>
      <p:ext uri="{BB962C8B-B14F-4D97-AF65-F5344CB8AC3E}">
        <p14:creationId xmlns:p14="http://schemas.microsoft.com/office/powerpoint/2010/main" val="392435912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5" grpId="0"/>
      <p:bldP spid="72" grpId="0" animBg="1"/>
      <p:bldP spid="73" grpId="0" animBg="1"/>
      <p:bldP spid="74" grpId="0" animBg="1"/>
      <p:bldP spid="75" grpId="0" animBg="1"/>
      <p:bldP spid="76" grpId="0" animBg="1"/>
      <p:bldP spid="77" grpId="0" animBg="1"/>
      <p:bldP spid="84" grpId="0" animBg="1"/>
      <p:bldP spid="85" grpId="0" animBg="1"/>
      <p:bldP spid="86" grpId="0" animBg="1"/>
      <p:bldP spid="87" grpId="0" animBg="1"/>
      <p:bldP spid="88" grpId="0" animBg="1"/>
      <p:bldP spid="8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Image Caption Generation</a:t>
            </a:r>
            <a:endParaRPr lang="zh-TW" altLang="en-US" dirty="0"/>
          </a:p>
        </p:txBody>
      </p:sp>
      <p:pic>
        <p:nvPicPr>
          <p:cNvPr id="4" name="圖片 3"/>
          <p:cNvPicPr>
            <a:picLocks noChangeAspect="1"/>
          </p:cNvPicPr>
          <p:nvPr/>
        </p:nvPicPr>
        <p:blipFill>
          <a:blip r:embed="rId3"/>
          <a:stretch>
            <a:fillRect/>
          </a:stretch>
        </p:blipFill>
        <p:spPr>
          <a:xfrm>
            <a:off x="888671" y="4867497"/>
            <a:ext cx="2326237" cy="1499602"/>
          </a:xfrm>
          <a:prstGeom prst="rect">
            <a:avLst/>
          </a:prstGeom>
          <a:ln>
            <a:noFill/>
          </a:ln>
          <a:effectLst>
            <a:outerShdw blurRad="292100" dist="139700" dir="2700000" algn="tl" rotWithShape="0">
              <a:srgbClr val="333333">
                <a:alpha val="65000"/>
              </a:srgbClr>
            </a:outerShdw>
          </a:effectLst>
          <a:scene3d>
            <a:camera prst="isometricTopUp"/>
            <a:lightRig rig="threePt" dir="t"/>
          </a:scene3d>
        </p:spPr>
      </p:pic>
      <p:cxnSp>
        <p:nvCxnSpPr>
          <p:cNvPr id="5" name="直線接點 4"/>
          <p:cNvCxnSpPr/>
          <p:nvPr/>
        </p:nvCxnSpPr>
        <p:spPr>
          <a:xfrm flipV="1">
            <a:off x="1185881" y="5020029"/>
            <a:ext cx="1740944" cy="1137825"/>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1281247" y="5388497"/>
            <a:ext cx="1205622" cy="744343"/>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1798729" y="5073633"/>
            <a:ext cx="1276843" cy="758268"/>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sp>
        <p:nvSpPr>
          <p:cNvPr id="8" name="手繪多邊形 7"/>
          <p:cNvSpPr/>
          <p:nvPr/>
        </p:nvSpPr>
        <p:spPr>
          <a:xfrm>
            <a:off x="2266681" y="4132350"/>
            <a:ext cx="981630" cy="1025557"/>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9" name="手繪多邊形 8"/>
          <p:cNvSpPr/>
          <p:nvPr/>
        </p:nvSpPr>
        <p:spPr>
          <a:xfrm>
            <a:off x="1856497" y="4107851"/>
            <a:ext cx="595080" cy="1280646"/>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0" name="手繪多邊形 9"/>
          <p:cNvSpPr/>
          <p:nvPr/>
        </p:nvSpPr>
        <p:spPr>
          <a:xfrm>
            <a:off x="1248012" y="4140542"/>
            <a:ext cx="408107" cy="1588673"/>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1" name="梯形 10"/>
          <p:cNvSpPr/>
          <p:nvPr/>
        </p:nvSpPr>
        <p:spPr>
          <a:xfrm>
            <a:off x="1269555" y="3695626"/>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sp>
        <p:nvSpPr>
          <p:cNvPr id="12" name="梯形 11"/>
          <p:cNvSpPr/>
          <p:nvPr/>
        </p:nvSpPr>
        <p:spPr>
          <a:xfrm>
            <a:off x="2050450" y="3695626"/>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sp>
        <p:nvSpPr>
          <p:cNvPr id="13" name="梯形 12"/>
          <p:cNvSpPr/>
          <p:nvPr/>
        </p:nvSpPr>
        <p:spPr>
          <a:xfrm>
            <a:off x="2843459" y="3695626"/>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sp>
        <p:nvSpPr>
          <p:cNvPr id="14" name="梯形 13"/>
          <p:cNvSpPr/>
          <p:nvPr/>
        </p:nvSpPr>
        <p:spPr>
          <a:xfrm>
            <a:off x="1641004" y="3974022"/>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sp>
        <p:nvSpPr>
          <p:cNvPr id="15" name="梯形 14"/>
          <p:cNvSpPr/>
          <p:nvPr/>
        </p:nvSpPr>
        <p:spPr>
          <a:xfrm>
            <a:off x="2421900" y="3974022"/>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sp>
        <p:nvSpPr>
          <p:cNvPr id="16" name="梯形 15"/>
          <p:cNvSpPr/>
          <p:nvPr/>
        </p:nvSpPr>
        <p:spPr>
          <a:xfrm>
            <a:off x="3214909" y="3974022"/>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cxnSp>
        <p:nvCxnSpPr>
          <p:cNvPr id="17" name="直線單箭頭接點 16"/>
          <p:cNvCxnSpPr/>
          <p:nvPr/>
        </p:nvCxnSpPr>
        <p:spPr>
          <a:xfrm flipV="1">
            <a:off x="1666059" y="3388551"/>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flipV="1">
            <a:off x="2027353" y="3666948"/>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flipV="1">
            <a:off x="2446954" y="3412498"/>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flipV="1">
            <a:off x="2818404" y="3695626"/>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flipV="1">
            <a:off x="3239963" y="3412497"/>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flipV="1">
            <a:off x="3636468" y="3680075"/>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1563700" y="2764517"/>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sp>
        <p:nvSpPr>
          <p:cNvPr id="24" name="矩形 23"/>
          <p:cNvSpPr/>
          <p:nvPr/>
        </p:nvSpPr>
        <p:spPr>
          <a:xfrm>
            <a:off x="2331655" y="2752238"/>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sp>
        <p:nvSpPr>
          <p:cNvPr id="25" name="矩形 24"/>
          <p:cNvSpPr/>
          <p:nvPr/>
        </p:nvSpPr>
        <p:spPr>
          <a:xfrm>
            <a:off x="3137605" y="2764517"/>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sp>
        <p:nvSpPr>
          <p:cNvPr id="26" name="矩形 25"/>
          <p:cNvSpPr/>
          <p:nvPr/>
        </p:nvSpPr>
        <p:spPr>
          <a:xfrm>
            <a:off x="1932984" y="3004628"/>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sp>
        <p:nvSpPr>
          <p:cNvPr id="27" name="矩形 26"/>
          <p:cNvSpPr/>
          <p:nvPr/>
        </p:nvSpPr>
        <p:spPr>
          <a:xfrm>
            <a:off x="2722109" y="3076228"/>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sp>
        <p:nvSpPr>
          <p:cNvPr id="28" name="矩形 27"/>
          <p:cNvSpPr/>
          <p:nvPr/>
        </p:nvSpPr>
        <p:spPr>
          <a:xfrm>
            <a:off x="3531225" y="3027891"/>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sp>
        <p:nvSpPr>
          <p:cNvPr id="29" name="手繪多邊形 28"/>
          <p:cNvSpPr/>
          <p:nvPr/>
        </p:nvSpPr>
        <p:spPr>
          <a:xfrm>
            <a:off x="1734214" y="4394170"/>
            <a:ext cx="343561" cy="1668321"/>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30" name="手繪多邊形 29"/>
          <p:cNvSpPr/>
          <p:nvPr/>
        </p:nvSpPr>
        <p:spPr>
          <a:xfrm>
            <a:off x="2374985" y="4417462"/>
            <a:ext cx="491169" cy="1382191"/>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31" name="手繪多邊形 30"/>
          <p:cNvSpPr/>
          <p:nvPr/>
        </p:nvSpPr>
        <p:spPr>
          <a:xfrm>
            <a:off x="2798758" y="4399928"/>
            <a:ext cx="847264" cy="1031257"/>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60" name="文字方塊 59"/>
          <p:cNvSpPr txBox="1"/>
          <p:nvPr/>
        </p:nvSpPr>
        <p:spPr>
          <a:xfrm>
            <a:off x="374625" y="3825620"/>
            <a:ext cx="749300" cy="461665"/>
          </a:xfrm>
          <a:prstGeom prst="rect">
            <a:avLst/>
          </a:prstGeom>
          <a:noFill/>
        </p:spPr>
        <p:txBody>
          <a:bodyPr wrap="square" rtlCol="0">
            <a:spAutoFit/>
          </a:bodyPr>
          <a:lstStyle/>
          <a:p>
            <a:r>
              <a:rPr lang="en-US" altLang="zh-TW" sz="2400" dirty="0"/>
              <a:t>CNN</a:t>
            </a:r>
            <a:endParaRPr lang="zh-TW" altLang="en-US" sz="2400" dirty="0"/>
          </a:p>
        </p:txBody>
      </p:sp>
      <p:sp>
        <p:nvSpPr>
          <p:cNvPr id="72" name="梯形 71"/>
          <p:cNvSpPr/>
          <p:nvPr/>
        </p:nvSpPr>
        <p:spPr>
          <a:xfrm>
            <a:off x="5378323" y="5659731"/>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sp>
        <p:nvSpPr>
          <p:cNvPr id="73" name="梯形 72"/>
          <p:cNvSpPr/>
          <p:nvPr/>
        </p:nvSpPr>
        <p:spPr>
          <a:xfrm>
            <a:off x="6159218" y="5659731"/>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sp>
        <p:nvSpPr>
          <p:cNvPr id="74" name="梯形 73"/>
          <p:cNvSpPr/>
          <p:nvPr/>
        </p:nvSpPr>
        <p:spPr>
          <a:xfrm>
            <a:off x="6952227" y="5659731"/>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sp>
        <p:nvSpPr>
          <p:cNvPr id="75" name="梯形 74"/>
          <p:cNvSpPr/>
          <p:nvPr/>
        </p:nvSpPr>
        <p:spPr>
          <a:xfrm>
            <a:off x="5749772" y="5938127"/>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sp>
        <p:nvSpPr>
          <p:cNvPr id="76" name="梯形 75"/>
          <p:cNvSpPr/>
          <p:nvPr/>
        </p:nvSpPr>
        <p:spPr>
          <a:xfrm>
            <a:off x="6530668" y="5938127"/>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sp>
        <p:nvSpPr>
          <p:cNvPr id="77" name="梯形 76"/>
          <p:cNvSpPr/>
          <p:nvPr/>
        </p:nvSpPr>
        <p:spPr>
          <a:xfrm>
            <a:off x="7323677" y="5938127"/>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cxnSp>
        <p:nvCxnSpPr>
          <p:cNvPr id="78" name="直線單箭頭接點 77"/>
          <p:cNvCxnSpPr/>
          <p:nvPr/>
        </p:nvCxnSpPr>
        <p:spPr>
          <a:xfrm flipV="1">
            <a:off x="5774827" y="5352656"/>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線單箭頭接點 78"/>
          <p:cNvCxnSpPr/>
          <p:nvPr/>
        </p:nvCxnSpPr>
        <p:spPr>
          <a:xfrm flipV="1">
            <a:off x="6136121" y="5631053"/>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單箭頭接點 79"/>
          <p:cNvCxnSpPr/>
          <p:nvPr/>
        </p:nvCxnSpPr>
        <p:spPr>
          <a:xfrm flipV="1">
            <a:off x="6555722" y="5376603"/>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單箭頭接點 80"/>
          <p:cNvCxnSpPr/>
          <p:nvPr/>
        </p:nvCxnSpPr>
        <p:spPr>
          <a:xfrm flipV="1">
            <a:off x="6927172" y="5659731"/>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單箭頭接點 81"/>
          <p:cNvCxnSpPr/>
          <p:nvPr/>
        </p:nvCxnSpPr>
        <p:spPr>
          <a:xfrm flipV="1">
            <a:off x="7348731" y="5376602"/>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單箭頭接點 82"/>
          <p:cNvCxnSpPr/>
          <p:nvPr/>
        </p:nvCxnSpPr>
        <p:spPr>
          <a:xfrm flipV="1">
            <a:off x="7745236" y="5644180"/>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矩形 83"/>
          <p:cNvSpPr/>
          <p:nvPr/>
        </p:nvSpPr>
        <p:spPr>
          <a:xfrm>
            <a:off x="5672468" y="4728622"/>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sp>
        <p:nvSpPr>
          <p:cNvPr id="85" name="矩形 84"/>
          <p:cNvSpPr/>
          <p:nvPr/>
        </p:nvSpPr>
        <p:spPr>
          <a:xfrm>
            <a:off x="6440423" y="4716343"/>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sp>
        <p:nvSpPr>
          <p:cNvPr id="86" name="矩形 85"/>
          <p:cNvSpPr/>
          <p:nvPr/>
        </p:nvSpPr>
        <p:spPr>
          <a:xfrm>
            <a:off x="7246373" y="4728622"/>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sp>
        <p:nvSpPr>
          <p:cNvPr id="87" name="矩形 86"/>
          <p:cNvSpPr/>
          <p:nvPr/>
        </p:nvSpPr>
        <p:spPr>
          <a:xfrm>
            <a:off x="6041752" y="4968733"/>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sp>
        <p:nvSpPr>
          <p:cNvPr id="88" name="矩形 87"/>
          <p:cNvSpPr/>
          <p:nvPr/>
        </p:nvSpPr>
        <p:spPr>
          <a:xfrm>
            <a:off x="6830877" y="5040333"/>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sp>
        <p:nvSpPr>
          <p:cNvPr id="89" name="矩形 88"/>
          <p:cNvSpPr/>
          <p:nvPr/>
        </p:nvSpPr>
        <p:spPr>
          <a:xfrm>
            <a:off x="7639993" y="4991996"/>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sp>
        <p:nvSpPr>
          <p:cNvPr id="90" name="文字方塊 89"/>
          <p:cNvSpPr txBox="1"/>
          <p:nvPr/>
        </p:nvSpPr>
        <p:spPr>
          <a:xfrm>
            <a:off x="1621083" y="1796178"/>
            <a:ext cx="1965755" cy="830997"/>
          </a:xfrm>
          <a:prstGeom prst="rect">
            <a:avLst/>
          </a:prstGeom>
          <a:noFill/>
        </p:spPr>
        <p:txBody>
          <a:bodyPr wrap="square" rtlCol="0">
            <a:spAutoFit/>
          </a:bodyPr>
          <a:lstStyle/>
          <a:p>
            <a:pPr algn="ctr"/>
            <a:r>
              <a:rPr lang="en-US" altLang="zh-TW" sz="2400" dirty="0"/>
              <a:t>A vector for each region</a:t>
            </a:r>
            <a:endParaRPr lang="zh-TW" altLang="en-US" sz="2400" dirty="0"/>
          </a:p>
        </p:txBody>
      </p:sp>
      <p:sp>
        <p:nvSpPr>
          <p:cNvPr id="63" name="文字方塊 62"/>
          <p:cNvSpPr txBox="1"/>
          <p:nvPr/>
        </p:nvSpPr>
        <p:spPr>
          <a:xfrm>
            <a:off x="5527195" y="4376623"/>
            <a:ext cx="635849" cy="369332"/>
          </a:xfrm>
          <a:prstGeom prst="rect">
            <a:avLst/>
          </a:prstGeom>
          <a:noFill/>
        </p:spPr>
        <p:txBody>
          <a:bodyPr wrap="square" rtlCol="0">
            <a:spAutoFit/>
          </a:bodyPr>
          <a:lstStyle/>
          <a:p>
            <a:r>
              <a:rPr lang="en-US" altLang="zh-TW" dirty="0"/>
              <a:t>0.7</a:t>
            </a:r>
            <a:endParaRPr lang="zh-TW" altLang="en-US" dirty="0"/>
          </a:p>
        </p:txBody>
      </p:sp>
      <p:sp>
        <p:nvSpPr>
          <p:cNvPr id="64" name="文字方塊 63"/>
          <p:cNvSpPr txBox="1"/>
          <p:nvPr/>
        </p:nvSpPr>
        <p:spPr>
          <a:xfrm>
            <a:off x="6323910" y="4361957"/>
            <a:ext cx="693258" cy="369332"/>
          </a:xfrm>
          <a:prstGeom prst="rect">
            <a:avLst/>
          </a:prstGeom>
          <a:noFill/>
        </p:spPr>
        <p:txBody>
          <a:bodyPr wrap="square" rtlCol="0">
            <a:spAutoFit/>
          </a:bodyPr>
          <a:lstStyle/>
          <a:p>
            <a:r>
              <a:rPr lang="en-US" altLang="zh-TW" dirty="0"/>
              <a:t>0.1</a:t>
            </a:r>
            <a:endParaRPr lang="zh-TW" altLang="en-US" dirty="0"/>
          </a:p>
        </p:txBody>
      </p:sp>
      <p:sp>
        <p:nvSpPr>
          <p:cNvPr id="65" name="文字方塊 64"/>
          <p:cNvSpPr txBox="1"/>
          <p:nvPr/>
        </p:nvSpPr>
        <p:spPr>
          <a:xfrm>
            <a:off x="7124443" y="4368849"/>
            <a:ext cx="612058" cy="369332"/>
          </a:xfrm>
          <a:prstGeom prst="rect">
            <a:avLst/>
          </a:prstGeom>
          <a:noFill/>
        </p:spPr>
        <p:txBody>
          <a:bodyPr wrap="square" rtlCol="0">
            <a:spAutoFit/>
          </a:bodyPr>
          <a:lstStyle/>
          <a:p>
            <a:r>
              <a:rPr lang="en-US" altLang="zh-TW" dirty="0"/>
              <a:t>0.1</a:t>
            </a:r>
            <a:endParaRPr lang="zh-TW" altLang="en-US" dirty="0"/>
          </a:p>
        </p:txBody>
      </p:sp>
      <p:sp>
        <p:nvSpPr>
          <p:cNvPr id="66" name="文字方塊 65"/>
          <p:cNvSpPr txBox="1"/>
          <p:nvPr/>
        </p:nvSpPr>
        <p:spPr>
          <a:xfrm>
            <a:off x="5917138" y="4674642"/>
            <a:ext cx="655960" cy="369332"/>
          </a:xfrm>
          <a:prstGeom prst="rect">
            <a:avLst/>
          </a:prstGeom>
          <a:noFill/>
        </p:spPr>
        <p:txBody>
          <a:bodyPr wrap="square" rtlCol="0">
            <a:spAutoFit/>
          </a:bodyPr>
          <a:lstStyle/>
          <a:p>
            <a:r>
              <a:rPr lang="en-US" altLang="zh-TW" dirty="0"/>
              <a:t>0.1</a:t>
            </a:r>
            <a:endParaRPr lang="zh-TW" altLang="en-US" dirty="0"/>
          </a:p>
        </p:txBody>
      </p:sp>
      <p:sp>
        <p:nvSpPr>
          <p:cNvPr id="67" name="文字方塊 66"/>
          <p:cNvSpPr txBox="1"/>
          <p:nvPr/>
        </p:nvSpPr>
        <p:spPr>
          <a:xfrm>
            <a:off x="6716009" y="4721243"/>
            <a:ext cx="646517" cy="369332"/>
          </a:xfrm>
          <a:prstGeom prst="rect">
            <a:avLst/>
          </a:prstGeom>
          <a:noFill/>
        </p:spPr>
        <p:txBody>
          <a:bodyPr wrap="square" rtlCol="0">
            <a:spAutoFit/>
          </a:bodyPr>
          <a:lstStyle/>
          <a:p>
            <a:r>
              <a:rPr lang="en-US" altLang="zh-TW" dirty="0"/>
              <a:t>0.0</a:t>
            </a:r>
            <a:endParaRPr lang="zh-TW" altLang="en-US" dirty="0"/>
          </a:p>
        </p:txBody>
      </p:sp>
      <p:sp>
        <p:nvSpPr>
          <p:cNvPr id="68" name="文字方塊 67"/>
          <p:cNvSpPr txBox="1"/>
          <p:nvPr/>
        </p:nvSpPr>
        <p:spPr>
          <a:xfrm>
            <a:off x="7536922" y="4674642"/>
            <a:ext cx="588063" cy="369332"/>
          </a:xfrm>
          <a:prstGeom prst="rect">
            <a:avLst/>
          </a:prstGeom>
          <a:noFill/>
        </p:spPr>
        <p:txBody>
          <a:bodyPr wrap="square" rtlCol="0">
            <a:spAutoFit/>
          </a:bodyPr>
          <a:lstStyle/>
          <a:p>
            <a:r>
              <a:rPr lang="en-US" altLang="zh-TW" dirty="0"/>
              <a:t>0.0</a:t>
            </a:r>
            <a:endParaRPr lang="zh-TW" altLang="en-US" dirty="0"/>
          </a:p>
        </p:txBody>
      </p:sp>
      <p:cxnSp>
        <p:nvCxnSpPr>
          <p:cNvPr id="70" name="直線單箭頭接點 69"/>
          <p:cNvCxnSpPr>
            <a:endCxn id="103" idx="2"/>
          </p:cNvCxnSpPr>
          <p:nvPr/>
        </p:nvCxnSpPr>
        <p:spPr>
          <a:xfrm flipV="1">
            <a:off x="5781772" y="4126132"/>
            <a:ext cx="176774" cy="2863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1" name="文字方塊 70"/>
          <p:cNvSpPr txBox="1"/>
          <p:nvPr/>
        </p:nvSpPr>
        <p:spPr>
          <a:xfrm>
            <a:off x="4201679" y="3794822"/>
            <a:ext cx="1493546" cy="830997"/>
          </a:xfrm>
          <a:prstGeom prst="rect">
            <a:avLst/>
          </a:prstGeom>
          <a:noFill/>
        </p:spPr>
        <p:txBody>
          <a:bodyPr wrap="square" rtlCol="0">
            <a:spAutoFit/>
          </a:bodyPr>
          <a:lstStyle/>
          <a:p>
            <a:pPr algn="ctr"/>
            <a:r>
              <a:rPr lang="en-US" altLang="zh-TW" sz="2400" dirty="0"/>
              <a:t>weighted sum</a:t>
            </a:r>
            <a:endParaRPr lang="zh-TW" altLang="en-US" sz="2400" dirty="0"/>
          </a:p>
        </p:txBody>
      </p:sp>
      <p:cxnSp>
        <p:nvCxnSpPr>
          <p:cNvPr id="95" name="直線單箭頭接點 94"/>
          <p:cNvCxnSpPr>
            <a:endCxn id="103" idx="2"/>
          </p:cNvCxnSpPr>
          <p:nvPr/>
        </p:nvCxnSpPr>
        <p:spPr>
          <a:xfrm flipH="1" flipV="1">
            <a:off x="5958546" y="4126132"/>
            <a:ext cx="514278" cy="3056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線單箭頭接點 95"/>
          <p:cNvCxnSpPr>
            <a:endCxn id="103" idx="2"/>
          </p:cNvCxnSpPr>
          <p:nvPr/>
        </p:nvCxnSpPr>
        <p:spPr>
          <a:xfrm flipH="1" flipV="1">
            <a:off x="5958546" y="4126132"/>
            <a:ext cx="1390186" cy="3583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單箭頭接點 99"/>
          <p:cNvCxnSpPr/>
          <p:nvPr/>
        </p:nvCxnSpPr>
        <p:spPr>
          <a:xfrm flipV="1">
            <a:off x="5902558" y="2000071"/>
            <a:ext cx="1" cy="2702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矩形 102"/>
          <p:cNvSpPr/>
          <p:nvPr/>
        </p:nvSpPr>
        <p:spPr>
          <a:xfrm>
            <a:off x="5729952" y="3469864"/>
            <a:ext cx="457187" cy="65626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cxnSp>
        <p:nvCxnSpPr>
          <p:cNvPr id="104" name="直線單箭頭接點 103"/>
          <p:cNvCxnSpPr>
            <a:endCxn id="103" idx="2"/>
          </p:cNvCxnSpPr>
          <p:nvPr/>
        </p:nvCxnSpPr>
        <p:spPr>
          <a:xfrm flipH="1" flipV="1">
            <a:off x="5958546" y="4126132"/>
            <a:ext cx="185564" cy="6615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05" name="群組 104"/>
          <p:cNvGrpSpPr/>
          <p:nvPr/>
        </p:nvGrpSpPr>
        <p:grpSpPr>
          <a:xfrm>
            <a:off x="5701301" y="2292755"/>
            <a:ext cx="461666" cy="900000"/>
            <a:chOff x="4123648" y="5748055"/>
            <a:chExt cx="461666" cy="900000"/>
          </a:xfrm>
        </p:grpSpPr>
        <p:sp>
          <p:nvSpPr>
            <p:cNvPr id="106" name="矩形 105"/>
            <p:cNvSpPr/>
            <p:nvPr/>
          </p:nvSpPr>
          <p:spPr>
            <a:xfrm>
              <a:off x="4123648" y="5748055"/>
              <a:ext cx="461666" cy="900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107" name="文字方塊 106"/>
                <p:cNvSpPr txBox="1"/>
                <p:nvPr/>
              </p:nvSpPr>
              <p:spPr>
                <a:xfrm>
                  <a:off x="4196384" y="6013389"/>
                  <a:ext cx="36901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107" name="文字方塊 106"/>
                <p:cNvSpPr txBox="1">
                  <a:spLocks noRot="1" noChangeAspect="1" noMove="1" noResize="1" noEditPoints="1" noAdjustHandles="1" noChangeArrowheads="1" noChangeShapeType="1" noTextEdit="1"/>
                </p:cNvSpPr>
                <p:nvPr/>
              </p:nvSpPr>
              <p:spPr>
                <a:xfrm>
                  <a:off x="4196384" y="6013389"/>
                  <a:ext cx="369012" cy="369332"/>
                </a:xfrm>
                <a:prstGeom prst="rect">
                  <a:avLst/>
                </a:prstGeom>
                <a:blipFill rotWithShape="0">
                  <a:blip r:embed="rId5"/>
                  <a:stretch>
                    <a:fillRect l="-9836" t="-1667" r="-6557"/>
                  </a:stretch>
                </a:blipFill>
              </p:spPr>
              <p:txBody>
                <a:bodyPr/>
                <a:lstStyle/>
                <a:p>
                  <a:r>
                    <a:rPr lang="zh-TW" altLang="en-US">
                      <a:noFill/>
                    </a:rPr>
                    <a:t> </a:t>
                  </a:r>
                </a:p>
              </p:txBody>
            </p:sp>
          </mc:Fallback>
        </mc:AlternateContent>
      </p:grpSp>
      <p:sp>
        <p:nvSpPr>
          <p:cNvPr id="108" name="矩形 107"/>
          <p:cNvSpPr/>
          <p:nvPr/>
        </p:nvSpPr>
        <p:spPr>
          <a:xfrm>
            <a:off x="5683462" y="1340368"/>
            <a:ext cx="457187" cy="6562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99" name="文字方塊 98"/>
          <p:cNvSpPr txBox="1"/>
          <p:nvPr/>
        </p:nvSpPr>
        <p:spPr>
          <a:xfrm>
            <a:off x="5309744" y="1451802"/>
            <a:ext cx="1204621" cy="461665"/>
          </a:xfrm>
          <a:prstGeom prst="rect">
            <a:avLst/>
          </a:prstGeom>
          <a:noFill/>
        </p:spPr>
        <p:txBody>
          <a:bodyPr wrap="square" rtlCol="0">
            <a:spAutoFit/>
          </a:bodyPr>
          <a:lstStyle/>
          <a:p>
            <a:pPr algn="ctr"/>
            <a:r>
              <a:rPr lang="en-US" altLang="zh-TW" sz="2400" dirty="0"/>
              <a:t>Word 1</a:t>
            </a:r>
            <a:endParaRPr lang="zh-TW" altLang="en-US" sz="2400" dirty="0"/>
          </a:p>
        </p:txBody>
      </p:sp>
      <p:cxnSp>
        <p:nvCxnSpPr>
          <p:cNvPr id="109" name="直線單箭頭接點 108"/>
          <p:cNvCxnSpPr/>
          <p:nvPr/>
        </p:nvCxnSpPr>
        <p:spPr>
          <a:xfrm flipV="1">
            <a:off x="5945842" y="3193499"/>
            <a:ext cx="1" cy="2702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1" name="群組 110"/>
          <p:cNvGrpSpPr/>
          <p:nvPr/>
        </p:nvGrpSpPr>
        <p:grpSpPr>
          <a:xfrm>
            <a:off x="4520698" y="2268426"/>
            <a:ext cx="461666" cy="900000"/>
            <a:chOff x="4123648" y="5748055"/>
            <a:chExt cx="461666" cy="900000"/>
          </a:xfrm>
        </p:grpSpPr>
        <p:sp>
          <p:nvSpPr>
            <p:cNvPr id="112" name="矩形 111"/>
            <p:cNvSpPr/>
            <p:nvPr/>
          </p:nvSpPr>
          <p:spPr>
            <a:xfrm>
              <a:off x="4123648" y="5748055"/>
              <a:ext cx="461666" cy="900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113" name="文字方塊 112"/>
                <p:cNvSpPr txBox="1"/>
                <p:nvPr/>
              </p:nvSpPr>
              <p:spPr>
                <a:xfrm>
                  <a:off x="4196384" y="6013389"/>
                  <a:ext cx="37561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0</m:t>
                            </m:r>
                          </m:sup>
                        </m:sSup>
                      </m:oMath>
                    </m:oMathPara>
                  </a14:m>
                  <a:endParaRPr lang="zh-TW" altLang="en-US" sz="2400" dirty="0"/>
                </a:p>
              </p:txBody>
            </p:sp>
          </mc:Choice>
          <mc:Fallback xmlns="">
            <p:sp>
              <p:nvSpPr>
                <p:cNvPr id="113" name="文字方塊 112"/>
                <p:cNvSpPr txBox="1">
                  <a:spLocks noRot="1" noChangeAspect="1" noMove="1" noResize="1" noEditPoints="1" noAdjustHandles="1" noChangeArrowheads="1" noChangeShapeType="1" noTextEdit="1"/>
                </p:cNvSpPr>
                <p:nvPr/>
              </p:nvSpPr>
              <p:spPr>
                <a:xfrm>
                  <a:off x="4196384" y="6013389"/>
                  <a:ext cx="375616" cy="369332"/>
                </a:xfrm>
                <a:prstGeom prst="rect">
                  <a:avLst/>
                </a:prstGeom>
                <a:blipFill rotWithShape="0">
                  <a:blip r:embed="rId6"/>
                  <a:stretch>
                    <a:fillRect l="-11475" t="-1667" r="-8197"/>
                  </a:stretch>
                </a:blipFill>
              </p:spPr>
              <p:txBody>
                <a:bodyPr/>
                <a:lstStyle/>
                <a:p>
                  <a:r>
                    <a:rPr lang="zh-TW" altLang="en-US">
                      <a:noFill/>
                    </a:rPr>
                    <a:t> </a:t>
                  </a:r>
                </a:p>
              </p:txBody>
            </p:sp>
          </mc:Fallback>
        </mc:AlternateContent>
      </p:grpSp>
      <p:cxnSp>
        <p:nvCxnSpPr>
          <p:cNvPr id="114" name="直線單箭頭接點 113"/>
          <p:cNvCxnSpPr/>
          <p:nvPr/>
        </p:nvCxnSpPr>
        <p:spPr>
          <a:xfrm flipV="1">
            <a:off x="5033651" y="2718426"/>
            <a:ext cx="63881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56526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103" grpId="0" animBg="1"/>
      <p:bldP spid="108" grpId="0" animBg="1"/>
      <p:bldP spid="9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Image Caption Generation</a:t>
            </a:r>
            <a:endParaRPr lang="zh-TW" altLang="en-US" dirty="0"/>
          </a:p>
        </p:txBody>
      </p:sp>
      <p:pic>
        <p:nvPicPr>
          <p:cNvPr id="4" name="圖片 3"/>
          <p:cNvPicPr>
            <a:picLocks noChangeAspect="1"/>
          </p:cNvPicPr>
          <p:nvPr/>
        </p:nvPicPr>
        <p:blipFill>
          <a:blip r:embed="rId3"/>
          <a:stretch>
            <a:fillRect/>
          </a:stretch>
        </p:blipFill>
        <p:spPr>
          <a:xfrm>
            <a:off x="888671" y="4867497"/>
            <a:ext cx="2326237" cy="1499602"/>
          </a:xfrm>
          <a:prstGeom prst="rect">
            <a:avLst/>
          </a:prstGeom>
          <a:ln>
            <a:noFill/>
          </a:ln>
          <a:effectLst>
            <a:outerShdw blurRad="292100" dist="139700" dir="2700000" algn="tl" rotWithShape="0">
              <a:srgbClr val="333333">
                <a:alpha val="65000"/>
              </a:srgbClr>
            </a:outerShdw>
          </a:effectLst>
          <a:scene3d>
            <a:camera prst="isometricTopUp"/>
            <a:lightRig rig="threePt" dir="t"/>
          </a:scene3d>
        </p:spPr>
      </p:pic>
      <p:cxnSp>
        <p:nvCxnSpPr>
          <p:cNvPr id="5" name="直線接點 4"/>
          <p:cNvCxnSpPr/>
          <p:nvPr/>
        </p:nvCxnSpPr>
        <p:spPr>
          <a:xfrm flipV="1">
            <a:off x="1185881" y="5020029"/>
            <a:ext cx="1740944" cy="1137825"/>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1281247" y="5388497"/>
            <a:ext cx="1205622" cy="744343"/>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1798729" y="5073633"/>
            <a:ext cx="1276843" cy="758268"/>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sp>
        <p:nvSpPr>
          <p:cNvPr id="8" name="手繪多邊形 7"/>
          <p:cNvSpPr/>
          <p:nvPr/>
        </p:nvSpPr>
        <p:spPr>
          <a:xfrm>
            <a:off x="2266681" y="4132350"/>
            <a:ext cx="981630" cy="1025557"/>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9" name="手繪多邊形 8"/>
          <p:cNvSpPr/>
          <p:nvPr/>
        </p:nvSpPr>
        <p:spPr>
          <a:xfrm>
            <a:off x="1856497" y="4107851"/>
            <a:ext cx="595080" cy="1280646"/>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0" name="手繪多邊形 9"/>
          <p:cNvSpPr/>
          <p:nvPr/>
        </p:nvSpPr>
        <p:spPr>
          <a:xfrm>
            <a:off x="1248012" y="4140542"/>
            <a:ext cx="408107" cy="1588673"/>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1" name="梯形 10"/>
          <p:cNvSpPr/>
          <p:nvPr/>
        </p:nvSpPr>
        <p:spPr>
          <a:xfrm>
            <a:off x="1269555" y="3695626"/>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sp>
        <p:nvSpPr>
          <p:cNvPr id="12" name="梯形 11"/>
          <p:cNvSpPr/>
          <p:nvPr/>
        </p:nvSpPr>
        <p:spPr>
          <a:xfrm>
            <a:off x="2050450" y="3695626"/>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sp>
        <p:nvSpPr>
          <p:cNvPr id="13" name="梯形 12"/>
          <p:cNvSpPr/>
          <p:nvPr/>
        </p:nvSpPr>
        <p:spPr>
          <a:xfrm>
            <a:off x="2843459" y="3695626"/>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sp>
        <p:nvSpPr>
          <p:cNvPr id="14" name="梯形 13"/>
          <p:cNvSpPr/>
          <p:nvPr/>
        </p:nvSpPr>
        <p:spPr>
          <a:xfrm>
            <a:off x="1641004" y="3974022"/>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sp>
        <p:nvSpPr>
          <p:cNvPr id="15" name="梯形 14"/>
          <p:cNvSpPr/>
          <p:nvPr/>
        </p:nvSpPr>
        <p:spPr>
          <a:xfrm>
            <a:off x="2421900" y="3974022"/>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sp>
        <p:nvSpPr>
          <p:cNvPr id="16" name="梯形 15"/>
          <p:cNvSpPr/>
          <p:nvPr/>
        </p:nvSpPr>
        <p:spPr>
          <a:xfrm>
            <a:off x="3214909" y="3974022"/>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cxnSp>
        <p:nvCxnSpPr>
          <p:cNvPr id="17" name="直線單箭頭接點 16"/>
          <p:cNvCxnSpPr/>
          <p:nvPr/>
        </p:nvCxnSpPr>
        <p:spPr>
          <a:xfrm flipV="1">
            <a:off x="1666059" y="3388551"/>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flipV="1">
            <a:off x="2027353" y="3666948"/>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flipV="1">
            <a:off x="2446954" y="3412498"/>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flipV="1">
            <a:off x="2818404" y="3695626"/>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flipV="1">
            <a:off x="3239963" y="3412497"/>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flipV="1">
            <a:off x="3636468" y="3680075"/>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1563700" y="2764517"/>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sp>
        <p:nvSpPr>
          <p:cNvPr id="24" name="矩形 23"/>
          <p:cNvSpPr/>
          <p:nvPr/>
        </p:nvSpPr>
        <p:spPr>
          <a:xfrm>
            <a:off x="2331655" y="2752238"/>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sp>
        <p:nvSpPr>
          <p:cNvPr id="25" name="矩形 24"/>
          <p:cNvSpPr/>
          <p:nvPr/>
        </p:nvSpPr>
        <p:spPr>
          <a:xfrm>
            <a:off x="3137605" y="2764517"/>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sp>
        <p:nvSpPr>
          <p:cNvPr id="26" name="矩形 25"/>
          <p:cNvSpPr/>
          <p:nvPr/>
        </p:nvSpPr>
        <p:spPr>
          <a:xfrm>
            <a:off x="1932984" y="3004628"/>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sp>
        <p:nvSpPr>
          <p:cNvPr id="27" name="矩形 26"/>
          <p:cNvSpPr/>
          <p:nvPr/>
        </p:nvSpPr>
        <p:spPr>
          <a:xfrm>
            <a:off x="2722109" y="3076228"/>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sp>
        <p:nvSpPr>
          <p:cNvPr id="28" name="矩形 27"/>
          <p:cNvSpPr/>
          <p:nvPr/>
        </p:nvSpPr>
        <p:spPr>
          <a:xfrm>
            <a:off x="3531225" y="3027891"/>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sp>
        <p:nvSpPr>
          <p:cNvPr id="29" name="手繪多邊形 28"/>
          <p:cNvSpPr/>
          <p:nvPr/>
        </p:nvSpPr>
        <p:spPr>
          <a:xfrm>
            <a:off x="1734214" y="4394170"/>
            <a:ext cx="343561" cy="1668321"/>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30" name="手繪多邊形 29"/>
          <p:cNvSpPr/>
          <p:nvPr/>
        </p:nvSpPr>
        <p:spPr>
          <a:xfrm>
            <a:off x="2374985" y="4417462"/>
            <a:ext cx="491169" cy="1382191"/>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31" name="手繪多邊形 30"/>
          <p:cNvSpPr/>
          <p:nvPr/>
        </p:nvSpPr>
        <p:spPr>
          <a:xfrm>
            <a:off x="2798758" y="4399928"/>
            <a:ext cx="847264" cy="1031257"/>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60" name="文字方塊 59"/>
          <p:cNvSpPr txBox="1"/>
          <p:nvPr/>
        </p:nvSpPr>
        <p:spPr>
          <a:xfrm>
            <a:off x="374625" y="3825620"/>
            <a:ext cx="749300" cy="461665"/>
          </a:xfrm>
          <a:prstGeom prst="rect">
            <a:avLst/>
          </a:prstGeom>
          <a:noFill/>
        </p:spPr>
        <p:txBody>
          <a:bodyPr wrap="square" rtlCol="0">
            <a:spAutoFit/>
          </a:bodyPr>
          <a:lstStyle/>
          <a:p>
            <a:r>
              <a:rPr lang="en-US" altLang="zh-TW" sz="2400" dirty="0"/>
              <a:t>CNN</a:t>
            </a:r>
            <a:endParaRPr lang="zh-TW" altLang="en-US" sz="2400" dirty="0"/>
          </a:p>
        </p:txBody>
      </p:sp>
      <p:sp>
        <p:nvSpPr>
          <p:cNvPr id="72" name="梯形 71"/>
          <p:cNvSpPr/>
          <p:nvPr/>
        </p:nvSpPr>
        <p:spPr>
          <a:xfrm>
            <a:off x="5378323" y="5659731"/>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sp>
        <p:nvSpPr>
          <p:cNvPr id="73" name="梯形 72"/>
          <p:cNvSpPr/>
          <p:nvPr/>
        </p:nvSpPr>
        <p:spPr>
          <a:xfrm>
            <a:off x="6159218" y="5659731"/>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sp>
        <p:nvSpPr>
          <p:cNvPr id="74" name="梯形 73"/>
          <p:cNvSpPr/>
          <p:nvPr/>
        </p:nvSpPr>
        <p:spPr>
          <a:xfrm>
            <a:off x="6952227" y="5659731"/>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sp>
        <p:nvSpPr>
          <p:cNvPr id="75" name="梯形 74"/>
          <p:cNvSpPr/>
          <p:nvPr/>
        </p:nvSpPr>
        <p:spPr>
          <a:xfrm>
            <a:off x="5749772" y="5938127"/>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sp>
        <p:nvSpPr>
          <p:cNvPr id="76" name="梯形 75"/>
          <p:cNvSpPr/>
          <p:nvPr/>
        </p:nvSpPr>
        <p:spPr>
          <a:xfrm>
            <a:off x="6530668" y="5938127"/>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sp>
        <p:nvSpPr>
          <p:cNvPr id="77" name="梯形 76"/>
          <p:cNvSpPr/>
          <p:nvPr/>
        </p:nvSpPr>
        <p:spPr>
          <a:xfrm>
            <a:off x="7323677" y="5938127"/>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filter</a:t>
            </a:r>
            <a:endParaRPr lang="zh-TW" altLang="en-US" dirty="0"/>
          </a:p>
        </p:txBody>
      </p:sp>
      <p:cxnSp>
        <p:nvCxnSpPr>
          <p:cNvPr id="78" name="直線單箭頭接點 77"/>
          <p:cNvCxnSpPr/>
          <p:nvPr/>
        </p:nvCxnSpPr>
        <p:spPr>
          <a:xfrm flipV="1">
            <a:off x="5774827" y="5352656"/>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線單箭頭接點 78"/>
          <p:cNvCxnSpPr/>
          <p:nvPr/>
        </p:nvCxnSpPr>
        <p:spPr>
          <a:xfrm flipV="1">
            <a:off x="6136121" y="5631053"/>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單箭頭接點 79"/>
          <p:cNvCxnSpPr/>
          <p:nvPr/>
        </p:nvCxnSpPr>
        <p:spPr>
          <a:xfrm flipV="1">
            <a:off x="6555722" y="5376603"/>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單箭頭接點 80"/>
          <p:cNvCxnSpPr/>
          <p:nvPr/>
        </p:nvCxnSpPr>
        <p:spPr>
          <a:xfrm flipV="1">
            <a:off x="6927172" y="5659731"/>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單箭頭接點 81"/>
          <p:cNvCxnSpPr/>
          <p:nvPr/>
        </p:nvCxnSpPr>
        <p:spPr>
          <a:xfrm flipV="1">
            <a:off x="7348731" y="5376602"/>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單箭頭接點 82"/>
          <p:cNvCxnSpPr/>
          <p:nvPr/>
        </p:nvCxnSpPr>
        <p:spPr>
          <a:xfrm flipV="1">
            <a:off x="7745236" y="5644180"/>
            <a:ext cx="0" cy="307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矩形 83"/>
          <p:cNvSpPr/>
          <p:nvPr/>
        </p:nvSpPr>
        <p:spPr>
          <a:xfrm>
            <a:off x="5672468" y="4728622"/>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sp>
        <p:nvSpPr>
          <p:cNvPr id="85" name="矩形 84"/>
          <p:cNvSpPr/>
          <p:nvPr/>
        </p:nvSpPr>
        <p:spPr>
          <a:xfrm>
            <a:off x="6440423" y="4716343"/>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sp>
        <p:nvSpPr>
          <p:cNvPr id="86" name="矩形 85"/>
          <p:cNvSpPr/>
          <p:nvPr/>
        </p:nvSpPr>
        <p:spPr>
          <a:xfrm>
            <a:off x="7246373" y="4728622"/>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sp>
        <p:nvSpPr>
          <p:cNvPr id="87" name="矩形 86"/>
          <p:cNvSpPr/>
          <p:nvPr/>
        </p:nvSpPr>
        <p:spPr>
          <a:xfrm>
            <a:off x="6041752" y="4968733"/>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sp>
        <p:nvSpPr>
          <p:cNvPr id="88" name="矩形 87"/>
          <p:cNvSpPr/>
          <p:nvPr/>
        </p:nvSpPr>
        <p:spPr>
          <a:xfrm>
            <a:off x="6830877" y="5040333"/>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sp>
        <p:nvSpPr>
          <p:cNvPr id="89" name="矩形 88"/>
          <p:cNvSpPr/>
          <p:nvPr/>
        </p:nvSpPr>
        <p:spPr>
          <a:xfrm>
            <a:off x="7639993" y="4991996"/>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1350"/>
          </a:p>
        </p:txBody>
      </p:sp>
      <p:sp>
        <p:nvSpPr>
          <p:cNvPr id="90" name="文字方塊 89"/>
          <p:cNvSpPr txBox="1"/>
          <p:nvPr/>
        </p:nvSpPr>
        <p:spPr>
          <a:xfrm>
            <a:off x="1621083" y="1796178"/>
            <a:ext cx="1965755" cy="830997"/>
          </a:xfrm>
          <a:prstGeom prst="rect">
            <a:avLst/>
          </a:prstGeom>
          <a:noFill/>
        </p:spPr>
        <p:txBody>
          <a:bodyPr wrap="square" rtlCol="0">
            <a:spAutoFit/>
          </a:bodyPr>
          <a:lstStyle/>
          <a:p>
            <a:pPr algn="ctr"/>
            <a:r>
              <a:rPr lang="en-US" altLang="zh-TW" sz="2400" dirty="0"/>
              <a:t>A vector for each region</a:t>
            </a:r>
            <a:endParaRPr lang="zh-TW" altLang="en-US" sz="2400" dirty="0"/>
          </a:p>
        </p:txBody>
      </p:sp>
      <p:grpSp>
        <p:nvGrpSpPr>
          <p:cNvPr id="93" name="群組 92"/>
          <p:cNvGrpSpPr/>
          <p:nvPr/>
        </p:nvGrpSpPr>
        <p:grpSpPr>
          <a:xfrm>
            <a:off x="4520698" y="2268426"/>
            <a:ext cx="461666" cy="900000"/>
            <a:chOff x="4123648" y="5748055"/>
            <a:chExt cx="461666" cy="900000"/>
          </a:xfrm>
        </p:grpSpPr>
        <p:sp>
          <p:nvSpPr>
            <p:cNvPr id="91" name="矩形 90"/>
            <p:cNvSpPr/>
            <p:nvPr/>
          </p:nvSpPr>
          <p:spPr>
            <a:xfrm>
              <a:off x="4123648" y="5748055"/>
              <a:ext cx="461666" cy="900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92" name="文字方塊 91"/>
                <p:cNvSpPr txBox="1"/>
                <p:nvPr/>
              </p:nvSpPr>
              <p:spPr>
                <a:xfrm>
                  <a:off x="4196384" y="6013389"/>
                  <a:ext cx="37561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0</m:t>
                            </m:r>
                          </m:sup>
                        </m:sSup>
                      </m:oMath>
                    </m:oMathPara>
                  </a14:m>
                  <a:endParaRPr lang="zh-TW" altLang="en-US" sz="2400" dirty="0"/>
                </a:p>
              </p:txBody>
            </p:sp>
          </mc:Choice>
          <mc:Fallback xmlns="">
            <p:sp>
              <p:nvSpPr>
                <p:cNvPr id="92" name="文字方塊 91"/>
                <p:cNvSpPr txBox="1">
                  <a:spLocks noRot="1" noChangeAspect="1" noMove="1" noResize="1" noEditPoints="1" noAdjustHandles="1" noChangeArrowheads="1" noChangeShapeType="1" noTextEdit="1"/>
                </p:cNvSpPr>
                <p:nvPr/>
              </p:nvSpPr>
              <p:spPr>
                <a:xfrm>
                  <a:off x="4196384" y="6013389"/>
                  <a:ext cx="375616" cy="369332"/>
                </a:xfrm>
                <a:prstGeom prst="rect">
                  <a:avLst/>
                </a:prstGeom>
                <a:blipFill rotWithShape="0">
                  <a:blip r:embed="rId4"/>
                  <a:stretch>
                    <a:fillRect l="-11475" t="-1667" r="-8197"/>
                  </a:stretch>
                </a:blipFill>
              </p:spPr>
              <p:txBody>
                <a:bodyPr/>
                <a:lstStyle/>
                <a:p>
                  <a:r>
                    <a:rPr lang="zh-TW" altLang="en-US">
                      <a:noFill/>
                    </a:rPr>
                    <a:t> </a:t>
                  </a:r>
                </a:p>
              </p:txBody>
            </p:sp>
          </mc:Fallback>
        </mc:AlternateContent>
      </p:grpSp>
      <p:sp>
        <p:nvSpPr>
          <p:cNvPr id="63" name="文字方塊 62"/>
          <p:cNvSpPr txBox="1"/>
          <p:nvPr/>
        </p:nvSpPr>
        <p:spPr>
          <a:xfrm>
            <a:off x="5527195" y="4376623"/>
            <a:ext cx="635849" cy="369332"/>
          </a:xfrm>
          <a:prstGeom prst="rect">
            <a:avLst/>
          </a:prstGeom>
          <a:noFill/>
        </p:spPr>
        <p:txBody>
          <a:bodyPr wrap="square" rtlCol="0">
            <a:spAutoFit/>
          </a:bodyPr>
          <a:lstStyle/>
          <a:p>
            <a:r>
              <a:rPr lang="en-US" altLang="zh-TW" dirty="0"/>
              <a:t>0.0</a:t>
            </a:r>
            <a:endParaRPr lang="zh-TW" altLang="en-US" dirty="0"/>
          </a:p>
        </p:txBody>
      </p:sp>
      <p:sp>
        <p:nvSpPr>
          <p:cNvPr id="64" name="文字方塊 63"/>
          <p:cNvSpPr txBox="1"/>
          <p:nvPr/>
        </p:nvSpPr>
        <p:spPr>
          <a:xfrm>
            <a:off x="6323910" y="4361957"/>
            <a:ext cx="693258" cy="369332"/>
          </a:xfrm>
          <a:prstGeom prst="rect">
            <a:avLst/>
          </a:prstGeom>
          <a:noFill/>
        </p:spPr>
        <p:txBody>
          <a:bodyPr wrap="square" rtlCol="0">
            <a:spAutoFit/>
          </a:bodyPr>
          <a:lstStyle/>
          <a:p>
            <a:r>
              <a:rPr lang="en-US" altLang="zh-TW" dirty="0"/>
              <a:t>0.8</a:t>
            </a:r>
            <a:endParaRPr lang="zh-TW" altLang="en-US" dirty="0"/>
          </a:p>
        </p:txBody>
      </p:sp>
      <p:sp>
        <p:nvSpPr>
          <p:cNvPr id="65" name="文字方塊 64"/>
          <p:cNvSpPr txBox="1"/>
          <p:nvPr/>
        </p:nvSpPr>
        <p:spPr>
          <a:xfrm>
            <a:off x="7124443" y="4368849"/>
            <a:ext cx="612058" cy="369332"/>
          </a:xfrm>
          <a:prstGeom prst="rect">
            <a:avLst/>
          </a:prstGeom>
          <a:noFill/>
        </p:spPr>
        <p:txBody>
          <a:bodyPr wrap="square" rtlCol="0">
            <a:spAutoFit/>
          </a:bodyPr>
          <a:lstStyle/>
          <a:p>
            <a:r>
              <a:rPr lang="en-US" altLang="zh-TW" dirty="0"/>
              <a:t>0.2</a:t>
            </a:r>
            <a:endParaRPr lang="zh-TW" altLang="en-US" dirty="0"/>
          </a:p>
        </p:txBody>
      </p:sp>
      <p:sp>
        <p:nvSpPr>
          <p:cNvPr id="66" name="文字方塊 65"/>
          <p:cNvSpPr txBox="1"/>
          <p:nvPr/>
        </p:nvSpPr>
        <p:spPr>
          <a:xfrm>
            <a:off x="5917138" y="4674642"/>
            <a:ext cx="655960" cy="369332"/>
          </a:xfrm>
          <a:prstGeom prst="rect">
            <a:avLst/>
          </a:prstGeom>
          <a:noFill/>
        </p:spPr>
        <p:txBody>
          <a:bodyPr wrap="square" rtlCol="0">
            <a:spAutoFit/>
          </a:bodyPr>
          <a:lstStyle/>
          <a:p>
            <a:r>
              <a:rPr lang="en-US" altLang="zh-TW" dirty="0"/>
              <a:t>0.0</a:t>
            </a:r>
            <a:endParaRPr lang="zh-TW" altLang="en-US" dirty="0"/>
          </a:p>
        </p:txBody>
      </p:sp>
      <p:sp>
        <p:nvSpPr>
          <p:cNvPr id="67" name="文字方塊 66"/>
          <p:cNvSpPr txBox="1"/>
          <p:nvPr/>
        </p:nvSpPr>
        <p:spPr>
          <a:xfrm>
            <a:off x="6716009" y="4721243"/>
            <a:ext cx="646517" cy="369332"/>
          </a:xfrm>
          <a:prstGeom prst="rect">
            <a:avLst/>
          </a:prstGeom>
          <a:noFill/>
        </p:spPr>
        <p:txBody>
          <a:bodyPr wrap="square" rtlCol="0">
            <a:spAutoFit/>
          </a:bodyPr>
          <a:lstStyle/>
          <a:p>
            <a:r>
              <a:rPr lang="en-US" altLang="zh-TW" dirty="0"/>
              <a:t>0.0</a:t>
            </a:r>
            <a:endParaRPr lang="zh-TW" altLang="en-US" dirty="0"/>
          </a:p>
        </p:txBody>
      </p:sp>
      <p:sp>
        <p:nvSpPr>
          <p:cNvPr id="68" name="文字方塊 67"/>
          <p:cNvSpPr txBox="1"/>
          <p:nvPr/>
        </p:nvSpPr>
        <p:spPr>
          <a:xfrm>
            <a:off x="7536922" y="4674642"/>
            <a:ext cx="588063" cy="369332"/>
          </a:xfrm>
          <a:prstGeom prst="rect">
            <a:avLst/>
          </a:prstGeom>
          <a:noFill/>
        </p:spPr>
        <p:txBody>
          <a:bodyPr wrap="square" rtlCol="0">
            <a:spAutoFit/>
          </a:bodyPr>
          <a:lstStyle/>
          <a:p>
            <a:r>
              <a:rPr lang="en-US" altLang="zh-TW" dirty="0"/>
              <a:t>0.0</a:t>
            </a:r>
            <a:endParaRPr lang="zh-TW" altLang="en-US" dirty="0"/>
          </a:p>
        </p:txBody>
      </p:sp>
      <p:sp>
        <p:nvSpPr>
          <p:cNvPr id="71" name="文字方塊 70"/>
          <p:cNvSpPr txBox="1"/>
          <p:nvPr/>
        </p:nvSpPr>
        <p:spPr>
          <a:xfrm>
            <a:off x="7219257" y="3426045"/>
            <a:ext cx="1493546" cy="830997"/>
          </a:xfrm>
          <a:prstGeom prst="rect">
            <a:avLst/>
          </a:prstGeom>
          <a:noFill/>
        </p:spPr>
        <p:txBody>
          <a:bodyPr wrap="square" rtlCol="0">
            <a:spAutoFit/>
          </a:bodyPr>
          <a:lstStyle/>
          <a:p>
            <a:pPr algn="ctr"/>
            <a:r>
              <a:rPr lang="en-US" altLang="zh-TW" sz="2400" dirty="0"/>
              <a:t>weighted sum</a:t>
            </a:r>
            <a:endParaRPr lang="zh-TW" altLang="en-US" sz="2400" dirty="0"/>
          </a:p>
        </p:txBody>
      </p:sp>
      <p:cxnSp>
        <p:nvCxnSpPr>
          <p:cNvPr id="95" name="直線單箭頭接點 94"/>
          <p:cNvCxnSpPr>
            <a:endCxn id="94" idx="2"/>
          </p:cNvCxnSpPr>
          <p:nvPr/>
        </p:nvCxnSpPr>
        <p:spPr>
          <a:xfrm flipV="1">
            <a:off x="6530668" y="4135206"/>
            <a:ext cx="520679" cy="3190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線單箭頭接點 95"/>
          <p:cNvCxnSpPr>
            <a:endCxn id="94" idx="2"/>
          </p:cNvCxnSpPr>
          <p:nvPr/>
        </p:nvCxnSpPr>
        <p:spPr>
          <a:xfrm flipH="1" flipV="1">
            <a:off x="7051347" y="4135206"/>
            <a:ext cx="330456" cy="3486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單箭頭接點 99"/>
          <p:cNvCxnSpPr/>
          <p:nvPr/>
        </p:nvCxnSpPr>
        <p:spPr>
          <a:xfrm flipV="1">
            <a:off x="5902558" y="2000071"/>
            <a:ext cx="1" cy="2702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5" name="群組 104"/>
          <p:cNvGrpSpPr/>
          <p:nvPr/>
        </p:nvGrpSpPr>
        <p:grpSpPr>
          <a:xfrm>
            <a:off x="5701301" y="2292755"/>
            <a:ext cx="461666" cy="900000"/>
            <a:chOff x="4123648" y="5748055"/>
            <a:chExt cx="461666" cy="900000"/>
          </a:xfrm>
        </p:grpSpPr>
        <p:sp>
          <p:nvSpPr>
            <p:cNvPr id="106" name="矩形 105"/>
            <p:cNvSpPr/>
            <p:nvPr/>
          </p:nvSpPr>
          <p:spPr>
            <a:xfrm>
              <a:off x="4123648" y="5748055"/>
              <a:ext cx="461666" cy="900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107" name="文字方塊 106"/>
                <p:cNvSpPr txBox="1"/>
                <p:nvPr/>
              </p:nvSpPr>
              <p:spPr>
                <a:xfrm>
                  <a:off x="4196384" y="6013389"/>
                  <a:ext cx="36901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107" name="文字方塊 106"/>
                <p:cNvSpPr txBox="1">
                  <a:spLocks noRot="1" noChangeAspect="1" noMove="1" noResize="1" noEditPoints="1" noAdjustHandles="1" noChangeArrowheads="1" noChangeShapeType="1" noTextEdit="1"/>
                </p:cNvSpPr>
                <p:nvPr/>
              </p:nvSpPr>
              <p:spPr>
                <a:xfrm>
                  <a:off x="4196384" y="6013389"/>
                  <a:ext cx="369012" cy="369332"/>
                </a:xfrm>
                <a:prstGeom prst="rect">
                  <a:avLst/>
                </a:prstGeom>
                <a:blipFill rotWithShape="0">
                  <a:blip r:embed="rId5"/>
                  <a:stretch>
                    <a:fillRect l="-9836" t="-1667" r="-6557"/>
                  </a:stretch>
                </a:blipFill>
              </p:spPr>
              <p:txBody>
                <a:bodyPr/>
                <a:lstStyle/>
                <a:p>
                  <a:r>
                    <a:rPr lang="zh-TW" altLang="en-US">
                      <a:noFill/>
                    </a:rPr>
                    <a:t> </a:t>
                  </a:r>
                </a:p>
              </p:txBody>
            </p:sp>
          </mc:Fallback>
        </mc:AlternateContent>
      </p:grpSp>
      <p:sp>
        <p:nvSpPr>
          <p:cNvPr id="108" name="矩形 107"/>
          <p:cNvSpPr/>
          <p:nvPr/>
        </p:nvSpPr>
        <p:spPr>
          <a:xfrm>
            <a:off x="5683462" y="1340368"/>
            <a:ext cx="457187" cy="6562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99" name="文字方塊 98"/>
          <p:cNvSpPr txBox="1"/>
          <p:nvPr/>
        </p:nvSpPr>
        <p:spPr>
          <a:xfrm>
            <a:off x="5309744" y="1451802"/>
            <a:ext cx="1204621" cy="461665"/>
          </a:xfrm>
          <a:prstGeom prst="rect">
            <a:avLst/>
          </a:prstGeom>
          <a:noFill/>
        </p:spPr>
        <p:txBody>
          <a:bodyPr wrap="square" rtlCol="0">
            <a:spAutoFit/>
          </a:bodyPr>
          <a:lstStyle/>
          <a:p>
            <a:pPr algn="ctr"/>
            <a:r>
              <a:rPr lang="en-US" altLang="zh-TW" sz="2400" dirty="0"/>
              <a:t>Word 1</a:t>
            </a:r>
            <a:endParaRPr lang="zh-TW" altLang="en-US" sz="2400" dirty="0"/>
          </a:p>
        </p:txBody>
      </p:sp>
      <p:sp>
        <p:nvSpPr>
          <p:cNvPr id="94" name="矩形 93"/>
          <p:cNvSpPr/>
          <p:nvPr/>
        </p:nvSpPr>
        <p:spPr>
          <a:xfrm>
            <a:off x="6822753" y="3478938"/>
            <a:ext cx="457187" cy="65626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cxnSp>
        <p:nvCxnSpPr>
          <p:cNvPr id="97" name="直線單箭頭接點 96"/>
          <p:cNvCxnSpPr/>
          <p:nvPr/>
        </p:nvCxnSpPr>
        <p:spPr>
          <a:xfrm flipV="1">
            <a:off x="7024010" y="1975742"/>
            <a:ext cx="1" cy="2702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8" name="群組 97"/>
          <p:cNvGrpSpPr/>
          <p:nvPr/>
        </p:nvGrpSpPr>
        <p:grpSpPr>
          <a:xfrm>
            <a:off x="6822753" y="2268426"/>
            <a:ext cx="461666" cy="900000"/>
            <a:chOff x="4123648" y="5748055"/>
            <a:chExt cx="461666" cy="900000"/>
          </a:xfrm>
        </p:grpSpPr>
        <p:sp>
          <p:nvSpPr>
            <p:cNvPr id="101" name="矩形 100"/>
            <p:cNvSpPr/>
            <p:nvPr/>
          </p:nvSpPr>
          <p:spPr>
            <a:xfrm>
              <a:off x="4123648" y="5748055"/>
              <a:ext cx="461666" cy="900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102" name="文字方塊 101"/>
                <p:cNvSpPr txBox="1"/>
                <p:nvPr/>
              </p:nvSpPr>
              <p:spPr>
                <a:xfrm>
                  <a:off x="4196384" y="6013389"/>
                  <a:ext cx="37561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102" name="文字方塊 101"/>
                <p:cNvSpPr txBox="1">
                  <a:spLocks noRot="1" noChangeAspect="1" noMove="1" noResize="1" noEditPoints="1" noAdjustHandles="1" noChangeArrowheads="1" noChangeShapeType="1" noTextEdit="1"/>
                </p:cNvSpPr>
                <p:nvPr/>
              </p:nvSpPr>
              <p:spPr>
                <a:xfrm>
                  <a:off x="4196384" y="6013389"/>
                  <a:ext cx="375616" cy="369332"/>
                </a:xfrm>
                <a:prstGeom prst="rect">
                  <a:avLst/>
                </a:prstGeom>
                <a:blipFill>
                  <a:blip r:embed="rId6"/>
                  <a:stretch>
                    <a:fillRect l="-9677" t="-1667" r="-6452"/>
                  </a:stretch>
                </a:blipFill>
              </p:spPr>
              <p:txBody>
                <a:bodyPr/>
                <a:lstStyle/>
                <a:p>
                  <a:r>
                    <a:rPr lang="zh-TW" altLang="en-US">
                      <a:noFill/>
                    </a:rPr>
                    <a:t> </a:t>
                  </a:r>
                </a:p>
              </p:txBody>
            </p:sp>
          </mc:Fallback>
        </mc:AlternateContent>
      </p:grpSp>
      <p:sp>
        <p:nvSpPr>
          <p:cNvPr id="111" name="矩形 110"/>
          <p:cNvSpPr/>
          <p:nvPr/>
        </p:nvSpPr>
        <p:spPr>
          <a:xfrm>
            <a:off x="6804914" y="1316039"/>
            <a:ext cx="457187" cy="6562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112" name="文字方塊 111"/>
          <p:cNvSpPr txBox="1"/>
          <p:nvPr/>
        </p:nvSpPr>
        <p:spPr>
          <a:xfrm>
            <a:off x="6431196" y="1427473"/>
            <a:ext cx="1204621" cy="461665"/>
          </a:xfrm>
          <a:prstGeom prst="rect">
            <a:avLst/>
          </a:prstGeom>
          <a:noFill/>
        </p:spPr>
        <p:txBody>
          <a:bodyPr wrap="square" rtlCol="0">
            <a:spAutoFit/>
          </a:bodyPr>
          <a:lstStyle/>
          <a:p>
            <a:pPr algn="ctr"/>
            <a:r>
              <a:rPr lang="en-US" altLang="zh-TW" sz="2400" dirty="0"/>
              <a:t>Word 2</a:t>
            </a:r>
            <a:endParaRPr lang="zh-TW" altLang="en-US" sz="2400" dirty="0"/>
          </a:p>
        </p:txBody>
      </p:sp>
      <p:cxnSp>
        <p:nvCxnSpPr>
          <p:cNvPr id="113" name="直線單箭頭接點 112"/>
          <p:cNvCxnSpPr/>
          <p:nvPr/>
        </p:nvCxnSpPr>
        <p:spPr>
          <a:xfrm flipV="1">
            <a:off x="7067294" y="3169170"/>
            <a:ext cx="1" cy="2702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直線單箭頭接點 113"/>
          <p:cNvCxnSpPr>
            <a:endCxn id="101" idx="1"/>
          </p:cNvCxnSpPr>
          <p:nvPr/>
        </p:nvCxnSpPr>
        <p:spPr>
          <a:xfrm flipV="1">
            <a:off x="6183936" y="2718426"/>
            <a:ext cx="63881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直線單箭頭接點 114"/>
          <p:cNvCxnSpPr/>
          <p:nvPr/>
        </p:nvCxnSpPr>
        <p:spPr>
          <a:xfrm flipV="1">
            <a:off x="5033651" y="2718426"/>
            <a:ext cx="63881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線單箭頭接點 102"/>
          <p:cNvCxnSpPr>
            <a:cxnSpLocks/>
            <a:endCxn id="101" idx="1"/>
          </p:cNvCxnSpPr>
          <p:nvPr/>
        </p:nvCxnSpPr>
        <p:spPr>
          <a:xfrm>
            <a:off x="6183936" y="1796178"/>
            <a:ext cx="638817" cy="9222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14866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63" grpId="0"/>
      <p:bldP spid="64" grpId="0"/>
      <p:bldP spid="65" grpId="0"/>
      <p:bldP spid="66" grpId="0"/>
      <p:bldP spid="67" grpId="0"/>
      <p:bldP spid="68" grpId="0"/>
      <p:bldP spid="71" grpId="0"/>
      <p:bldP spid="94" grpId="0" animBg="1"/>
      <p:bldP spid="111" grpId="0" animBg="1"/>
      <p:bldP spid="1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Image Caption Generation</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 name="Image 4" descr="good.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48" y="1690689"/>
            <a:ext cx="8954304" cy="3755031"/>
          </a:xfrm>
          <a:prstGeom prst="rect">
            <a:avLst/>
          </a:prstGeom>
        </p:spPr>
      </p:pic>
      <p:sp>
        <p:nvSpPr>
          <p:cNvPr id="5" name="矩形 4"/>
          <p:cNvSpPr/>
          <p:nvPr/>
        </p:nvSpPr>
        <p:spPr>
          <a:xfrm>
            <a:off x="790574" y="5715298"/>
            <a:ext cx="7562851" cy="923330"/>
          </a:xfrm>
          <a:prstGeom prst="rect">
            <a:avLst/>
          </a:prstGeom>
        </p:spPr>
        <p:txBody>
          <a:bodyPr wrap="square">
            <a:spAutoFit/>
          </a:bodyPr>
          <a:lstStyle/>
          <a:p>
            <a:r>
              <a:rPr lang="en-US" altLang="zh-TW" dirty="0"/>
              <a:t>Kelvin Xu, Jimmy Ba, Ryan </a:t>
            </a:r>
            <a:r>
              <a:rPr lang="en-US" altLang="zh-TW" dirty="0" err="1"/>
              <a:t>Kiros</a:t>
            </a:r>
            <a:r>
              <a:rPr lang="en-US" altLang="zh-TW" dirty="0"/>
              <a:t>, Kyunghyun Cho, Aaron </a:t>
            </a:r>
            <a:r>
              <a:rPr lang="en-US" altLang="zh-TW" dirty="0" err="1"/>
              <a:t>Courville</a:t>
            </a:r>
            <a:r>
              <a:rPr lang="en-US" altLang="zh-TW" dirty="0"/>
              <a:t>, Ruslan </a:t>
            </a:r>
            <a:r>
              <a:rPr lang="en-US" altLang="zh-TW" dirty="0" err="1"/>
              <a:t>Salakhutdinov</a:t>
            </a:r>
            <a:r>
              <a:rPr lang="en-US" altLang="zh-TW" dirty="0"/>
              <a:t>, Richard </a:t>
            </a:r>
            <a:r>
              <a:rPr lang="en-US" altLang="zh-TW" dirty="0" err="1"/>
              <a:t>Zemel</a:t>
            </a:r>
            <a:r>
              <a:rPr lang="en-US" altLang="zh-TW" dirty="0"/>
              <a:t>, </a:t>
            </a:r>
            <a:r>
              <a:rPr lang="en-US" altLang="zh-TW" dirty="0" err="1"/>
              <a:t>Yoshua</a:t>
            </a:r>
            <a:r>
              <a:rPr lang="en-US" altLang="zh-TW" dirty="0"/>
              <a:t> Bengio, </a:t>
            </a:r>
            <a:r>
              <a:rPr lang="en-US" altLang="zh-TW" dirty="0">
                <a:solidFill>
                  <a:srgbClr val="000000"/>
                </a:solidFill>
                <a:latin typeface="Lucida Grande"/>
              </a:rPr>
              <a:t>“</a:t>
            </a:r>
            <a:r>
              <a:rPr lang="en-US" altLang="zh-TW" dirty="0"/>
              <a:t>Show, Attend and Tell: Neural Image Caption Generation with Visual Attention</a:t>
            </a:r>
            <a:r>
              <a:rPr lang="en-US" altLang="zh-TW" dirty="0">
                <a:solidFill>
                  <a:srgbClr val="000000"/>
                </a:solidFill>
                <a:latin typeface="Lucida Grande"/>
              </a:rPr>
              <a:t>”, ICML, 2015</a:t>
            </a:r>
            <a:endParaRPr lang="zh-TW" altLang="en-US" dirty="0"/>
          </a:p>
        </p:txBody>
      </p:sp>
    </p:spTree>
    <p:extLst>
      <p:ext uri="{BB962C8B-B14F-4D97-AF65-F5344CB8AC3E}">
        <p14:creationId xmlns:p14="http://schemas.microsoft.com/office/powerpoint/2010/main" val="293040140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Image Caption Generation</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 name="Image 4" descr="errors.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90689"/>
            <a:ext cx="8958287" cy="3815028"/>
          </a:xfrm>
          <a:prstGeom prst="rect">
            <a:avLst/>
          </a:prstGeom>
        </p:spPr>
      </p:pic>
      <p:sp>
        <p:nvSpPr>
          <p:cNvPr id="5" name="矩形 4"/>
          <p:cNvSpPr/>
          <p:nvPr/>
        </p:nvSpPr>
        <p:spPr>
          <a:xfrm>
            <a:off x="790574" y="5715298"/>
            <a:ext cx="7562851" cy="923330"/>
          </a:xfrm>
          <a:prstGeom prst="rect">
            <a:avLst/>
          </a:prstGeom>
        </p:spPr>
        <p:txBody>
          <a:bodyPr wrap="square">
            <a:spAutoFit/>
          </a:bodyPr>
          <a:lstStyle/>
          <a:p>
            <a:r>
              <a:rPr lang="en-US" altLang="zh-TW" dirty="0"/>
              <a:t>Kelvin Xu, Jimmy Ba, Ryan </a:t>
            </a:r>
            <a:r>
              <a:rPr lang="en-US" altLang="zh-TW" dirty="0" err="1"/>
              <a:t>Kiros</a:t>
            </a:r>
            <a:r>
              <a:rPr lang="en-US" altLang="zh-TW" dirty="0"/>
              <a:t>, Kyunghyun Cho, Aaron </a:t>
            </a:r>
            <a:r>
              <a:rPr lang="en-US" altLang="zh-TW" dirty="0" err="1"/>
              <a:t>Courville</a:t>
            </a:r>
            <a:r>
              <a:rPr lang="en-US" altLang="zh-TW" dirty="0"/>
              <a:t>, Ruslan </a:t>
            </a:r>
            <a:r>
              <a:rPr lang="en-US" altLang="zh-TW" dirty="0" err="1"/>
              <a:t>Salakhutdinov</a:t>
            </a:r>
            <a:r>
              <a:rPr lang="en-US" altLang="zh-TW" dirty="0"/>
              <a:t>, Richard </a:t>
            </a:r>
            <a:r>
              <a:rPr lang="en-US" altLang="zh-TW" dirty="0" err="1"/>
              <a:t>Zemel</a:t>
            </a:r>
            <a:r>
              <a:rPr lang="en-US" altLang="zh-TW" dirty="0"/>
              <a:t>, </a:t>
            </a:r>
            <a:r>
              <a:rPr lang="en-US" altLang="zh-TW" dirty="0" err="1"/>
              <a:t>Yoshua</a:t>
            </a:r>
            <a:r>
              <a:rPr lang="en-US" altLang="zh-TW" dirty="0"/>
              <a:t> Bengio, </a:t>
            </a:r>
            <a:r>
              <a:rPr lang="en-US" altLang="zh-TW" dirty="0">
                <a:solidFill>
                  <a:srgbClr val="000000"/>
                </a:solidFill>
                <a:latin typeface="Lucida Grande"/>
              </a:rPr>
              <a:t>“</a:t>
            </a:r>
            <a:r>
              <a:rPr lang="en-US" altLang="zh-TW" dirty="0"/>
              <a:t>Show, Attend and Tell: Neural Image Caption Generation with Visual Attention</a:t>
            </a:r>
            <a:r>
              <a:rPr lang="en-US" altLang="zh-TW" dirty="0">
                <a:solidFill>
                  <a:srgbClr val="000000"/>
                </a:solidFill>
                <a:latin typeface="Lucida Grande"/>
              </a:rPr>
              <a:t>”, ICML, 2015</a:t>
            </a:r>
            <a:endParaRPr lang="zh-TW" altLang="en-US" dirty="0"/>
          </a:p>
        </p:txBody>
      </p:sp>
    </p:spTree>
    <p:extLst>
      <p:ext uri="{BB962C8B-B14F-4D97-AF65-F5344CB8AC3E}">
        <p14:creationId xmlns:p14="http://schemas.microsoft.com/office/powerpoint/2010/main" val="259454306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stretch>
            <a:fillRect/>
          </a:stretch>
        </p:blipFill>
        <p:spPr>
          <a:xfrm>
            <a:off x="1432708" y="242113"/>
            <a:ext cx="6120721" cy="2155523"/>
          </a:xfrm>
          <a:prstGeom prst="rect">
            <a:avLst/>
          </a:prstGeom>
        </p:spPr>
      </p:pic>
      <p:pic>
        <p:nvPicPr>
          <p:cNvPr id="6" name="圖片 5"/>
          <p:cNvPicPr>
            <a:picLocks noChangeAspect="1"/>
          </p:cNvPicPr>
          <p:nvPr/>
        </p:nvPicPr>
        <p:blipFill>
          <a:blip r:embed="rId4"/>
          <a:stretch>
            <a:fillRect/>
          </a:stretch>
        </p:blipFill>
        <p:spPr>
          <a:xfrm>
            <a:off x="1726057" y="2464047"/>
            <a:ext cx="5534025" cy="361950"/>
          </a:xfrm>
          <a:prstGeom prst="rect">
            <a:avLst/>
          </a:prstGeom>
        </p:spPr>
      </p:pic>
      <p:pic>
        <p:nvPicPr>
          <p:cNvPr id="7" name="圖片 6"/>
          <p:cNvPicPr>
            <a:picLocks noChangeAspect="1"/>
          </p:cNvPicPr>
          <p:nvPr/>
        </p:nvPicPr>
        <p:blipFill>
          <a:blip r:embed="rId5"/>
          <a:stretch>
            <a:fillRect/>
          </a:stretch>
        </p:blipFill>
        <p:spPr>
          <a:xfrm>
            <a:off x="1764157" y="2802185"/>
            <a:ext cx="5495925" cy="428625"/>
          </a:xfrm>
          <a:prstGeom prst="rect">
            <a:avLst/>
          </a:prstGeom>
        </p:spPr>
      </p:pic>
      <p:pic>
        <p:nvPicPr>
          <p:cNvPr id="8" name="圖片 7"/>
          <p:cNvPicPr>
            <a:picLocks noChangeAspect="1"/>
          </p:cNvPicPr>
          <p:nvPr/>
        </p:nvPicPr>
        <p:blipFill>
          <a:blip r:embed="rId6"/>
          <a:stretch>
            <a:fillRect/>
          </a:stretch>
        </p:blipFill>
        <p:spPr>
          <a:xfrm>
            <a:off x="1565273" y="3183185"/>
            <a:ext cx="5976032" cy="2026174"/>
          </a:xfrm>
          <a:prstGeom prst="rect">
            <a:avLst/>
          </a:prstGeom>
        </p:spPr>
      </p:pic>
      <p:pic>
        <p:nvPicPr>
          <p:cNvPr id="9" name="圖片 8"/>
          <p:cNvPicPr>
            <a:picLocks noChangeAspect="1"/>
          </p:cNvPicPr>
          <p:nvPr/>
        </p:nvPicPr>
        <p:blipFill>
          <a:blip r:embed="rId7"/>
          <a:stretch>
            <a:fillRect/>
          </a:stretch>
        </p:blipFill>
        <p:spPr>
          <a:xfrm>
            <a:off x="2403024" y="5593826"/>
            <a:ext cx="4324350" cy="381000"/>
          </a:xfrm>
          <a:prstGeom prst="rect">
            <a:avLst/>
          </a:prstGeom>
        </p:spPr>
      </p:pic>
      <p:pic>
        <p:nvPicPr>
          <p:cNvPr id="10" name="圖片 9"/>
          <p:cNvPicPr>
            <a:picLocks noChangeAspect="1"/>
          </p:cNvPicPr>
          <p:nvPr/>
        </p:nvPicPr>
        <p:blipFill>
          <a:blip r:embed="rId8"/>
          <a:stretch>
            <a:fillRect/>
          </a:stretch>
        </p:blipFill>
        <p:spPr>
          <a:xfrm>
            <a:off x="2683104" y="5212826"/>
            <a:ext cx="3619500" cy="381000"/>
          </a:xfrm>
          <a:prstGeom prst="rect">
            <a:avLst/>
          </a:prstGeom>
        </p:spPr>
      </p:pic>
      <p:sp>
        <p:nvSpPr>
          <p:cNvPr id="3" name="矩形 2"/>
          <p:cNvSpPr/>
          <p:nvPr/>
        </p:nvSpPr>
        <p:spPr>
          <a:xfrm>
            <a:off x="1016902" y="1510642"/>
            <a:ext cx="7155542" cy="935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1016902" y="4333738"/>
            <a:ext cx="7155542" cy="935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29028" y="6134261"/>
            <a:ext cx="9223830" cy="646331"/>
          </a:xfrm>
          <a:prstGeom prst="rect">
            <a:avLst/>
          </a:prstGeom>
        </p:spPr>
        <p:txBody>
          <a:bodyPr wrap="square">
            <a:spAutoFit/>
          </a:bodyPr>
          <a:lstStyle/>
          <a:p>
            <a:r>
              <a:rPr lang="en-US" altLang="zh-TW" dirty="0">
                <a:latin typeface="Lucida Grande"/>
              </a:rPr>
              <a:t>Li Yao</a:t>
            </a:r>
            <a:r>
              <a:rPr lang="en-US" altLang="zh-TW" dirty="0">
                <a:solidFill>
                  <a:srgbClr val="000000"/>
                </a:solidFill>
                <a:latin typeface="Lucida Grande"/>
              </a:rPr>
              <a:t>, </a:t>
            </a:r>
            <a:r>
              <a:rPr lang="en-US" altLang="zh-TW" dirty="0" err="1">
                <a:latin typeface="Lucida Grande"/>
              </a:rPr>
              <a:t>Atousa</a:t>
            </a:r>
            <a:r>
              <a:rPr lang="en-US" altLang="zh-TW" dirty="0">
                <a:latin typeface="Lucida Grande"/>
              </a:rPr>
              <a:t> Torabi</a:t>
            </a:r>
            <a:r>
              <a:rPr lang="en-US" altLang="zh-TW" dirty="0">
                <a:solidFill>
                  <a:srgbClr val="000000"/>
                </a:solidFill>
                <a:latin typeface="Lucida Grande"/>
              </a:rPr>
              <a:t>, </a:t>
            </a:r>
            <a:r>
              <a:rPr lang="en-US" altLang="zh-TW" dirty="0">
                <a:latin typeface="Lucida Grande"/>
              </a:rPr>
              <a:t>Kyunghyun Cho</a:t>
            </a:r>
            <a:r>
              <a:rPr lang="en-US" altLang="zh-TW" dirty="0">
                <a:solidFill>
                  <a:srgbClr val="000000"/>
                </a:solidFill>
                <a:latin typeface="Lucida Grande"/>
              </a:rPr>
              <a:t>, </a:t>
            </a:r>
            <a:r>
              <a:rPr lang="en-US" altLang="zh-TW" dirty="0">
                <a:latin typeface="Lucida Grande"/>
              </a:rPr>
              <a:t>Nicolas </a:t>
            </a:r>
            <a:r>
              <a:rPr lang="en-US" altLang="zh-TW" dirty="0" err="1">
                <a:latin typeface="Lucida Grande"/>
              </a:rPr>
              <a:t>Ballas</a:t>
            </a:r>
            <a:r>
              <a:rPr lang="en-US" altLang="zh-TW" dirty="0">
                <a:solidFill>
                  <a:srgbClr val="000000"/>
                </a:solidFill>
                <a:latin typeface="Lucida Grande"/>
              </a:rPr>
              <a:t>, </a:t>
            </a:r>
            <a:r>
              <a:rPr lang="en-US" altLang="zh-TW" dirty="0">
                <a:latin typeface="Lucida Grande"/>
              </a:rPr>
              <a:t>Christopher Pal</a:t>
            </a:r>
            <a:r>
              <a:rPr lang="en-US" altLang="zh-TW" dirty="0">
                <a:solidFill>
                  <a:srgbClr val="000000"/>
                </a:solidFill>
                <a:latin typeface="Lucida Grande"/>
              </a:rPr>
              <a:t>, </a:t>
            </a:r>
            <a:r>
              <a:rPr lang="en-US" altLang="zh-TW" dirty="0">
                <a:latin typeface="Lucida Grande"/>
              </a:rPr>
              <a:t>Hugo </a:t>
            </a:r>
            <a:r>
              <a:rPr lang="en-US" altLang="zh-TW" dirty="0" err="1">
                <a:latin typeface="Lucida Grande"/>
              </a:rPr>
              <a:t>Larochelle</a:t>
            </a:r>
            <a:r>
              <a:rPr lang="en-US" altLang="zh-TW" dirty="0">
                <a:solidFill>
                  <a:srgbClr val="000000"/>
                </a:solidFill>
                <a:latin typeface="Lucida Grande"/>
              </a:rPr>
              <a:t>, </a:t>
            </a:r>
            <a:r>
              <a:rPr lang="en-US" altLang="zh-TW" dirty="0">
                <a:latin typeface="Lucida Grande"/>
              </a:rPr>
              <a:t>Aaron </a:t>
            </a:r>
            <a:r>
              <a:rPr lang="en-US" altLang="zh-TW" dirty="0" err="1">
                <a:latin typeface="Lucida Grande"/>
              </a:rPr>
              <a:t>Courville</a:t>
            </a:r>
            <a:r>
              <a:rPr lang="en-US" altLang="zh-TW" dirty="0">
                <a:latin typeface="Lucida Grande"/>
              </a:rPr>
              <a:t>, “</a:t>
            </a:r>
            <a:r>
              <a:rPr lang="en-US" altLang="zh-TW" dirty="0"/>
              <a:t>Describing Videos by Exploiting Temporal Structure</a:t>
            </a:r>
            <a:r>
              <a:rPr lang="en-US" altLang="zh-TW" dirty="0">
                <a:latin typeface="Lucida Grande"/>
              </a:rPr>
              <a:t>”, ICCV, 2015</a:t>
            </a:r>
            <a:endParaRPr lang="zh-TW" altLang="en-US" dirty="0"/>
          </a:p>
        </p:txBody>
      </p:sp>
    </p:spTree>
    <p:extLst>
      <p:ext uri="{BB962C8B-B14F-4D97-AF65-F5344CB8AC3E}">
        <p14:creationId xmlns:p14="http://schemas.microsoft.com/office/powerpoint/2010/main" val="412553971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Recurrent Neural Network</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628650" y="1825625"/>
                <a:ext cx="7886700" cy="4351338"/>
              </a:xfrm>
            </p:spPr>
            <p:txBody>
              <a:bodyPr/>
              <a:lstStyle/>
              <a:p>
                <a:r>
                  <a:rPr lang="en-US" altLang="zh-TW" dirty="0"/>
                  <a:t>Given function f: </a:t>
                </a: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h</m:t>
                        </m:r>
                      </m:e>
                      <m:sup>
                        <m:r>
                          <a:rPr lang="en-US" altLang="zh-TW" b="0" i="1" smtClean="0">
                            <a:latin typeface="Cambria Math" panose="02040503050406030204" pitchFamily="18" charset="0"/>
                          </a:rPr>
                          <m:t>′</m:t>
                        </m:r>
                      </m:sup>
                    </m:sSup>
                    <m:r>
                      <a:rPr lang="en-US" altLang="zh-TW" b="0" i="1" smtClean="0">
                        <a:latin typeface="Cambria Math" panose="02040503050406030204" pitchFamily="18" charset="0"/>
                      </a:rPr>
                      <m:t>,</m:t>
                    </m:r>
                    <m:r>
                      <a:rPr lang="en-US" altLang="zh-TW" b="0" i="1" smtClean="0">
                        <a:latin typeface="Cambria Math" panose="02040503050406030204" pitchFamily="18" charset="0"/>
                      </a:rPr>
                      <m:t>𝑦</m:t>
                    </m:r>
                    <m:r>
                      <a:rPr lang="en-US" altLang="zh-TW" b="0" i="1" smtClean="0">
                        <a:latin typeface="Cambria Math" panose="02040503050406030204" pitchFamily="18" charset="0"/>
                      </a:rPr>
                      <m:t>=</m:t>
                    </m:r>
                    <m:r>
                      <a:rPr lang="en-US" altLang="zh-TW" b="0" i="1" smtClean="0">
                        <a:latin typeface="Cambria Math" panose="02040503050406030204" pitchFamily="18" charset="0"/>
                      </a:rPr>
                      <m:t>𝑓</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h</m:t>
                        </m:r>
                        <m:r>
                          <a:rPr lang="en-US" altLang="zh-TW" b="0" i="1" smtClean="0">
                            <a:latin typeface="Cambria Math" panose="02040503050406030204" pitchFamily="18" charset="0"/>
                          </a:rPr>
                          <m:t>,</m:t>
                        </m:r>
                        <m:r>
                          <a:rPr lang="en-US" altLang="zh-TW" b="0" i="1" smtClean="0">
                            <a:latin typeface="Cambria Math" panose="02040503050406030204" pitchFamily="18" charset="0"/>
                          </a:rPr>
                          <m:t>𝑥</m:t>
                        </m:r>
                      </m:e>
                    </m:d>
                  </m:oMath>
                </a14:m>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628650" y="1825625"/>
                <a:ext cx="7886700" cy="4351338"/>
              </a:xfrm>
              <a:blipFill>
                <a:blip r:embed="rId2"/>
                <a:stretch>
                  <a:fillRect l="-1391" t="-2241"/>
                </a:stretch>
              </a:blipFill>
            </p:spPr>
            <p:txBody>
              <a:bodyPr/>
              <a:lstStyle/>
              <a:p>
                <a:r>
                  <a:rPr lang="zh-TW" altLang="en-US">
                    <a:noFill/>
                  </a:rPr>
                  <a:t> </a:t>
                </a:r>
              </a:p>
            </p:txBody>
          </p:sp>
        </mc:Fallback>
      </mc:AlternateContent>
      <p:sp>
        <p:nvSpPr>
          <p:cNvPr id="35" name="矩形 34"/>
          <p:cNvSpPr/>
          <p:nvPr/>
        </p:nvSpPr>
        <p:spPr>
          <a:xfrm>
            <a:off x="1537576" y="3693673"/>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a:t>
            </a:r>
            <a:endParaRPr lang="zh-TW" altLang="en-US" sz="2800" dirty="0"/>
          </a:p>
        </p:txBody>
      </p:sp>
      <p:sp>
        <p:nvSpPr>
          <p:cNvPr id="36" name="矩形 35"/>
          <p:cNvSpPr/>
          <p:nvPr/>
        </p:nvSpPr>
        <p:spPr>
          <a:xfrm>
            <a:off x="572378" y="3693672"/>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0</a:t>
            </a:r>
            <a:endParaRPr lang="zh-TW" altLang="en-US" sz="2800" baseline="30000" dirty="0"/>
          </a:p>
        </p:txBody>
      </p:sp>
      <p:sp>
        <p:nvSpPr>
          <p:cNvPr id="37" name="矩形 36"/>
          <p:cNvSpPr/>
          <p:nvPr/>
        </p:nvSpPr>
        <p:spPr>
          <a:xfrm>
            <a:off x="2892245" y="3716820"/>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1</a:t>
            </a:r>
            <a:endParaRPr lang="zh-TW" altLang="en-US" sz="2800" baseline="30000" dirty="0"/>
          </a:p>
        </p:txBody>
      </p:sp>
      <p:sp>
        <p:nvSpPr>
          <p:cNvPr id="38" name="矩形 37"/>
          <p:cNvSpPr/>
          <p:nvPr/>
        </p:nvSpPr>
        <p:spPr>
          <a:xfrm>
            <a:off x="1537576" y="2808244"/>
            <a:ext cx="931333" cy="465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y</a:t>
            </a:r>
            <a:r>
              <a:rPr lang="en-US" altLang="zh-TW" sz="2800" baseline="30000" dirty="0"/>
              <a:t>1</a:t>
            </a:r>
            <a:endParaRPr lang="zh-TW" altLang="en-US" sz="2800" baseline="30000" dirty="0"/>
          </a:p>
        </p:txBody>
      </p:sp>
      <p:sp>
        <p:nvSpPr>
          <p:cNvPr id="39" name="矩形 38"/>
          <p:cNvSpPr/>
          <p:nvPr/>
        </p:nvSpPr>
        <p:spPr>
          <a:xfrm>
            <a:off x="1537576" y="5015797"/>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r>
              <a:rPr lang="en-US" altLang="zh-TW" sz="2800" baseline="30000" dirty="0"/>
              <a:t>1</a:t>
            </a:r>
            <a:endParaRPr lang="zh-TW" altLang="en-US" sz="2800" baseline="30000" dirty="0"/>
          </a:p>
        </p:txBody>
      </p:sp>
      <p:cxnSp>
        <p:nvCxnSpPr>
          <p:cNvPr id="40" name="直線單箭頭接點 39"/>
          <p:cNvCxnSpPr>
            <a:cxnSpLocks/>
          </p:cNvCxnSpPr>
          <p:nvPr/>
        </p:nvCxnSpPr>
        <p:spPr>
          <a:xfrm>
            <a:off x="1131175" y="416555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a:cxnSpLocks/>
          </p:cNvCxnSpPr>
          <p:nvPr/>
        </p:nvCxnSpPr>
        <p:spPr>
          <a:xfrm>
            <a:off x="2502777" y="4182487"/>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a:cxnSpLocks/>
          </p:cNvCxnSpPr>
          <p:nvPr/>
        </p:nvCxnSpPr>
        <p:spPr>
          <a:xfrm rot="16200000">
            <a:off x="1825441" y="3485578"/>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a:cxnSpLocks/>
          </p:cNvCxnSpPr>
          <p:nvPr/>
        </p:nvCxnSpPr>
        <p:spPr>
          <a:xfrm rot="16200000">
            <a:off x="1825441" y="4819739"/>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3823580" y="3722649"/>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a:t>
            </a:r>
            <a:endParaRPr lang="zh-TW" altLang="en-US" sz="2800" dirty="0"/>
          </a:p>
        </p:txBody>
      </p:sp>
      <p:sp>
        <p:nvSpPr>
          <p:cNvPr id="45" name="矩形 44"/>
          <p:cNvSpPr/>
          <p:nvPr/>
        </p:nvSpPr>
        <p:spPr>
          <a:xfrm>
            <a:off x="5178249" y="3745796"/>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2</a:t>
            </a:r>
            <a:endParaRPr lang="zh-TW" altLang="en-US" sz="2800" baseline="30000" dirty="0"/>
          </a:p>
        </p:txBody>
      </p:sp>
      <p:sp>
        <p:nvSpPr>
          <p:cNvPr id="46" name="矩形 45"/>
          <p:cNvSpPr/>
          <p:nvPr/>
        </p:nvSpPr>
        <p:spPr>
          <a:xfrm>
            <a:off x="3823580" y="2837220"/>
            <a:ext cx="931333" cy="465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y</a:t>
            </a:r>
            <a:r>
              <a:rPr lang="en-US" altLang="zh-TW" sz="2800" baseline="30000" dirty="0"/>
              <a:t>2</a:t>
            </a:r>
            <a:endParaRPr lang="zh-TW" altLang="en-US" sz="2800" baseline="30000" dirty="0"/>
          </a:p>
        </p:txBody>
      </p:sp>
      <p:sp>
        <p:nvSpPr>
          <p:cNvPr id="47" name="矩形 46"/>
          <p:cNvSpPr/>
          <p:nvPr/>
        </p:nvSpPr>
        <p:spPr>
          <a:xfrm>
            <a:off x="3823580" y="5044773"/>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r>
              <a:rPr lang="en-US" altLang="zh-TW" sz="2800" baseline="30000" dirty="0"/>
              <a:t>2</a:t>
            </a:r>
            <a:endParaRPr lang="zh-TW" altLang="en-US" sz="2800" baseline="30000" dirty="0"/>
          </a:p>
        </p:txBody>
      </p:sp>
      <p:cxnSp>
        <p:nvCxnSpPr>
          <p:cNvPr id="48" name="直線單箭頭接點 47"/>
          <p:cNvCxnSpPr>
            <a:cxnSpLocks/>
          </p:cNvCxnSpPr>
          <p:nvPr/>
        </p:nvCxnSpPr>
        <p:spPr>
          <a:xfrm>
            <a:off x="3417179" y="4194530"/>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a:cxnSpLocks/>
          </p:cNvCxnSpPr>
          <p:nvPr/>
        </p:nvCxnSpPr>
        <p:spPr>
          <a:xfrm>
            <a:off x="4788781" y="4211463"/>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49"/>
          <p:cNvCxnSpPr>
            <a:cxnSpLocks/>
          </p:cNvCxnSpPr>
          <p:nvPr/>
        </p:nvCxnSpPr>
        <p:spPr>
          <a:xfrm rot="16200000">
            <a:off x="4111445" y="351455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50"/>
          <p:cNvCxnSpPr>
            <a:cxnSpLocks/>
          </p:cNvCxnSpPr>
          <p:nvPr/>
        </p:nvCxnSpPr>
        <p:spPr>
          <a:xfrm rot="16200000">
            <a:off x="4111445" y="4848715"/>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6143450" y="3727537"/>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a:t>
            </a:r>
            <a:endParaRPr lang="zh-TW" altLang="en-US" sz="2800" dirty="0"/>
          </a:p>
        </p:txBody>
      </p:sp>
      <p:sp>
        <p:nvSpPr>
          <p:cNvPr id="53" name="矩形 52"/>
          <p:cNvSpPr/>
          <p:nvPr/>
        </p:nvSpPr>
        <p:spPr>
          <a:xfrm>
            <a:off x="7498119" y="3750684"/>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3</a:t>
            </a:r>
            <a:endParaRPr lang="zh-TW" altLang="en-US" sz="2800" baseline="30000" dirty="0"/>
          </a:p>
        </p:txBody>
      </p:sp>
      <p:sp>
        <p:nvSpPr>
          <p:cNvPr id="54" name="矩形 53"/>
          <p:cNvSpPr/>
          <p:nvPr/>
        </p:nvSpPr>
        <p:spPr>
          <a:xfrm>
            <a:off x="6143450" y="2842108"/>
            <a:ext cx="931333" cy="465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y</a:t>
            </a:r>
            <a:r>
              <a:rPr lang="en-US" altLang="zh-TW" sz="2800" baseline="30000" dirty="0"/>
              <a:t>3</a:t>
            </a:r>
            <a:endParaRPr lang="zh-TW" altLang="en-US" sz="2800" baseline="30000" dirty="0"/>
          </a:p>
        </p:txBody>
      </p:sp>
      <p:sp>
        <p:nvSpPr>
          <p:cNvPr id="55" name="矩形 54"/>
          <p:cNvSpPr/>
          <p:nvPr/>
        </p:nvSpPr>
        <p:spPr>
          <a:xfrm>
            <a:off x="6143450" y="5049661"/>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r>
              <a:rPr lang="en-US" altLang="zh-TW" sz="2800" baseline="30000" dirty="0"/>
              <a:t>3</a:t>
            </a:r>
            <a:endParaRPr lang="zh-TW" altLang="en-US" sz="2800" baseline="30000" dirty="0"/>
          </a:p>
        </p:txBody>
      </p:sp>
      <p:cxnSp>
        <p:nvCxnSpPr>
          <p:cNvPr id="56" name="直線單箭頭接點 55"/>
          <p:cNvCxnSpPr>
            <a:cxnSpLocks/>
          </p:cNvCxnSpPr>
          <p:nvPr/>
        </p:nvCxnSpPr>
        <p:spPr>
          <a:xfrm>
            <a:off x="5737049" y="4199418"/>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單箭頭接點 56"/>
          <p:cNvCxnSpPr>
            <a:cxnSpLocks/>
          </p:cNvCxnSpPr>
          <p:nvPr/>
        </p:nvCxnSpPr>
        <p:spPr>
          <a:xfrm>
            <a:off x="7108651" y="4216351"/>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單箭頭接點 57"/>
          <p:cNvCxnSpPr>
            <a:cxnSpLocks/>
          </p:cNvCxnSpPr>
          <p:nvPr/>
        </p:nvCxnSpPr>
        <p:spPr>
          <a:xfrm rot="16200000">
            <a:off x="6431315" y="3519442"/>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單箭頭接點 58"/>
          <p:cNvCxnSpPr>
            <a:cxnSpLocks/>
          </p:cNvCxnSpPr>
          <p:nvPr/>
        </p:nvCxnSpPr>
        <p:spPr>
          <a:xfrm rot="16200000">
            <a:off x="6431315" y="4853603"/>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文字方塊 59"/>
          <p:cNvSpPr txBox="1"/>
          <p:nvPr/>
        </p:nvSpPr>
        <p:spPr>
          <a:xfrm>
            <a:off x="8085937" y="3897728"/>
            <a:ext cx="931334" cy="523220"/>
          </a:xfrm>
          <a:prstGeom prst="rect">
            <a:avLst/>
          </a:prstGeom>
          <a:noFill/>
        </p:spPr>
        <p:txBody>
          <a:bodyPr wrap="square" rtlCol="0">
            <a:spAutoFit/>
          </a:bodyPr>
          <a:lstStyle/>
          <a:p>
            <a:r>
              <a:rPr lang="en-US" altLang="zh-TW" sz="2800" b="1" dirty="0"/>
              <a:t>……</a:t>
            </a:r>
            <a:endParaRPr lang="zh-TW" altLang="en-US" sz="2800" b="1" dirty="0"/>
          </a:p>
        </p:txBody>
      </p:sp>
      <p:sp>
        <p:nvSpPr>
          <p:cNvPr id="72" name="文字方塊 71"/>
          <p:cNvSpPr txBox="1"/>
          <p:nvPr/>
        </p:nvSpPr>
        <p:spPr>
          <a:xfrm>
            <a:off x="1298877" y="5693715"/>
            <a:ext cx="6546245" cy="830997"/>
          </a:xfrm>
          <a:prstGeom prst="rect">
            <a:avLst/>
          </a:prstGeom>
          <a:noFill/>
        </p:spPr>
        <p:txBody>
          <a:bodyPr wrap="square" rtlCol="0">
            <a:spAutoFit/>
          </a:bodyPr>
          <a:lstStyle/>
          <a:p>
            <a:r>
              <a:rPr lang="en-US" altLang="zh-TW" sz="2400" dirty="0"/>
              <a:t>No matter how long the input/output sequence is, we only need one function f</a:t>
            </a:r>
            <a:endParaRPr lang="zh-TW" altLang="en-US" sz="2400" dirty="0"/>
          </a:p>
        </p:txBody>
      </p:sp>
      <p:sp>
        <p:nvSpPr>
          <p:cNvPr id="68" name="文字方塊 67"/>
          <p:cNvSpPr txBox="1"/>
          <p:nvPr/>
        </p:nvSpPr>
        <p:spPr>
          <a:xfrm>
            <a:off x="5684595" y="1647932"/>
            <a:ext cx="324839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TW" sz="2400" dirty="0"/>
              <a:t>h and h’ are vectors with the same dimension</a:t>
            </a:r>
            <a:endParaRPr lang="zh-TW" altLang="en-US" sz="2400" dirty="0"/>
          </a:p>
        </p:txBody>
      </p:sp>
    </p:spTree>
    <p:extLst>
      <p:ext uri="{BB962C8B-B14F-4D97-AF65-F5344CB8AC3E}">
        <p14:creationId xmlns:p14="http://schemas.microsoft.com/office/powerpoint/2010/main" val="102015644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44" grpId="0" animBg="1"/>
      <p:bldP spid="45" grpId="0" animBg="1"/>
      <p:bldP spid="46" grpId="0" animBg="1"/>
      <p:bldP spid="52" grpId="0" animBg="1"/>
      <p:bldP spid="53" grpId="0" animBg="1"/>
      <p:bldP spid="54" grpId="0" animBg="1"/>
      <p:bldP spid="60" grpId="0"/>
      <p:bldP spid="72" grpId="0"/>
      <p:bldP spid="6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a:t>Tips for Generation</a:t>
            </a:r>
          </a:p>
        </p:txBody>
      </p:sp>
    </p:spTree>
    <p:extLst>
      <p:ext uri="{BB962C8B-B14F-4D97-AF65-F5344CB8AC3E}">
        <p14:creationId xmlns:p14="http://schemas.microsoft.com/office/powerpoint/2010/main" val="238641218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Attention</a:t>
            </a:r>
            <a:endParaRPr lang="zh-TW" altLang="en-US" dirty="0"/>
          </a:p>
        </p:txBody>
      </p:sp>
      <p:pic>
        <p:nvPicPr>
          <p:cNvPr id="4" name="圖片 3"/>
          <p:cNvPicPr>
            <a:picLocks noChangeAspect="1"/>
          </p:cNvPicPr>
          <p:nvPr/>
        </p:nvPicPr>
        <p:blipFill>
          <a:blip r:embed="rId2"/>
          <a:stretch>
            <a:fillRect/>
          </a:stretch>
        </p:blipFill>
        <p:spPr>
          <a:xfrm>
            <a:off x="2134911" y="1635996"/>
            <a:ext cx="6340930" cy="1224040"/>
          </a:xfrm>
          <a:prstGeom prst="rect">
            <a:avLst/>
          </a:prstGeom>
        </p:spPr>
      </p:pic>
      <p:sp>
        <p:nvSpPr>
          <p:cNvPr id="6" name="文字方塊 5"/>
          <p:cNvSpPr txBox="1"/>
          <p:nvPr/>
        </p:nvSpPr>
        <p:spPr>
          <a:xfrm>
            <a:off x="541563" y="2942249"/>
            <a:ext cx="1632857" cy="830997"/>
          </a:xfrm>
          <a:prstGeom prst="rect">
            <a:avLst/>
          </a:prstGeom>
          <a:noFill/>
        </p:spPr>
        <p:txBody>
          <a:bodyPr wrap="square" rtlCol="0">
            <a:spAutoFit/>
          </a:bodyPr>
          <a:lstStyle/>
          <a:p>
            <a:pPr algn="ctr"/>
            <a:r>
              <a:rPr lang="en-US" altLang="zh-TW" sz="2400" i="1" dirty="0"/>
              <a:t>Bad Attention</a:t>
            </a:r>
            <a:endParaRPr lang="zh-TW" altLang="en-US" sz="2400" i="1" dirty="0"/>
          </a:p>
        </p:txBody>
      </p:sp>
      <p:sp>
        <p:nvSpPr>
          <p:cNvPr id="7" name="文字方塊 6"/>
          <p:cNvSpPr txBox="1"/>
          <p:nvPr/>
        </p:nvSpPr>
        <p:spPr>
          <a:xfrm>
            <a:off x="671840" y="4499039"/>
            <a:ext cx="7886699" cy="830997"/>
          </a:xfrm>
          <a:prstGeom prst="rect">
            <a:avLst/>
          </a:prstGeom>
          <a:noFill/>
        </p:spPr>
        <p:txBody>
          <a:bodyPr wrap="square" rtlCol="0">
            <a:spAutoFit/>
          </a:bodyPr>
          <a:lstStyle/>
          <a:p>
            <a:r>
              <a:rPr lang="en-US" altLang="zh-TW" sz="2400" i="1" dirty="0"/>
              <a:t>Good Attention</a:t>
            </a:r>
            <a:r>
              <a:rPr lang="en-US" altLang="zh-TW" sz="2400" dirty="0"/>
              <a:t>: each input component has approximately the same attention weight</a:t>
            </a:r>
            <a:endParaRPr lang="zh-TW" altLang="en-US" sz="2400" dirty="0"/>
          </a:p>
        </p:txBody>
      </p:sp>
      <p:sp>
        <p:nvSpPr>
          <p:cNvPr id="8" name="文字方塊 7"/>
          <p:cNvSpPr txBox="1"/>
          <p:nvPr/>
        </p:nvSpPr>
        <p:spPr>
          <a:xfrm>
            <a:off x="955985" y="4004816"/>
            <a:ext cx="930728" cy="461665"/>
          </a:xfrm>
          <a:prstGeom prst="rect">
            <a:avLst/>
          </a:prstGeom>
          <a:noFill/>
        </p:spPr>
        <p:txBody>
          <a:bodyPr wrap="square" rtlCol="0">
            <a:spAutoFit/>
          </a:bodyPr>
          <a:lstStyle/>
          <a:p>
            <a:pPr algn="ctr"/>
            <a:r>
              <a:rPr lang="en-US" altLang="zh-TW" sz="2400" dirty="0"/>
              <a:t>w</a:t>
            </a:r>
            <a:r>
              <a:rPr lang="en-US" altLang="zh-TW" sz="2400" baseline="-25000" dirty="0"/>
              <a:t>1</a:t>
            </a:r>
            <a:r>
              <a:rPr lang="en-US" altLang="zh-TW" sz="2400" dirty="0"/>
              <a:t> </a:t>
            </a:r>
            <a:endParaRPr lang="zh-TW" altLang="en-US" sz="2400" dirty="0"/>
          </a:p>
        </p:txBody>
      </p:sp>
      <p:sp>
        <p:nvSpPr>
          <p:cNvPr id="9" name="文字方塊 8"/>
          <p:cNvSpPr txBox="1"/>
          <p:nvPr/>
        </p:nvSpPr>
        <p:spPr>
          <a:xfrm>
            <a:off x="1701410" y="4019684"/>
            <a:ext cx="1200153" cy="461665"/>
          </a:xfrm>
          <a:prstGeom prst="rect">
            <a:avLst/>
          </a:prstGeom>
          <a:noFill/>
        </p:spPr>
        <p:txBody>
          <a:bodyPr wrap="square" rtlCol="0">
            <a:spAutoFit/>
          </a:bodyPr>
          <a:lstStyle/>
          <a:p>
            <a:pPr algn="ctr"/>
            <a:r>
              <a:rPr lang="en-US" altLang="zh-TW" sz="2400" dirty="0"/>
              <a:t>w</a:t>
            </a:r>
            <a:r>
              <a:rPr lang="en-US" altLang="zh-TW" sz="2400" baseline="-25000" dirty="0"/>
              <a:t>2</a:t>
            </a:r>
            <a:r>
              <a:rPr lang="en-US" altLang="zh-TW" sz="2400" dirty="0"/>
              <a:t> </a:t>
            </a:r>
            <a:endParaRPr lang="zh-TW" altLang="en-US" sz="2400" dirty="0"/>
          </a:p>
        </p:txBody>
      </p:sp>
      <p:sp>
        <p:nvSpPr>
          <p:cNvPr id="10" name="文字方塊 9"/>
          <p:cNvSpPr txBox="1"/>
          <p:nvPr/>
        </p:nvSpPr>
        <p:spPr>
          <a:xfrm>
            <a:off x="3603656" y="4022351"/>
            <a:ext cx="1200153" cy="461665"/>
          </a:xfrm>
          <a:prstGeom prst="rect">
            <a:avLst/>
          </a:prstGeom>
          <a:noFill/>
        </p:spPr>
        <p:txBody>
          <a:bodyPr wrap="square" rtlCol="0">
            <a:spAutoFit/>
          </a:bodyPr>
          <a:lstStyle/>
          <a:p>
            <a:pPr algn="ctr"/>
            <a:r>
              <a:rPr lang="en-US" altLang="zh-TW" sz="2400" dirty="0"/>
              <a:t>w</a:t>
            </a:r>
            <a:r>
              <a:rPr lang="en-US" altLang="zh-TW" sz="2400" baseline="-25000" dirty="0"/>
              <a:t>3</a:t>
            </a:r>
            <a:r>
              <a:rPr lang="en-US" altLang="zh-TW" sz="2400" dirty="0"/>
              <a:t> </a:t>
            </a:r>
            <a:endParaRPr lang="zh-TW" altLang="en-US" sz="2400" dirty="0"/>
          </a:p>
        </p:txBody>
      </p:sp>
      <p:sp>
        <p:nvSpPr>
          <p:cNvPr id="11" name="文字方塊 10"/>
          <p:cNvSpPr txBox="1"/>
          <p:nvPr/>
        </p:nvSpPr>
        <p:spPr>
          <a:xfrm>
            <a:off x="4528363" y="4022351"/>
            <a:ext cx="930728" cy="461665"/>
          </a:xfrm>
          <a:prstGeom prst="rect">
            <a:avLst/>
          </a:prstGeom>
          <a:noFill/>
        </p:spPr>
        <p:txBody>
          <a:bodyPr wrap="square" rtlCol="0">
            <a:spAutoFit/>
          </a:bodyPr>
          <a:lstStyle/>
          <a:p>
            <a:pPr algn="ctr"/>
            <a:r>
              <a:rPr lang="en-US" altLang="zh-TW" sz="2400" dirty="0"/>
              <a:t>w</a:t>
            </a:r>
            <a:r>
              <a:rPr lang="en-US" altLang="zh-TW" sz="2400" baseline="-25000" dirty="0"/>
              <a:t>4</a:t>
            </a:r>
            <a:r>
              <a:rPr lang="en-US" altLang="zh-TW" sz="2400" dirty="0"/>
              <a:t> </a:t>
            </a:r>
            <a:endParaRPr lang="zh-TW" altLang="en-US" sz="2400" dirty="0"/>
          </a:p>
        </p:txBody>
      </p:sp>
      <p:sp>
        <p:nvSpPr>
          <p:cNvPr id="15" name="文字方塊 14"/>
          <p:cNvSpPr txBox="1"/>
          <p:nvPr/>
        </p:nvSpPr>
        <p:spPr>
          <a:xfrm>
            <a:off x="1480726" y="5393217"/>
            <a:ext cx="3203109" cy="461665"/>
          </a:xfrm>
          <a:prstGeom prst="rect">
            <a:avLst/>
          </a:prstGeom>
          <a:noFill/>
        </p:spPr>
        <p:txBody>
          <a:bodyPr wrap="square" rtlCol="0">
            <a:spAutoFit/>
          </a:bodyPr>
          <a:lstStyle/>
          <a:p>
            <a:r>
              <a:rPr lang="en-US" altLang="zh-TW" sz="2400" dirty="0"/>
              <a:t>E.g. Regularization term:</a:t>
            </a:r>
            <a:endParaRPr lang="zh-TW" altLang="en-US" sz="2400" dirty="0"/>
          </a:p>
        </p:txBody>
      </p:sp>
      <mc:AlternateContent xmlns:mc="http://schemas.openxmlformats.org/markup-compatibility/2006" xmlns:a14="http://schemas.microsoft.com/office/drawing/2010/main">
        <mc:Choice Requires="a14">
          <p:sp>
            <p:nvSpPr>
              <p:cNvPr id="16" name="文字方塊 15"/>
              <p:cNvSpPr txBox="1"/>
              <p:nvPr/>
            </p:nvSpPr>
            <p:spPr>
              <a:xfrm>
                <a:off x="4683835" y="5077136"/>
                <a:ext cx="2390911" cy="7659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subSup"/>
                          <m:supHide m:val="on"/>
                          <m:ctrlPr>
                            <a:rPr lang="zh-TW" altLang="en-US" sz="2400" i="1" smtClean="0">
                              <a:latin typeface="Cambria Math" panose="02040503050406030204" pitchFamily="18" charset="0"/>
                            </a:rPr>
                          </m:ctrlPr>
                        </m:naryPr>
                        <m:sub>
                          <m:r>
                            <m:rPr>
                              <m:brk m:alnAt="9"/>
                            </m:rPr>
                            <a:rPr lang="en-US" altLang="zh-TW" sz="2400" b="0" i="1" smtClean="0">
                              <a:latin typeface="Cambria Math" panose="02040503050406030204" pitchFamily="18" charset="0"/>
                            </a:rPr>
                            <m:t>𝑖</m:t>
                          </m:r>
                        </m:sub>
                        <m:sup/>
                        <m:e>
                          <m:sSup>
                            <m:sSupPr>
                              <m:ctrlPr>
                                <a:rPr lang="en-US" altLang="zh-TW" sz="2400" i="1">
                                  <a:latin typeface="Cambria Math" panose="02040503050406030204" pitchFamily="18" charset="0"/>
                                </a:rPr>
                              </m:ctrlPr>
                            </m:sSupPr>
                            <m:e>
                              <m:d>
                                <m:dPr>
                                  <m:ctrlPr>
                                    <a:rPr lang="en-US" altLang="zh-TW" sz="2400" i="1">
                                      <a:latin typeface="Cambria Math" panose="02040503050406030204" pitchFamily="18" charset="0"/>
                                    </a:rPr>
                                  </m:ctrlPr>
                                </m:dPr>
                                <m:e>
                                  <m:r>
                                    <a:rPr lang="en-US" altLang="zh-TW" sz="2400" i="1" smtClean="0">
                                      <a:latin typeface="Cambria Math" panose="02040503050406030204" pitchFamily="18" charset="0"/>
                                      <a:ea typeface="Cambria Math" panose="02040503050406030204" pitchFamily="18" charset="0"/>
                                    </a:rPr>
                                    <m:t>𝜏</m:t>
                                  </m:r>
                                  <m:r>
                                    <a:rPr lang="en-US" altLang="zh-TW" sz="2400" i="1">
                                      <a:latin typeface="Cambria Math" panose="02040503050406030204" pitchFamily="18" charset="0"/>
                                    </a:rPr>
                                    <m:t>−</m:t>
                                  </m:r>
                                  <m:nary>
                                    <m:naryPr>
                                      <m:chr m:val="∑"/>
                                      <m:limLoc m:val="subSup"/>
                                      <m:supHide m:val="on"/>
                                      <m:ctrlPr>
                                        <a:rPr lang="en-US" altLang="zh-TW" sz="2400" i="1">
                                          <a:latin typeface="Cambria Math" panose="02040503050406030204" pitchFamily="18" charset="0"/>
                                        </a:rPr>
                                      </m:ctrlPr>
                                    </m:naryPr>
                                    <m:sub>
                                      <m:r>
                                        <m:rPr>
                                          <m:brk m:alnAt="9"/>
                                        </m:rPr>
                                        <a:rPr lang="en-US" altLang="zh-TW" sz="2400" i="1">
                                          <a:latin typeface="Cambria Math" panose="02040503050406030204" pitchFamily="18" charset="0"/>
                                        </a:rPr>
                                        <m:t>𝑡</m:t>
                                      </m:r>
                                    </m:sub>
                                    <m:sup/>
                                    <m:e>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𝑡</m:t>
                                          </m:r>
                                        </m:sub>
                                        <m:sup>
                                          <m:r>
                                            <a:rPr lang="en-US" altLang="zh-TW" sz="2400" b="0" i="1" smtClean="0">
                                              <a:latin typeface="Cambria Math" panose="02040503050406030204" pitchFamily="18" charset="0"/>
                                            </a:rPr>
                                            <m:t>𝑖</m:t>
                                          </m:r>
                                        </m:sup>
                                      </m:sSubSup>
                                    </m:e>
                                  </m:nary>
                                </m:e>
                              </m:d>
                            </m:e>
                            <m:sup>
                              <m:r>
                                <a:rPr lang="en-US" altLang="zh-TW" sz="2400" i="1">
                                  <a:latin typeface="Cambria Math" panose="02040503050406030204" pitchFamily="18" charset="0"/>
                                </a:rPr>
                                <m:t>2</m:t>
                              </m:r>
                            </m:sup>
                          </m:sSup>
                        </m:e>
                      </m:nary>
                    </m:oMath>
                  </m:oMathPara>
                </a14:m>
                <a:endParaRPr lang="zh-TW" altLang="en-US" sz="2400" dirty="0"/>
              </a:p>
            </p:txBody>
          </p:sp>
        </mc:Choice>
        <mc:Fallback xmlns="">
          <p:sp>
            <p:nvSpPr>
              <p:cNvPr id="16" name="文字方塊 15"/>
              <p:cNvSpPr txBox="1">
                <a:spLocks noRot="1" noChangeAspect="1" noMove="1" noResize="1" noEditPoints="1" noAdjustHandles="1" noChangeArrowheads="1" noChangeShapeType="1" noTextEdit="1"/>
              </p:cNvSpPr>
              <p:nvPr/>
            </p:nvSpPr>
            <p:spPr>
              <a:xfrm>
                <a:off x="4683835" y="5077136"/>
                <a:ext cx="2390911" cy="765915"/>
              </a:xfrm>
              <a:prstGeom prst="rect">
                <a:avLst/>
              </a:prstGeom>
              <a:blipFill>
                <a:blip r:embed="rId3"/>
                <a:stretch>
                  <a:fillRect/>
                </a:stretch>
              </a:blipFill>
            </p:spPr>
            <p:txBody>
              <a:bodyPr/>
              <a:lstStyle/>
              <a:p>
                <a:r>
                  <a:rPr lang="zh-TW" altLang="en-US">
                    <a:noFill/>
                  </a:rPr>
                  <a:t> </a:t>
                </a:r>
              </a:p>
            </p:txBody>
          </p:sp>
        </mc:Fallback>
      </mc:AlternateContent>
      <p:sp>
        <p:nvSpPr>
          <p:cNvPr id="17" name="文字方塊 16"/>
          <p:cNvSpPr txBox="1"/>
          <p:nvPr/>
        </p:nvSpPr>
        <p:spPr>
          <a:xfrm>
            <a:off x="2434282" y="6156227"/>
            <a:ext cx="3042652" cy="461665"/>
          </a:xfrm>
          <a:prstGeom prst="rect">
            <a:avLst/>
          </a:prstGeom>
          <a:noFill/>
        </p:spPr>
        <p:txBody>
          <a:bodyPr wrap="square" rtlCol="0">
            <a:spAutoFit/>
          </a:bodyPr>
          <a:lstStyle/>
          <a:p>
            <a:pPr algn="ctr"/>
            <a:r>
              <a:rPr lang="en-US" altLang="zh-TW" sz="2400" dirty="0"/>
              <a:t>For each component</a:t>
            </a:r>
            <a:endParaRPr lang="zh-TW" altLang="en-US" sz="2400" dirty="0"/>
          </a:p>
        </p:txBody>
      </p:sp>
      <p:sp>
        <p:nvSpPr>
          <p:cNvPr id="18" name="文字方塊 17"/>
          <p:cNvSpPr txBox="1"/>
          <p:nvPr/>
        </p:nvSpPr>
        <p:spPr>
          <a:xfrm>
            <a:off x="5785463" y="6158181"/>
            <a:ext cx="3042652" cy="461665"/>
          </a:xfrm>
          <a:prstGeom prst="rect">
            <a:avLst/>
          </a:prstGeom>
          <a:noFill/>
        </p:spPr>
        <p:txBody>
          <a:bodyPr wrap="square" rtlCol="0">
            <a:spAutoFit/>
          </a:bodyPr>
          <a:lstStyle/>
          <a:p>
            <a:pPr algn="ctr"/>
            <a:r>
              <a:rPr lang="en-US" altLang="zh-TW" sz="2400" dirty="0"/>
              <a:t>Over the generation</a:t>
            </a:r>
            <a:endParaRPr lang="zh-TW" altLang="en-US" sz="2400" dirty="0"/>
          </a:p>
        </p:txBody>
      </p:sp>
      <p:cxnSp>
        <p:nvCxnSpPr>
          <p:cNvPr id="20" name="直線單箭頭接點 19"/>
          <p:cNvCxnSpPr>
            <a:cxnSpLocks/>
          </p:cNvCxnSpPr>
          <p:nvPr/>
        </p:nvCxnSpPr>
        <p:spPr>
          <a:xfrm flipH="1">
            <a:off x="4294168" y="5904437"/>
            <a:ext cx="874236" cy="2537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a:cxnSpLocks/>
          </p:cNvCxnSpPr>
          <p:nvPr/>
        </p:nvCxnSpPr>
        <p:spPr>
          <a:xfrm>
            <a:off x="6430490" y="5843051"/>
            <a:ext cx="649154" cy="3151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文字方塊 27"/>
              <p:cNvSpPr txBox="1"/>
              <p:nvPr/>
            </p:nvSpPr>
            <p:spPr>
              <a:xfrm>
                <a:off x="2207328" y="3507567"/>
                <a:ext cx="404598" cy="3728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1</m:t>
                          </m:r>
                        </m:sub>
                        <m:sup>
                          <m:r>
                            <a:rPr lang="en-US" altLang="zh-TW" sz="2400" b="0" i="1" smtClean="0">
                              <a:latin typeface="Cambria Math" panose="02040503050406030204" pitchFamily="18" charset="0"/>
                            </a:rPr>
                            <m:t>1</m:t>
                          </m:r>
                        </m:sup>
                      </m:sSubSup>
                    </m:oMath>
                  </m:oMathPara>
                </a14:m>
                <a:endParaRPr lang="zh-TW" altLang="en-US" sz="2400" dirty="0"/>
              </a:p>
            </p:txBody>
          </p:sp>
        </mc:Choice>
        <mc:Fallback xmlns="">
          <p:sp>
            <p:nvSpPr>
              <p:cNvPr id="28" name="文字方塊 27"/>
              <p:cNvSpPr txBox="1">
                <a:spLocks noRot="1" noChangeAspect="1" noMove="1" noResize="1" noEditPoints="1" noAdjustHandles="1" noChangeArrowheads="1" noChangeShapeType="1" noTextEdit="1"/>
              </p:cNvSpPr>
              <p:nvPr/>
            </p:nvSpPr>
            <p:spPr>
              <a:xfrm>
                <a:off x="2207328" y="3507567"/>
                <a:ext cx="404598" cy="372859"/>
              </a:xfrm>
              <a:prstGeom prst="rect">
                <a:avLst/>
              </a:prstGeom>
              <a:blipFill>
                <a:blip r:embed="rId4"/>
                <a:stretch>
                  <a:fillRect l="-9091" r="-7576" b="-1451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9" name="文字方塊 28"/>
              <p:cNvSpPr txBox="1"/>
              <p:nvPr/>
            </p:nvSpPr>
            <p:spPr>
              <a:xfrm>
                <a:off x="339264" y="2002603"/>
                <a:ext cx="371447" cy="3867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𝑡</m:t>
                          </m:r>
                        </m:sub>
                        <m:sup>
                          <m:r>
                            <a:rPr lang="en-US" altLang="zh-TW" sz="2400" b="0" i="1" smtClean="0">
                              <a:latin typeface="Cambria Math" panose="02040503050406030204" pitchFamily="18" charset="0"/>
                            </a:rPr>
                            <m:t>𝑖</m:t>
                          </m:r>
                        </m:sup>
                      </m:sSubSup>
                    </m:oMath>
                  </m:oMathPara>
                </a14:m>
                <a:endParaRPr lang="zh-TW" altLang="en-US" sz="2400" dirty="0"/>
              </a:p>
            </p:txBody>
          </p:sp>
        </mc:Choice>
        <mc:Fallback xmlns="">
          <p:sp>
            <p:nvSpPr>
              <p:cNvPr id="29" name="文字方塊 28"/>
              <p:cNvSpPr txBox="1">
                <a:spLocks noRot="1" noChangeAspect="1" noMove="1" noResize="1" noEditPoints="1" noAdjustHandles="1" noChangeArrowheads="1" noChangeShapeType="1" noTextEdit="1"/>
              </p:cNvSpPr>
              <p:nvPr/>
            </p:nvSpPr>
            <p:spPr>
              <a:xfrm>
                <a:off x="339264" y="2002603"/>
                <a:ext cx="371447" cy="386773"/>
              </a:xfrm>
              <a:prstGeom prst="rect">
                <a:avLst/>
              </a:prstGeom>
              <a:blipFill>
                <a:blip r:embed="rId5"/>
                <a:stretch>
                  <a:fillRect l="-11475" t="-1587" r="-6557" b="-15873"/>
                </a:stretch>
              </a:blipFill>
            </p:spPr>
            <p:txBody>
              <a:bodyPr/>
              <a:lstStyle/>
              <a:p>
                <a:r>
                  <a:rPr lang="zh-TW" altLang="en-US">
                    <a:noFill/>
                  </a:rPr>
                  <a:t> </a:t>
                </a:r>
              </a:p>
            </p:txBody>
          </p:sp>
        </mc:Fallback>
      </mc:AlternateContent>
      <p:sp>
        <p:nvSpPr>
          <p:cNvPr id="30" name="文字方塊 29"/>
          <p:cNvSpPr txBox="1"/>
          <p:nvPr/>
        </p:nvSpPr>
        <p:spPr>
          <a:xfrm>
            <a:off x="485321" y="1479552"/>
            <a:ext cx="1689099" cy="461665"/>
          </a:xfrm>
          <a:prstGeom prst="rect">
            <a:avLst/>
          </a:prstGeom>
          <a:noFill/>
        </p:spPr>
        <p:txBody>
          <a:bodyPr wrap="square" rtlCol="0">
            <a:spAutoFit/>
          </a:bodyPr>
          <a:lstStyle/>
          <a:p>
            <a:r>
              <a:rPr lang="en-US" altLang="zh-TW" sz="2400" dirty="0"/>
              <a:t>component</a:t>
            </a:r>
            <a:endParaRPr lang="zh-TW" altLang="en-US" sz="2400" dirty="0"/>
          </a:p>
        </p:txBody>
      </p:sp>
      <p:sp>
        <p:nvSpPr>
          <p:cNvPr id="31" name="文字方塊 30"/>
          <p:cNvSpPr txBox="1"/>
          <p:nvPr/>
        </p:nvSpPr>
        <p:spPr>
          <a:xfrm>
            <a:off x="1077046" y="2301344"/>
            <a:ext cx="780638" cy="461665"/>
          </a:xfrm>
          <a:prstGeom prst="rect">
            <a:avLst/>
          </a:prstGeom>
          <a:noFill/>
        </p:spPr>
        <p:txBody>
          <a:bodyPr wrap="square" rtlCol="0">
            <a:spAutoFit/>
          </a:bodyPr>
          <a:lstStyle/>
          <a:p>
            <a:r>
              <a:rPr lang="en-US" altLang="zh-TW" sz="2400" dirty="0"/>
              <a:t>time</a:t>
            </a:r>
            <a:endParaRPr lang="zh-TW" altLang="en-US" sz="2400" dirty="0"/>
          </a:p>
        </p:txBody>
      </p:sp>
      <p:cxnSp>
        <p:nvCxnSpPr>
          <p:cNvPr id="32" name="直線單箭頭接點 31"/>
          <p:cNvCxnSpPr>
            <a:cxnSpLocks/>
            <a:endCxn id="30" idx="2"/>
          </p:cNvCxnSpPr>
          <p:nvPr/>
        </p:nvCxnSpPr>
        <p:spPr>
          <a:xfrm flipV="1">
            <a:off x="671840" y="1941217"/>
            <a:ext cx="658031" cy="1594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a:cxnSpLocks/>
            <a:endCxn id="31" idx="1"/>
          </p:cNvCxnSpPr>
          <p:nvPr/>
        </p:nvCxnSpPr>
        <p:spPr>
          <a:xfrm>
            <a:off x="671840" y="2320911"/>
            <a:ext cx="405206" cy="2112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文字方塊 37"/>
              <p:cNvSpPr txBox="1"/>
              <p:nvPr/>
            </p:nvSpPr>
            <p:spPr>
              <a:xfrm>
                <a:off x="2550180" y="3507567"/>
                <a:ext cx="404598" cy="3728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2</m:t>
                          </m:r>
                        </m:sub>
                        <m:sup>
                          <m:r>
                            <a:rPr lang="en-US" altLang="zh-TW" sz="2400" b="0" i="1" smtClean="0">
                              <a:latin typeface="Cambria Math" panose="02040503050406030204" pitchFamily="18" charset="0"/>
                            </a:rPr>
                            <m:t>1</m:t>
                          </m:r>
                        </m:sup>
                      </m:sSubSup>
                    </m:oMath>
                  </m:oMathPara>
                </a14:m>
                <a:endParaRPr lang="zh-TW" altLang="en-US" sz="2400" dirty="0"/>
              </a:p>
            </p:txBody>
          </p:sp>
        </mc:Choice>
        <mc:Fallback xmlns="">
          <p:sp>
            <p:nvSpPr>
              <p:cNvPr id="38" name="文字方塊 37"/>
              <p:cNvSpPr txBox="1">
                <a:spLocks noRot="1" noChangeAspect="1" noMove="1" noResize="1" noEditPoints="1" noAdjustHandles="1" noChangeArrowheads="1" noChangeShapeType="1" noTextEdit="1"/>
              </p:cNvSpPr>
              <p:nvPr/>
            </p:nvSpPr>
            <p:spPr>
              <a:xfrm>
                <a:off x="2550180" y="3507567"/>
                <a:ext cx="404598" cy="372859"/>
              </a:xfrm>
              <a:prstGeom prst="rect">
                <a:avLst/>
              </a:prstGeom>
              <a:blipFill>
                <a:blip r:embed="rId6"/>
                <a:stretch>
                  <a:fillRect l="-8955" r="-5970" b="-1451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9" name="文字方塊 38"/>
              <p:cNvSpPr txBox="1"/>
              <p:nvPr/>
            </p:nvSpPr>
            <p:spPr>
              <a:xfrm>
                <a:off x="2893032" y="3507567"/>
                <a:ext cx="404598" cy="3728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3</m:t>
                          </m:r>
                        </m:sub>
                        <m:sup>
                          <m:r>
                            <a:rPr lang="en-US" altLang="zh-TW" sz="2400" b="0" i="1" smtClean="0">
                              <a:latin typeface="Cambria Math" panose="02040503050406030204" pitchFamily="18" charset="0"/>
                            </a:rPr>
                            <m:t>1</m:t>
                          </m:r>
                        </m:sup>
                      </m:sSubSup>
                    </m:oMath>
                  </m:oMathPara>
                </a14:m>
                <a:endParaRPr lang="zh-TW" altLang="en-US" sz="2400" dirty="0"/>
              </a:p>
            </p:txBody>
          </p:sp>
        </mc:Choice>
        <mc:Fallback xmlns="">
          <p:sp>
            <p:nvSpPr>
              <p:cNvPr id="39" name="文字方塊 38"/>
              <p:cNvSpPr txBox="1">
                <a:spLocks noRot="1" noChangeAspect="1" noMove="1" noResize="1" noEditPoints="1" noAdjustHandles="1" noChangeArrowheads="1" noChangeShapeType="1" noTextEdit="1"/>
              </p:cNvSpPr>
              <p:nvPr/>
            </p:nvSpPr>
            <p:spPr>
              <a:xfrm>
                <a:off x="2893032" y="3507567"/>
                <a:ext cx="404598" cy="372859"/>
              </a:xfrm>
              <a:prstGeom prst="rect">
                <a:avLst/>
              </a:prstGeom>
              <a:blipFill>
                <a:blip r:embed="rId7"/>
                <a:stretch>
                  <a:fillRect l="-10606" r="-7576" b="-1451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0" name="文字方塊 39"/>
              <p:cNvSpPr txBox="1"/>
              <p:nvPr/>
            </p:nvSpPr>
            <p:spPr>
              <a:xfrm>
                <a:off x="3235883" y="3507567"/>
                <a:ext cx="404598" cy="3728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4</m:t>
                          </m:r>
                        </m:sub>
                        <m:sup>
                          <m:r>
                            <a:rPr lang="en-US" altLang="zh-TW" sz="2400" b="0" i="1" smtClean="0">
                              <a:latin typeface="Cambria Math" panose="02040503050406030204" pitchFamily="18" charset="0"/>
                            </a:rPr>
                            <m:t>1</m:t>
                          </m:r>
                        </m:sup>
                      </m:sSubSup>
                    </m:oMath>
                  </m:oMathPara>
                </a14:m>
                <a:endParaRPr lang="zh-TW" altLang="en-US" sz="2400" dirty="0"/>
              </a:p>
            </p:txBody>
          </p:sp>
        </mc:Choice>
        <mc:Fallback xmlns="">
          <p:sp>
            <p:nvSpPr>
              <p:cNvPr id="40" name="文字方塊 39"/>
              <p:cNvSpPr txBox="1">
                <a:spLocks noRot="1" noChangeAspect="1" noMove="1" noResize="1" noEditPoints="1" noAdjustHandles="1" noChangeArrowheads="1" noChangeShapeType="1" noTextEdit="1"/>
              </p:cNvSpPr>
              <p:nvPr/>
            </p:nvSpPr>
            <p:spPr>
              <a:xfrm>
                <a:off x="3235883" y="3507567"/>
                <a:ext cx="404598" cy="372859"/>
              </a:xfrm>
              <a:prstGeom prst="rect">
                <a:avLst/>
              </a:prstGeom>
              <a:blipFill>
                <a:blip r:embed="rId8"/>
                <a:stretch>
                  <a:fillRect l="-10606" r="-7576" b="-1451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1" name="文字方塊 40"/>
              <p:cNvSpPr txBox="1"/>
              <p:nvPr/>
            </p:nvSpPr>
            <p:spPr>
              <a:xfrm>
                <a:off x="3792530" y="3489688"/>
                <a:ext cx="411203" cy="3736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1</m:t>
                          </m:r>
                        </m:sub>
                        <m:sup>
                          <m:r>
                            <a:rPr lang="en-US" altLang="zh-TW" sz="2400" b="0" i="1" smtClean="0">
                              <a:latin typeface="Cambria Math" panose="02040503050406030204" pitchFamily="18" charset="0"/>
                            </a:rPr>
                            <m:t>2</m:t>
                          </m:r>
                        </m:sup>
                      </m:sSubSup>
                    </m:oMath>
                  </m:oMathPara>
                </a14:m>
                <a:endParaRPr lang="zh-TW" altLang="en-US" sz="2400" dirty="0"/>
              </a:p>
            </p:txBody>
          </p:sp>
        </mc:Choice>
        <mc:Fallback xmlns="">
          <p:sp>
            <p:nvSpPr>
              <p:cNvPr id="41" name="文字方塊 40"/>
              <p:cNvSpPr txBox="1">
                <a:spLocks noRot="1" noChangeAspect="1" noMove="1" noResize="1" noEditPoints="1" noAdjustHandles="1" noChangeArrowheads="1" noChangeShapeType="1" noTextEdit="1"/>
              </p:cNvSpPr>
              <p:nvPr/>
            </p:nvSpPr>
            <p:spPr>
              <a:xfrm>
                <a:off x="3792530" y="3489688"/>
                <a:ext cx="411203" cy="373628"/>
              </a:xfrm>
              <a:prstGeom prst="rect">
                <a:avLst/>
              </a:prstGeom>
              <a:blipFill>
                <a:blip r:embed="rId9"/>
                <a:stretch>
                  <a:fillRect l="-8824" r="-5882" b="-1451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2" name="文字方塊 41"/>
              <p:cNvSpPr txBox="1"/>
              <p:nvPr/>
            </p:nvSpPr>
            <p:spPr>
              <a:xfrm>
                <a:off x="4135382" y="3489688"/>
                <a:ext cx="411203" cy="3743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2</m:t>
                          </m:r>
                        </m:sub>
                        <m:sup>
                          <m:r>
                            <a:rPr lang="en-US" altLang="zh-TW" sz="2400" b="0" i="1" smtClean="0">
                              <a:latin typeface="Cambria Math" panose="02040503050406030204" pitchFamily="18" charset="0"/>
                            </a:rPr>
                            <m:t>2</m:t>
                          </m:r>
                        </m:sup>
                      </m:sSubSup>
                    </m:oMath>
                  </m:oMathPara>
                </a14:m>
                <a:endParaRPr lang="zh-TW" altLang="en-US" sz="2400" dirty="0"/>
              </a:p>
            </p:txBody>
          </p:sp>
        </mc:Choice>
        <mc:Fallback xmlns="">
          <p:sp>
            <p:nvSpPr>
              <p:cNvPr id="42" name="文字方塊 41"/>
              <p:cNvSpPr txBox="1">
                <a:spLocks noRot="1" noChangeAspect="1" noMove="1" noResize="1" noEditPoints="1" noAdjustHandles="1" noChangeArrowheads="1" noChangeShapeType="1" noTextEdit="1"/>
              </p:cNvSpPr>
              <p:nvPr/>
            </p:nvSpPr>
            <p:spPr>
              <a:xfrm>
                <a:off x="4135382" y="3489688"/>
                <a:ext cx="411203" cy="374333"/>
              </a:xfrm>
              <a:prstGeom prst="rect">
                <a:avLst/>
              </a:prstGeom>
              <a:blipFill>
                <a:blip r:embed="rId10"/>
                <a:stretch>
                  <a:fillRect l="-8824" r="-5882" b="-1451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3" name="文字方塊 42"/>
              <p:cNvSpPr txBox="1"/>
              <p:nvPr/>
            </p:nvSpPr>
            <p:spPr>
              <a:xfrm>
                <a:off x="4478234" y="3489688"/>
                <a:ext cx="411203" cy="3761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3</m:t>
                          </m:r>
                        </m:sub>
                        <m:sup>
                          <m:r>
                            <a:rPr lang="en-US" altLang="zh-TW" sz="2400" b="0" i="1" smtClean="0">
                              <a:latin typeface="Cambria Math" panose="02040503050406030204" pitchFamily="18" charset="0"/>
                            </a:rPr>
                            <m:t>2</m:t>
                          </m:r>
                        </m:sup>
                      </m:sSubSup>
                    </m:oMath>
                  </m:oMathPara>
                </a14:m>
                <a:endParaRPr lang="zh-TW" altLang="en-US" sz="2400" dirty="0"/>
              </a:p>
            </p:txBody>
          </p:sp>
        </mc:Choice>
        <mc:Fallback xmlns="">
          <p:sp>
            <p:nvSpPr>
              <p:cNvPr id="43" name="文字方塊 42"/>
              <p:cNvSpPr txBox="1">
                <a:spLocks noRot="1" noChangeAspect="1" noMove="1" noResize="1" noEditPoints="1" noAdjustHandles="1" noChangeArrowheads="1" noChangeShapeType="1" noTextEdit="1"/>
              </p:cNvSpPr>
              <p:nvPr/>
            </p:nvSpPr>
            <p:spPr>
              <a:xfrm>
                <a:off x="4478234" y="3489688"/>
                <a:ext cx="411203" cy="376193"/>
              </a:xfrm>
              <a:prstGeom prst="rect">
                <a:avLst/>
              </a:prstGeom>
              <a:blipFill>
                <a:blip r:embed="rId11"/>
                <a:stretch>
                  <a:fillRect l="-10448" r="-7463" b="-1451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4" name="文字方塊 43"/>
              <p:cNvSpPr txBox="1"/>
              <p:nvPr/>
            </p:nvSpPr>
            <p:spPr>
              <a:xfrm>
                <a:off x="4821085" y="3489688"/>
                <a:ext cx="411203" cy="3732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4</m:t>
                          </m:r>
                        </m:sub>
                        <m:sup>
                          <m:r>
                            <a:rPr lang="en-US" altLang="zh-TW" sz="2400" b="0" i="1" smtClean="0">
                              <a:latin typeface="Cambria Math" panose="02040503050406030204" pitchFamily="18" charset="0"/>
                            </a:rPr>
                            <m:t>2</m:t>
                          </m:r>
                        </m:sup>
                      </m:sSubSup>
                    </m:oMath>
                  </m:oMathPara>
                </a14:m>
                <a:endParaRPr lang="zh-TW" altLang="en-US" sz="2400" dirty="0"/>
              </a:p>
            </p:txBody>
          </p:sp>
        </mc:Choice>
        <mc:Fallback xmlns="">
          <p:sp>
            <p:nvSpPr>
              <p:cNvPr id="44" name="文字方塊 43"/>
              <p:cNvSpPr txBox="1">
                <a:spLocks noRot="1" noChangeAspect="1" noMove="1" noResize="1" noEditPoints="1" noAdjustHandles="1" noChangeArrowheads="1" noChangeShapeType="1" noTextEdit="1"/>
              </p:cNvSpPr>
              <p:nvPr/>
            </p:nvSpPr>
            <p:spPr>
              <a:xfrm>
                <a:off x="4821085" y="3489688"/>
                <a:ext cx="411203" cy="373244"/>
              </a:xfrm>
              <a:prstGeom prst="rect">
                <a:avLst/>
              </a:prstGeom>
              <a:blipFill>
                <a:blip r:embed="rId12"/>
                <a:stretch>
                  <a:fillRect l="-10448" r="-7463" b="-1451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5" name="文字方塊 44"/>
              <p:cNvSpPr txBox="1"/>
              <p:nvPr/>
            </p:nvSpPr>
            <p:spPr>
              <a:xfrm>
                <a:off x="5398864" y="3489688"/>
                <a:ext cx="411203" cy="3754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1</m:t>
                          </m:r>
                        </m:sub>
                        <m:sup>
                          <m:r>
                            <a:rPr lang="en-US" altLang="zh-TW" sz="2400" b="0" i="1" smtClean="0">
                              <a:latin typeface="Cambria Math" panose="02040503050406030204" pitchFamily="18" charset="0"/>
                            </a:rPr>
                            <m:t>3</m:t>
                          </m:r>
                        </m:sup>
                      </m:sSubSup>
                    </m:oMath>
                  </m:oMathPara>
                </a14:m>
                <a:endParaRPr lang="zh-TW" altLang="en-US" sz="2400" dirty="0"/>
              </a:p>
            </p:txBody>
          </p:sp>
        </mc:Choice>
        <mc:Fallback xmlns="">
          <p:sp>
            <p:nvSpPr>
              <p:cNvPr id="45" name="文字方塊 44"/>
              <p:cNvSpPr txBox="1">
                <a:spLocks noRot="1" noChangeAspect="1" noMove="1" noResize="1" noEditPoints="1" noAdjustHandles="1" noChangeArrowheads="1" noChangeShapeType="1" noTextEdit="1"/>
              </p:cNvSpPr>
              <p:nvPr/>
            </p:nvSpPr>
            <p:spPr>
              <a:xfrm>
                <a:off x="5398864" y="3489688"/>
                <a:ext cx="411203" cy="375424"/>
              </a:xfrm>
              <a:prstGeom prst="rect">
                <a:avLst/>
              </a:prstGeom>
              <a:blipFill>
                <a:blip r:embed="rId13"/>
                <a:stretch>
                  <a:fillRect l="-10448" r="-7463" b="-1451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6" name="文字方塊 45"/>
              <p:cNvSpPr txBox="1"/>
              <p:nvPr/>
            </p:nvSpPr>
            <p:spPr>
              <a:xfrm>
                <a:off x="5741716" y="3489688"/>
                <a:ext cx="411203" cy="3761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2</m:t>
                          </m:r>
                        </m:sub>
                        <m:sup>
                          <m:r>
                            <a:rPr lang="en-US" altLang="zh-TW" sz="2400" b="0" i="1" smtClean="0">
                              <a:latin typeface="Cambria Math" panose="02040503050406030204" pitchFamily="18" charset="0"/>
                            </a:rPr>
                            <m:t>3</m:t>
                          </m:r>
                        </m:sup>
                      </m:sSubSup>
                    </m:oMath>
                  </m:oMathPara>
                </a14:m>
                <a:endParaRPr lang="zh-TW" altLang="en-US" sz="2400" dirty="0"/>
              </a:p>
            </p:txBody>
          </p:sp>
        </mc:Choice>
        <mc:Fallback xmlns="">
          <p:sp>
            <p:nvSpPr>
              <p:cNvPr id="46" name="文字方塊 45"/>
              <p:cNvSpPr txBox="1">
                <a:spLocks noRot="1" noChangeAspect="1" noMove="1" noResize="1" noEditPoints="1" noAdjustHandles="1" noChangeArrowheads="1" noChangeShapeType="1" noTextEdit="1"/>
              </p:cNvSpPr>
              <p:nvPr/>
            </p:nvSpPr>
            <p:spPr>
              <a:xfrm>
                <a:off x="5741716" y="3489688"/>
                <a:ext cx="411203" cy="376193"/>
              </a:xfrm>
              <a:prstGeom prst="rect">
                <a:avLst/>
              </a:prstGeom>
              <a:blipFill>
                <a:blip r:embed="rId14"/>
                <a:stretch>
                  <a:fillRect l="-10448" r="-7463" b="-1451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7" name="文字方塊 46"/>
              <p:cNvSpPr txBox="1"/>
              <p:nvPr/>
            </p:nvSpPr>
            <p:spPr>
              <a:xfrm>
                <a:off x="6084568" y="3489688"/>
                <a:ext cx="411203" cy="3780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3</m:t>
                          </m:r>
                        </m:sub>
                        <m:sup>
                          <m:r>
                            <a:rPr lang="en-US" altLang="zh-TW" sz="2400" b="0" i="1" smtClean="0">
                              <a:latin typeface="Cambria Math" panose="02040503050406030204" pitchFamily="18" charset="0"/>
                            </a:rPr>
                            <m:t>3</m:t>
                          </m:r>
                        </m:sup>
                      </m:sSubSup>
                    </m:oMath>
                  </m:oMathPara>
                </a14:m>
                <a:endParaRPr lang="zh-TW" altLang="en-US" sz="2400" dirty="0"/>
              </a:p>
            </p:txBody>
          </p:sp>
        </mc:Choice>
        <mc:Fallback xmlns="">
          <p:sp>
            <p:nvSpPr>
              <p:cNvPr id="47" name="文字方塊 46"/>
              <p:cNvSpPr txBox="1">
                <a:spLocks noRot="1" noChangeAspect="1" noMove="1" noResize="1" noEditPoints="1" noAdjustHandles="1" noChangeArrowheads="1" noChangeShapeType="1" noTextEdit="1"/>
              </p:cNvSpPr>
              <p:nvPr/>
            </p:nvSpPr>
            <p:spPr>
              <a:xfrm>
                <a:off x="6084568" y="3489688"/>
                <a:ext cx="411203" cy="378052"/>
              </a:xfrm>
              <a:prstGeom prst="rect">
                <a:avLst/>
              </a:prstGeom>
              <a:blipFill>
                <a:blip r:embed="rId15"/>
                <a:stretch>
                  <a:fillRect l="-8824" r="-5882" b="-1612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8" name="文字方塊 47"/>
              <p:cNvSpPr txBox="1"/>
              <p:nvPr/>
            </p:nvSpPr>
            <p:spPr>
              <a:xfrm>
                <a:off x="6427419" y="3489688"/>
                <a:ext cx="411203" cy="3746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4</m:t>
                          </m:r>
                        </m:sub>
                        <m:sup>
                          <m:r>
                            <a:rPr lang="en-US" altLang="zh-TW" sz="2400" b="0" i="1" smtClean="0">
                              <a:latin typeface="Cambria Math" panose="02040503050406030204" pitchFamily="18" charset="0"/>
                            </a:rPr>
                            <m:t>3</m:t>
                          </m:r>
                        </m:sup>
                      </m:sSubSup>
                    </m:oMath>
                  </m:oMathPara>
                </a14:m>
                <a:endParaRPr lang="zh-TW" altLang="en-US" sz="2400" dirty="0"/>
              </a:p>
            </p:txBody>
          </p:sp>
        </mc:Choice>
        <mc:Fallback xmlns="">
          <p:sp>
            <p:nvSpPr>
              <p:cNvPr id="48" name="文字方塊 47"/>
              <p:cNvSpPr txBox="1">
                <a:spLocks noRot="1" noChangeAspect="1" noMove="1" noResize="1" noEditPoints="1" noAdjustHandles="1" noChangeArrowheads="1" noChangeShapeType="1" noTextEdit="1"/>
              </p:cNvSpPr>
              <p:nvPr/>
            </p:nvSpPr>
            <p:spPr>
              <a:xfrm>
                <a:off x="6427419" y="3489688"/>
                <a:ext cx="411203" cy="374654"/>
              </a:xfrm>
              <a:prstGeom prst="rect">
                <a:avLst/>
              </a:prstGeom>
              <a:blipFill>
                <a:blip r:embed="rId16"/>
                <a:stretch>
                  <a:fillRect l="-8824" r="-5882" b="-1451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9" name="文字方塊 48"/>
              <p:cNvSpPr txBox="1"/>
              <p:nvPr/>
            </p:nvSpPr>
            <p:spPr>
              <a:xfrm>
                <a:off x="6976019" y="3489688"/>
                <a:ext cx="411203" cy="3720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1</m:t>
                          </m:r>
                        </m:sub>
                        <m:sup>
                          <m:r>
                            <a:rPr lang="en-US" altLang="zh-TW" sz="2400" b="0" i="1" smtClean="0">
                              <a:latin typeface="Cambria Math" panose="02040503050406030204" pitchFamily="18" charset="0"/>
                            </a:rPr>
                            <m:t>4</m:t>
                          </m:r>
                        </m:sup>
                      </m:sSubSup>
                    </m:oMath>
                  </m:oMathPara>
                </a14:m>
                <a:endParaRPr lang="zh-TW" altLang="en-US" sz="2400" dirty="0"/>
              </a:p>
            </p:txBody>
          </p:sp>
        </mc:Choice>
        <mc:Fallback xmlns="">
          <p:sp>
            <p:nvSpPr>
              <p:cNvPr id="49" name="文字方塊 48"/>
              <p:cNvSpPr txBox="1">
                <a:spLocks noRot="1" noChangeAspect="1" noMove="1" noResize="1" noEditPoints="1" noAdjustHandles="1" noChangeArrowheads="1" noChangeShapeType="1" noTextEdit="1"/>
              </p:cNvSpPr>
              <p:nvPr/>
            </p:nvSpPr>
            <p:spPr>
              <a:xfrm>
                <a:off x="6976019" y="3489688"/>
                <a:ext cx="411203" cy="372090"/>
              </a:xfrm>
              <a:prstGeom prst="rect">
                <a:avLst/>
              </a:prstGeom>
              <a:blipFill>
                <a:blip r:embed="rId17"/>
                <a:stretch>
                  <a:fillRect l="-8824" r="-5882" b="-1639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0" name="文字方塊 49"/>
              <p:cNvSpPr txBox="1"/>
              <p:nvPr/>
            </p:nvSpPr>
            <p:spPr>
              <a:xfrm>
                <a:off x="7318871" y="3489688"/>
                <a:ext cx="411203" cy="3727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2</m:t>
                          </m:r>
                        </m:sub>
                        <m:sup>
                          <m:r>
                            <a:rPr lang="en-US" altLang="zh-TW" sz="2400" b="0" i="1" smtClean="0">
                              <a:latin typeface="Cambria Math" panose="02040503050406030204" pitchFamily="18" charset="0"/>
                            </a:rPr>
                            <m:t>4</m:t>
                          </m:r>
                        </m:sup>
                      </m:sSubSup>
                    </m:oMath>
                  </m:oMathPara>
                </a14:m>
                <a:endParaRPr lang="zh-TW" altLang="en-US" sz="2400" dirty="0"/>
              </a:p>
            </p:txBody>
          </p:sp>
        </mc:Choice>
        <mc:Fallback xmlns="">
          <p:sp>
            <p:nvSpPr>
              <p:cNvPr id="50" name="文字方塊 49"/>
              <p:cNvSpPr txBox="1">
                <a:spLocks noRot="1" noChangeAspect="1" noMove="1" noResize="1" noEditPoints="1" noAdjustHandles="1" noChangeArrowheads="1" noChangeShapeType="1" noTextEdit="1"/>
              </p:cNvSpPr>
              <p:nvPr/>
            </p:nvSpPr>
            <p:spPr>
              <a:xfrm>
                <a:off x="7318871" y="3489688"/>
                <a:ext cx="411203" cy="372794"/>
              </a:xfrm>
              <a:prstGeom prst="rect">
                <a:avLst/>
              </a:prstGeom>
              <a:blipFill>
                <a:blip r:embed="rId18"/>
                <a:stretch>
                  <a:fillRect l="-10448" r="-7463" b="-1451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1" name="文字方塊 50"/>
              <p:cNvSpPr txBox="1"/>
              <p:nvPr/>
            </p:nvSpPr>
            <p:spPr>
              <a:xfrm>
                <a:off x="7661723" y="3489688"/>
                <a:ext cx="411203" cy="3746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3</m:t>
                          </m:r>
                        </m:sub>
                        <m:sup>
                          <m:r>
                            <a:rPr lang="en-US" altLang="zh-TW" sz="2400" b="0" i="1" smtClean="0">
                              <a:latin typeface="Cambria Math" panose="02040503050406030204" pitchFamily="18" charset="0"/>
                            </a:rPr>
                            <m:t>4</m:t>
                          </m:r>
                        </m:sup>
                      </m:sSubSup>
                    </m:oMath>
                  </m:oMathPara>
                </a14:m>
                <a:endParaRPr lang="zh-TW" altLang="en-US" sz="2400" dirty="0"/>
              </a:p>
            </p:txBody>
          </p:sp>
        </mc:Choice>
        <mc:Fallback xmlns="">
          <p:sp>
            <p:nvSpPr>
              <p:cNvPr id="51" name="文字方塊 50"/>
              <p:cNvSpPr txBox="1">
                <a:spLocks noRot="1" noChangeAspect="1" noMove="1" noResize="1" noEditPoints="1" noAdjustHandles="1" noChangeArrowheads="1" noChangeShapeType="1" noTextEdit="1"/>
              </p:cNvSpPr>
              <p:nvPr/>
            </p:nvSpPr>
            <p:spPr>
              <a:xfrm>
                <a:off x="7661723" y="3489688"/>
                <a:ext cx="411203" cy="374654"/>
              </a:xfrm>
              <a:prstGeom prst="rect">
                <a:avLst/>
              </a:prstGeom>
              <a:blipFill>
                <a:blip r:embed="rId19"/>
                <a:stretch>
                  <a:fillRect l="-10448" r="-7463" b="-1451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2" name="文字方塊 51"/>
              <p:cNvSpPr txBox="1"/>
              <p:nvPr/>
            </p:nvSpPr>
            <p:spPr>
              <a:xfrm>
                <a:off x="8004574" y="3489688"/>
                <a:ext cx="411203" cy="3717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4</m:t>
                          </m:r>
                        </m:sub>
                        <m:sup>
                          <m:r>
                            <a:rPr lang="en-US" altLang="zh-TW" sz="2400" b="0" i="1" smtClean="0">
                              <a:latin typeface="Cambria Math" panose="02040503050406030204" pitchFamily="18" charset="0"/>
                            </a:rPr>
                            <m:t>4</m:t>
                          </m:r>
                        </m:sup>
                      </m:sSubSup>
                    </m:oMath>
                  </m:oMathPara>
                </a14:m>
                <a:endParaRPr lang="zh-TW" altLang="en-US" sz="2400" dirty="0"/>
              </a:p>
            </p:txBody>
          </p:sp>
        </mc:Choice>
        <mc:Fallback xmlns="">
          <p:sp>
            <p:nvSpPr>
              <p:cNvPr id="52" name="文字方塊 51"/>
              <p:cNvSpPr txBox="1">
                <a:spLocks noRot="1" noChangeAspect="1" noMove="1" noResize="1" noEditPoints="1" noAdjustHandles="1" noChangeArrowheads="1" noChangeShapeType="1" noTextEdit="1"/>
              </p:cNvSpPr>
              <p:nvPr/>
            </p:nvSpPr>
            <p:spPr>
              <a:xfrm>
                <a:off x="8004574" y="3489688"/>
                <a:ext cx="411203" cy="371705"/>
              </a:xfrm>
              <a:prstGeom prst="rect">
                <a:avLst/>
              </a:prstGeom>
              <a:blipFill>
                <a:blip r:embed="rId20"/>
                <a:stretch>
                  <a:fillRect l="-8824" r="-5882" b="-16393"/>
                </a:stretch>
              </a:blipFill>
            </p:spPr>
            <p:txBody>
              <a:bodyPr/>
              <a:lstStyle/>
              <a:p>
                <a:r>
                  <a:rPr lang="zh-TW" altLang="en-US">
                    <a:noFill/>
                  </a:rPr>
                  <a:t> </a:t>
                </a:r>
              </a:p>
            </p:txBody>
          </p:sp>
        </mc:Fallback>
      </mc:AlternateContent>
      <p:sp>
        <p:nvSpPr>
          <p:cNvPr id="54" name="文字方塊 53"/>
          <p:cNvSpPr txBox="1"/>
          <p:nvPr/>
        </p:nvSpPr>
        <p:spPr>
          <a:xfrm>
            <a:off x="2459027" y="4032672"/>
            <a:ext cx="1244708" cy="461665"/>
          </a:xfrm>
          <a:prstGeom prst="rect">
            <a:avLst/>
          </a:prstGeom>
          <a:noFill/>
        </p:spPr>
        <p:txBody>
          <a:bodyPr wrap="square" rtlCol="0">
            <a:spAutoFit/>
          </a:bodyPr>
          <a:lstStyle/>
          <a:p>
            <a:r>
              <a:rPr lang="en-US" altLang="zh-TW" sz="2400" dirty="0">
                <a:solidFill>
                  <a:srgbClr val="FF0000"/>
                </a:solidFill>
              </a:rPr>
              <a:t>(woman)</a:t>
            </a:r>
            <a:endParaRPr lang="zh-TW" altLang="en-US" sz="2400" dirty="0">
              <a:solidFill>
                <a:srgbClr val="FF0000"/>
              </a:solidFill>
            </a:endParaRPr>
          </a:p>
        </p:txBody>
      </p:sp>
      <p:sp>
        <p:nvSpPr>
          <p:cNvPr id="56" name="文字方塊 55"/>
          <p:cNvSpPr txBox="1"/>
          <p:nvPr/>
        </p:nvSpPr>
        <p:spPr>
          <a:xfrm>
            <a:off x="5135622" y="4015866"/>
            <a:ext cx="1460069" cy="461665"/>
          </a:xfrm>
          <a:prstGeom prst="rect">
            <a:avLst/>
          </a:prstGeom>
          <a:noFill/>
        </p:spPr>
        <p:txBody>
          <a:bodyPr wrap="square" rtlCol="0">
            <a:spAutoFit/>
          </a:bodyPr>
          <a:lstStyle/>
          <a:p>
            <a:r>
              <a:rPr lang="en-US" altLang="zh-TW" sz="2400" dirty="0">
                <a:solidFill>
                  <a:srgbClr val="00B050"/>
                </a:solidFill>
              </a:rPr>
              <a:t>(woman)</a:t>
            </a:r>
            <a:endParaRPr lang="zh-TW" altLang="en-US" sz="2400" dirty="0">
              <a:solidFill>
                <a:srgbClr val="00B050"/>
              </a:solidFill>
            </a:endParaRPr>
          </a:p>
        </p:txBody>
      </p:sp>
      <p:sp>
        <p:nvSpPr>
          <p:cNvPr id="57" name="文字方塊 56"/>
          <p:cNvSpPr txBox="1"/>
          <p:nvPr/>
        </p:nvSpPr>
        <p:spPr>
          <a:xfrm>
            <a:off x="6629771" y="4004816"/>
            <a:ext cx="2150478" cy="461665"/>
          </a:xfrm>
          <a:prstGeom prst="rect">
            <a:avLst/>
          </a:prstGeom>
          <a:noFill/>
        </p:spPr>
        <p:txBody>
          <a:bodyPr wrap="square" rtlCol="0">
            <a:spAutoFit/>
          </a:bodyPr>
          <a:lstStyle/>
          <a:p>
            <a:r>
              <a:rPr lang="en-US" altLang="zh-TW" sz="2400" dirty="0"/>
              <a:t>……  no cooking</a:t>
            </a:r>
            <a:endParaRPr lang="zh-TW" altLang="en-US" sz="2400" dirty="0"/>
          </a:p>
        </p:txBody>
      </p:sp>
      <p:sp>
        <p:nvSpPr>
          <p:cNvPr id="58" name="矩形 57"/>
          <p:cNvSpPr/>
          <p:nvPr/>
        </p:nvSpPr>
        <p:spPr>
          <a:xfrm>
            <a:off x="2207328" y="3269402"/>
            <a:ext cx="309944" cy="238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矩形 58"/>
          <p:cNvSpPr/>
          <p:nvPr/>
        </p:nvSpPr>
        <p:spPr>
          <a:xfrm>
            <a:off x="2939687" y="3269402"/>
            <a:ext cx="309944" cy="2381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60" name="矩形 59"/>
          <p:cNvSpPr/>
          <p:nvPr/>
        </p:nvSpPr>
        <p:spPr>
          <a:xfrm>
            <a:off x="3778782" y="3269402"/>
            <a:ext cx="309944" cy="238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矩形 60"/>
          <p:cNvSpPr/>
          <p:nvPr/>
        </p:nvSpPr>
        <p:spPr>
          <a:xfrm>
            <a:off x="4511141" y="3269402"/>
            <a:ext cx="309944" cy="2381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62" name="矩形 61"/>
          <p:cNvSpPr/>
          <p:nvPr/>
        </p:nvSpPr>
        <p:spPr>
          <a:xfrm>
            <a:off x="5389501" y="3269402"/>
            <a:ext cx="309944" cy="238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矩形 62"/>
          <p:cNvSpPr/>
          <p:nvPr/>
        </p:nvSpPr>
        <p:spPr>
          <a:xfrm>
            <a:off x="6121860" y="3269402"/>
            <a:ext cx="309944" cy="2381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64" name="矩形 63"/>
          <p:cNvSpPr/>
          <p:nvPr/>
        </p:nvSpPr>
        <p:spPr>
          <a:xfrm>
            <a:off x="7010890" y="3269402"/>
            <a:ext cx="309944" cy="238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矩形 64"/>
          <p:cNvSpPr/>
          <p:nvPr/>
        </p:nvSpPr>
        <p:spPr>
          <a:xfrm>
            <a:off x="7743249" y="3269402"/>
            <a:ext cx="309944" cy="2381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66" name="矩形 65"/>
          <p:cNvSpPr/>
          <p:nvPr/>
        </p:nvSpPr>
        <p:spPr>
          <a:xfrm>
            <a:off x="4159857" y="2563900"/>
            <a:ext cx="309944" cy="9341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67" name="矩形 66"/>
          <p:cNvSpPr/>
          <p:nvPr/>
        </p:nvSpPr>
        <p:spPr>
          <a:xfrm>
            <a:off x="4892216" y="2562940"/>
            <a:ext cx="309944" cy="9351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68" name="矩形 67"/>
          <p:cNvSpPr/>
          <p:nvPr/>
        </p:nvSpPr>
        <p:spPr>
          <a:xfrm>
            <a:off x="3531320" y="284994"/>
            <a:ext cx="5792198" cy="1200329"/>
          </a:xfrm>
          <a:prstGeom prst="rect">
            <a:avLst/>
          </a:prstGeom>
        </p:spPr>
        <p:txBody>
          <a:bodyPr wrap="square">
            <a:spAutoFit/>
          </a:bodyPr>
          <a:lstStyle/>
          <a:p>
            <a:r>
              <a:rPr lang="en-US" altLang="zh-TW" dirty="0"/>
              <a:t>Kelvin Xu, Jimmy Ba, Ryan </a:t>
            </a:r>
            <a:r>
              <a:rPr lang="en-US" altLang="zh-TW" dirty="0" err="1"/>
              <a:t>Kiros</a:t>
            </a:r>
            <a:r>
              <a:rPr lang="en-US" altLang="zh-TW" dirty="0"/>
              <a:t>, Kyunghyun Cho, Aaron </a:t>
            </a:r>
            <a:r>
              <a:rPr lang="en-US" altLang="zh-TW" dirty="0" err="1"/>
              <a:t>Courville</a:t>
            </a:r>
            <a:r>
              <a:rPr lang="en-US" altLang="zh-TW" dirty="0"/>
              <a:t>, Ruslan </a:t>
            </a:r>
            <a:r>
              <a:rPr lang="en-US" altLang="zh-TW" dirty="0" err="1"/>
              <a:t>Salakhutdinov</a:t>
            </a:r>
            <a:r>
              <a:rPr lang="en-US" altLang="zh-TW" dirty="0"/>
              <a:t>, Richard </a:t>
            </a:r>
            <a:r>
              <a:rPr lang="en-US" altLang="zh-TW" dirty="0" err="1"/>
              <a:t>Zemel</a:t>
            </a:r>
            <a:r>
              <a:rPr lang="en-US" altLang="zh-TW" dirty="0"/>
              <a:t>, </a:t>
            </a:r>
            <a:r>
              <a:rPr lang="en-US" altLang="zh-TW" dirty="0" err="1"/>
              <a:t>Yoshua</a:t>
            </a:r>
            <a:r>
              <a:rPr lang="en-US" altLang="zh-TW" dirty="0"/>
              <a:t> Bengio, </a:t>
            </a:r>
            <a:r>
              <a:rPr lang="en-US" altLang="zh-TW" dirty="0">
                <a:solidFill>
                  <a:srgbClr val="000000"/>
                </a:solidFill>
                <a:latin typeface="Lucida Grande"/>
              </a:rPr>
              <a:t>“</a:t>
            </a:r>
            <a:r>
              <a:rPr lang="en-US" altLang="zh-TW" dirty="0"/>
              <a:t>Show, Attend and Tell: Neural Image Caption Generation with Visual Attention</a:t>
            </a:r>
            <a:r>
              <a:rPr lang="en-US" altLang="zh-TW" dirty="0">
                <a:solidFill>
                  <a:srgbClr val="000000"/>
                </a:solidFill>
                <a:latin typeface="Lucida Grande"/>
              </a:rPr>
              <a:t>”, ICML, 2015</a:t>
            </a:r>
            <a:endParaRPr lang="zh-TW" altLang="en-US" dirty="0"/>
          </a:p>
        </p:txBody>
      </p:sp>
    </p:spTree>
    <p:extLst>
      <p:ext uri="{BB962C8B-B14F-4D97-AF65-F5344CB8AC3E}">
        <p14:creationId xmlns:p14="http://schemas.microsoft.com/office/powerpoint/2010/main" val="54873635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5"/>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5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56"/>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57"/>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7"/>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5"/>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6"/>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17"/>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20"/>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8"/>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5" grpId="0"/>
      <p:bldP spid="16" grpId="0"/>
      <p:bldP spid="17" grpId="0"/>
      <p:bldP spid="18" grpId="0"/>
      <p:bldP spid="28" grpId="0"/>
      <p:bldP spid="29" grpId="0"/>
      <p:bldP spid="30" grpId="0"/>
      <p:bldP spid="31"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4" grpId="0"/>
      <p:bldP spid="56" grpId="0"/>
      <p:bldP spid="57" grpId="0"/>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Mismatch between Train and Test</a:t>
            </a:r>
            <a:endParaRPr lang="zh-TW" altLang="en-US" dirty="0"/>
          </a:p>
        </p:txBody>
      </p:sp>
      <p:sp>
        <p:nvSpPr>
          <p:cNvPr id="3" name="內容版面配置區 2"/>
          <p:cNvSpPr>
            <a:spLocks noGrp="1"/>
          </p:cNvSpPr>
          <p:nvPr>
            <p:ph idx="1"/>
          </p:nvPr>
        </p:nvSpPr>
        <p:spPr>
          <a:xfrm>
            <a:off x="628650" y="1825625"/>
            <a:ext cx="7886700" cy="4351338"/>
          </a:xfrm>
        </p:spPr>
        <p:txBody>
          <a:bodyPr/>
          <a:lstStyle/>
          <a:p>
            <a:r>
              <a:rPr lang="en-US" altLang="zh-TW" b="1" i="1" u="sng" dirty="0"/>
              <a:t>Training</a:t>
            </a:r>
            <a:endParaRPr lang="zh-TW" altLang="en-US" b="1" i="1" u="sng" dirty="0"/>
          </a:p>
        </p:txBody>
      </p:sp>
      <p:sp>
        <p:nvSpPr>
          <p:cNvPr id="4" name="文字方塊 3"/>
          <p:cNvSpPr txBox="1"/>
          <p:nvPr/>
        </p:nvSpPr>
        <p:spPr>
          <a:xfrm>
            <a:off x="3502077" y="1699318"/>
            <a:ext cx="1600200" cy="461665"/>
          </a:xfrm>
          <a:prstGeom prst="rect">
            <a:avLst/>
          </a:prstGeom>
          <a:noFill/>
        </p:spPr>
        <p:txBody>
          <a:bodyPr wrap="square" rtlCol="0">
            <a:spAutoFit/>
          </a:bodyPr>
          <a:lstStyle/>
          <a:p>
            <a:r>
              <a:rPr lang="en-US" altLang="zh-TW" sz="2400" dirty="0"/>
              <a:t>Reference:</a:t>
            </a:r>
            <a:endParaRPr lang="zh-TW" altLang="en-US" sz="2400" dirty="0"/>
          </a:p>
        </p:txBody>
      </p:sp>
      <p:sp>
        <p:nvSpPr>
          <p:cNvPr id="5" name="文字方塊 4"/>
          <p:cNvSpPr txBox="1"/>
          <p:nvPr/>
        </p:nvSpPr>
        <p:spPr>
          <a:xfrm>
            <a:off x="3806467" y="2242885"/>
            <a:ext cx="1092200"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6" name="文字方塊 5"/>
          <p:cNvSpPr txBox="1"/>
          <p:nvPr/>
        </p:nvSpPr>
        <p:spPr>
          <a:xfrm>
            <a:off x="5691859" y="2261575"/>
            <a:ext cx="774700"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7" name="文字方塊 6"/>
          <p:cNvSpPr txBox="1"/>
          <p:nvPr/>
        </p:nvSpPr>
        <p:spPr>
          <a:xfrm>
            <a:off x="7450998" y="2276362"/>
            <a:ext cx="774700" cy="461665"/>
          </a:xfrm>
          <a:prstGeom prst="rect">
            <a:avLst/>
          </a:prstGeom>
          <a:noFill/>
        </p:spPr>
        <p:txBody>
          <a:bodyPr wrap="square" rtlCol="0">
            <a:spAutoFit/>
          </a:bodyPr>
          <a:lstStyle/>
          <a:p>
            <a:pPr algn="ctr"/>
            <a:r>
              <a:rPr lang="en-US" altLang="zh-TW" sz="2400" dirty="0"/>
              <a:t>B</a:t>
            </a:r>
            <a:endParaRPr lang="zh-TW" altLang="en-US" sz="2400" dirty="0"/>
          </a:p>
        </p:txBody>
      </p:sp>
      <p:cxnSp>
        <p:nvCxnSpPr>
          <p:cNvPr id="15" name="直線單箭頭接點 14"/>
          <p:cNvCxnSpPr/>
          <p:nvPr/>
        </p:nvCxnSpPr>
        <p:spPr>
          <a:xfrm flipV="1">
            <a:off x="4339423" y="4061790"/>
            <a:ext cx="0" cy="3127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flipV="1">
            <a:off x="6074427" y="4021421"/>
            <a:ext cx="0" cy="3127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4106847" y="4401581"/>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sp>
        <p:nvSpPr>
          <p:cNvPr id="18" name="矩形 17"/>
          <p:cNvSpPr/>
          <p:nvPr/>
        </p:nvSpPr>
        <p:spPr>
          <a:xfrm>
            <a:off x="5841851" y="4369841"/>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cxnSp>
        <p:nvCxnSpPr>
          <p:cNvPr id="19" name="直線單箭頭接點 18"/>
          <p:cNvCxnSpPr>
            <a:cxnSpLocks/>
            <a:stCxn id="17" idx="3"/>
          </p:cNvCxnSpPr>
          <p:nvPr/>
        </p:nvCxnSpPr>
        <p:spPr>
          <a:xfrm flipV="1">
            <a:off x="4572000" y="4680610"/>
            <a:ext cx="1239442"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4110334" y="5448528"/>
            <a:ext cx="461666" cy="7794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cxnSp>
        <p:nvCxnSpPr>
          <p:cNvPr id="29" name="直線單箭頭接點 28"/>
          <p:cNvCxnSpPr>
            <a:cxnSpLocks/>
          </p:cNvCxnSpPr>
          <p:nvPr/>
        </p:nvCxnSpPr>
        <p:spPr>
          <a:xfrm flipV="1">
            <a:off x="4339423" y="5016024"/>
            <a:ext cx="0" cy="40904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5860064" y="5421126"/>
            <a:ext cx="461666" cy="7794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cxnSp>
        <p:nvCxnSpPr>
          <p:cNvPr id="31" name="直線單箭頭接點 30"/>
          <p:cNvCxnSpPr>
            <a:cxnSpLocks/>
          </p:cNvCxnSpPr>
          <p:nvPr/>
        </p:nvCxnSpPr>
        <p:spPr>
          <a:xfrm flipV="1">
            <a:off x="6089153" y="4988622"/>
            <a:ext cx="0" cy="40904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4108590" y="3229063"/>
            <a:ext cx="461666" cy="7794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42" name="文字方塊 41"/>
          <p:cNvSpPr txBox="1"/>
          <p:nvPr/>
        </p:nvSpPr>
        <p:spPr>
          <a:xfrm>
            <a:off x="3624247" y="3175761"/>
            <a:ext cx="482600"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43" name="文字方塊 42"/>
          <p:cNvSpPr txBox="1"/>
          <p:nvPr/>
        </p:nvSpPr>
        <p:spPr>
          <a:xfrm>
            <a:off x="3624247" y="3611903"/>
            <a:ext cx="482600"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44" name="橢圓 43"/>
          <p:cNvSpPr/>
          <p:nvPr/>
        </p:nvSpPr>
        <p:spPr>
          <a:xfrm>
            <a:off x="4193528" y="3304155"/>
            <a:ext cx="291789" cy="291789"/>
          </a:xfrm>
          <a:prstGeom prst="ellipse">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45" name="橢圓 44"/>
          <p:cNvSpPr/>
          <p:nvPr/>
        </p:nvSpPr>
        <p:spPr>
          <a:xfrm>
            <a:off x="4193528" y="3646596"/>
            <a:ext cx="291789" cy="29178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cxnSp>
        <p:nvCxnSpPr>
          <p:cNvPr id="46" name="直線單箭頭接點 45"/>
          <p:cNvCxnSpPr>
            <a:cxnSpLocks/>
          </p:cNvCxnSpPr>
          <p:nvPr/>
        </p:nvCxnSpPr>
        <p:spPr>
          <a:xfrm flipV="1">
            <a:off x="5453321" y="4999114"/>
            <a:ext cx="381999" cy="4496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文字方塊 46"/>
              <p:cNvSpPr txBox="1"/>
              <p:nvPr/>
            </p:nvSpPr>
            <p:spPr>
              <a:xfrm>
                <a:off x="836748" y="2748329"/>
                <a:ext cx="1646541" cy="10455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𝐶</m:t>
                      </m:r>
                      <m:r>
                        <a:rPr lang="en-US" altLang="zh-TW" sz="2800" b="0" i="1" smtClean="0">
                          <a:latin typeface="Cambria Math" panose="02040503050406030204" pitchFamily="18" charset="0"/>
                        </a:rPr>
                        <m:t>=</m:t>
                      </m:r>
                      <m:nary>
                        <m:naryPr>
                          <m:chr m:val="∑"/>
                          <m:supHide m:val="on"/>
                          <m:ctrlPr>
                            <a:rPr lang="en-US" altLang="zh-TW" sz="2800" b="0" i="1" smtClean="0">
                              <a:latin typeface="Cambria Math" panose="02040503050406030204" pitchFamily="18" charset="0"/>
                            </a:rPr>
                          </m:ctrlPr>
                        </m:naryPr>
                        <m:sub>
                          <m:r>
                            <m:rPr>
                              <m:brk m:alnAt="7"/>
                            </m:rPr>
                            <a:rPr lang="en-US" altLang="zh-TW" sz="2800" b="0" i="1" smtClean="0">
                              <a:latin typeface="Cambria Math" panose="02040503050406030204" pitchFamily="18" charset="0"/>
                            </a:rPr>
                            <m:t>𝑡</m:t>
                          </m:r>
                        </m:sub>
                        <m:sup/>
                        <m:e>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𝐶</m:t>
                              </m:r>
                            </m:e>
                            <m:sub>
                              <m:r>
                                <a:rPr lang="en-US" altLang="zh-TW" sz="2800" b="0" i="1" smtClean="0">
                                  <a:latin typeface="Cambria Math" panose="02040503050406030204" pitchFamily="18" charset="0"/>
                                </a:rPr>
                                <m:t>𝑡</m:t>
                              </m:r>
                            </m:sub>
                          </m:sSub>
                        </m:e>
                      </m:nary>
                    </m:oMath>
                  </m:oMathPara>
                </a14:m>
                <a:endParaRPr lang="zh-TW" altLang="en-US" sz="2800" dirty="0"/>
              </a:p>
            </p:txBody>
          </p:sp>
        </mc:Choice>
        <mc:Fallback xmlns="">
          <p:sp>
            <p:nvSpPr>
              <p:cNvPr id="47" name="文字方塊 46"/>
              <p:cNvSpPr txBox="1">
                <a:spLocks noRot="1" noChangeAspect="1" noMove="1" noResize="1" noEditPoints="1" noAdjustHandles="1" noChangeArrowheads="1" noChangeShapeType="1" noTextEdit="1"/>
              </p:cNvSpPr>
              <p:nvPr/>
            </p:nvSpPr>
            <p:spPr>
              <a:xfrm>
                <a:off x="836748" y="2748329"/>
                <a:ext cx="1646541" cy="1045543"/>
              </a:xfrm>
              <a:prstGeom prst="rect">
                <a:avLst/>
              </a:prstGeom>
              <a:blipFill>
                <a:blip r:embed="rId2"/>
                <a:stretch>
                  <a:fillRect/>
                </a:stretch>
              </a:blipFill>
            </p:spPr>
            <p:txBody>
              <a:bodyPr/>
              <a:lstStyle/>
              <a:p>
                <a:r>
                  <a:rPr lang="zh-TW" altLang="en-US">
                    <a:noFill/>
                  </a:rPr>
                  <a:t> </a:t>
                </a:r>
              </a:p>
            </p:txBody>
          </p:sp>
        </mc:Fallback>
      </mc:AlternateContent>
      <p:sp>
        <p:nvSpPr>
          <p:cNvPr id="48" name="文字方塊 47"/>
          <p:cNvSpPr txBox="1"/>
          <p:nvPr/>
        </p:nvSpPr>
        <p:spPr>
          <a:xfrm>
            <a:off x="770359" y="3867836"/>
            <a:ext cx="2311663" cy="1200329"/>
          </a:xfrm>
          <a:prstGeom prst="rect">
            <a:avLst/>
          </a:prstGeom>
          <a:noFill/>
        </p:spPr>
        <p:txBody>
          <a:bodyPr wrap="square" rtlCol="0">
            <a:spAutoFit/>
          </a:bodyPr>
          <a:lstStyle/>
          <a:p>
            <a:r>
              <a:rPr lang="en-US" altLang="zh-TW" sz="2400" dirty="0"/>
              <a:t>Minimizing cross-entropy of each component</a:t>
            </a:r>
            <a:endParaRPr lang="zh-TW" altLang="en-US" sz="2400" dirty="0"/>
          </a:p>
        </p:txBody>
      </p:sp>
      <p:grpSp>
        <p:nvGrpSpPr>
          <p:cNvPr id="49" name="群組 48"/>
          <p:cNvGrpSpPr/>
          <p:nvPr/>
        </p:nvGrpSpPr>
        <p:grpSpPr>
          <a:xfrm>
            <a:off x="821499" y="5329623"/>
            <a:ext cx="2372874" cy="779425"/>
            <a:chOff x="465772" y="5945801"/>
            <a:chExt cx="2372874" cy="779425"/>
          </a:xfrm>
        </p:grpSpPr>
        <p:sp>
          <p:nvSpPr>
            <p:cNvPr id="50" name="矩形 49"/>
            <p:cNvSpPr/>
            <p:nvPr/>
          </p:nvSpPr>
          <p:spPr>
            <a:xfrm>
              <a:off x="465772" y="5945801"/>
              <a:ext cx="461666" cy="7794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sp>
          <p:nvSpPr>
            <p:cNvPr id="51" name="文字方塊 50"/>
            <p:cNvSpPr txBox="1"/>
            <p:nvPr/>
          </p:nvSpPr>
          <p:spPr>
            <a:xfrm>
              <a:off x="954384" y="6113002"/>
              <a:ext cx="1884262" cy="461665"/>
            </a:xfrm>
            <a:prstGeom prst="rect">
              <a:avLst/>
            </a:prstGeom>
            <a:noFill/>
          </p:spPr>
          <p:txBody>
            <a:bodyPr wrap="square" rtlCol="0">
              <a:spAutoFit/>
            </a:bodyPr>
            <a:lstStyle/>
            <a:p>
              <a:r>
                <a:rPr lang="en-US" altLang="zh-TW" sz="2400" dirty="0"/>
                <a:t>: condition</a:t>
              </a:r>
              <a:endParaRPr lang="zh-TW" altLang="en-US" sz="2400" dirty="0"/>
            </a:p>
          </p:txBody>
        </p:sp>
      </p:grpSp>
      <p:sp>
        <p:nvSpPr>
          <p:cNvPr id="53" name="矩形 52"/>
          <p:cNvSpPr/>
          <p:nvPr/>
        </p:nvSpPr>
        <p:spPr>
          <a:xfrm>
            <a:off x="5237974" y="5422569"/>
            <a:ext cx="461666" cy="7794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54" name="橢圓 53"/>
          <p:cNvSpPr/>
          <p:nvPr/>
        </p:nvSpPr>
        <p:spPr>
          <a:xfrm>
            <a:off x="5322912" y="5497661"/>
            <a:ext cx="291789" cy="291789"/>
          </a:xfrm>
          <a:prstGeom prst="ellipse">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55" name="橢圓 54"/>
          <p:cNvSpPr/>
          <p:nvPr/>
        </p:nvSpPr>
        <p:spPr>
          <a:xfrm>
            <a:off x="5322912" y="5840102"/>
            <a:ext cx="291789" cy="291789"/>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56" name="文字方塊 55"/>
          <p:cNvSpPr txBox="1"/>
          <p:nvPr/>
        </p:nvSpPr>
        <p:spPr>
          <a:xfrm>
            <a:off x="4818203" y="5387298"/>
            <a:ext cx="406143"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58" name="矩形 57"/>
          <p:cNvSpPr/>
          <p:nvPr/>
        </p:nvSpPr>
        <p:spPr>
          <a:xfrm>
            <a:off x="5837063" y="3224451"/>
            <a:ext cx="461666" cy="7794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59" name="文字方塊 58"/>
          <p:cNvSpPr txBox="1"/>
          <p:nvPr/>
        </p:nvSpPr>
        <p:spPr>
          <a:xfrm>
            <a:off x="5352720" y="3171149"/>
            <a:ext cx="482600"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60" name="文字方塊 59"/>
          <p:cNvSpPr txBox="1"/>
          <p:nvPr/>
        </p:nvSpPr>
        <p:spPr>
          <a:xfrm>
            <a:off x="5352720" y="3607291"/>
            <a:ext cx="482600"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61" name="橢圓 60"/>
          <p:cNvSpPr/>
          <p:nvPr/>
        </p:nvSpPr>
        <p:spPr>
          <a:xfrm>
            <a:off x="5922001" y="3299543"/>
            <a:ext cx="291789" cy="291789"/>
          </a:xfrm>
          <a:prstGeom prst="ellipse">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62" name="橢圓 61"/>
          <p:cNvSpPr/>
          <p:nvPr/>
        </p:nvSpPr>
        <p:spPr>
          <a:xfrm>
            <a:off x="5922001" y="3641984"/>
            <a:ext cx="291789" cy="291789"/>
          </a:xfrm>
          <a:prstGeom prst="ellipse">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cxnSp>
        <p:nvCxnSpPr>
          <p:cNvPr id="63" name="直線單箭頭接點 62"/>
          <p:cNvCxnSpPr/>
          <p:nvPr/>
        </p:nvCxnSpPr>
        <p:spPr>
          <a:xfrm flipV="1">
            <a:off x="7854566" y="4017367"/>
            <a:ext cx="0" cy="3127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7621990" y="4365787"/>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cxnSp>
        <p:nvCxnSpPr>
          <p:cNvPr id="65" name="直線單箭頭接點 64"/>
          <p:cNvCxnSpPr>
            <a:cxnSpLocks/>
          </p:cNvCxnSpPr>
          <p:nvPr/>
        </p:nvCxnSpPr>
        <p:spPr>
          <a:xfrm flipV="1">
            <a:off x="6352139" y="4676556"/>
            <a:ext cx="1239442"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7640203" y="5417072"/>
            <a:ext cx="461666" cy="7794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cxnSp>
        <p:nvCxnSpPr>
          <p:cNvPr id="67" name="直線單箭頭接點 66"/>
          <p:cNvCxnSpPr>
            <a:cxnSpLocks/>
          </p:cNvCxnSpPr>
          <p:nvPr/>
        </p:nvCxnSpPr>
        <p:spPr>
          <a:xfrm flipV="1">
            <a:off x="7869292" y="4984568"/>
            <a:ext cx="0" cy="40904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8" name="矩形 67"/>
          <p:cNvSpPr/>
          <p:nvPr/>
        </p:nvSpPr>
        <p:spPr>
          <a:xfrm>
            <a:off x="7018113" y="5418515"/>
            <a:ext cx="461666" cy="7794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69" name="橢圓 68"/>
          <p:cNvSpPr/>
          <p:nvPr/>
        </p:nvSpPr>
        <p:spPr>
          <a:xfrm>
            <a:off x="7103051" y="5870120"/>
            <a:ext cx="291789" cy="291789"/>
          </a:xfrm>
          <a:prstGeom prst="ellipse">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70" name="橢圓 69"/>
          <p:cNvSpPr/>
          <p:nvPr/>
        </p:nvSpPr>
        <p:spPr>
          <a:xfrm>
            <a:off x="7103051" y="5498423"/>
            <a:ext cx="291789" cy="291789"/>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71" name="文字方塊 70"/>
          <p:cNvSpPr txBox="1"/>
          <p:nvPr/>
        </p:nvSpPr>
        <p:spPr>
          <a:xfrm>
            <a:off x="6637598" y="5776592"/>
            <a:ext cx="406143"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72" name="矩形 71"/>
          <p:cNvSpPr/>
          <p:nvPr/>
        </p:nvSpPr>
        <p:spPr>
          <a:xfrm>
            <a:off x="7617202" y="3220397"/>
            <a:ext cx="461666" cy="7794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73" name="文字方塊 72"/>
          <p:cNvSpPr txBox="1"/>
          <p:nvPr/>
        </p:nvSpPr>
        <p:spPr>
          <a:xfrm>
            <a:off x="7132859" y="3167095"/>
            <a:ext cx="482600"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74" name="文字方塊 73"/>
          <p:cNvSpPr txBox="1"/>
          <p:nvPr/>
        </p:nvSpPr>
        <p:spPr>
          <a:xfrm>
            <a:off x="7132859" y="3603237"/>
            <a:ext cx="482600"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75" name="橢圓 74"/>
          <p:cNvSpPr/>
          <p:nvPr/>
        </p:nvSpPr>
        <p:spPr>
          <a:xfrm>
            <a:off x="7702140" y="3295489"/>
            <a:ext cx="291789" cy="291789"/>
          </a:xfrm>
          <a:prstGeom prst="ellipse">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76" name="橢圓 75"/>
          <p:cNvSpPr/>
          <p:nvPr/>
        </p:nvSpPr>
        <p:spPr>
          <a:xfrm>
            <a:off x="7702140" y="3637930"/>
            <a:ext cx="291789" cy="291789"/>
          </a:xfrm>
          <a:prstGeom prst="ellipse">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cxnSp>
        <p:nvCxnSpPr>
          <p:cNvPr id="78" name="直線單箭頭接點 77"/>
          <p:cNvCxnSpPr>
            <a:cxnSpLocks/>
          </p:cNvCxnSpPr>
          <p:nvPr/>
        </p:nvCxnSpPr>
        <p:spPr>
          <a:xfrm flipV="1">
            <a:off x="7248945" y="4981334"/>
            <a:ext cx="381999" cy="4496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箭號: 上-下雙向 78"/>
          <p:cNvSpPr/>
          <p:nvPr/>
        </p:nvSpPr>
        <p:spPr>
          <a:xfrm>
            <a:off x="4193528" y="2628482"/>
            <a:ext cx="306198" cy="582611"/>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80" name="箭號: 上-下雙向 79"/>
          <p:cNvSpPr/>
          <p:nvPr/>
        </p:nvSpPr>
        <p:spPr>
          <a:xfrm>
            <a:off x="5921328" y="2624277"/>
            <a:ext cx="306198" cy="582611"/>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81" name="箭號: 上-下雙向 80"/>
          <p:cNvSpPr/>
          <p:nvPr/>
        </p:nvSpPr>
        <p:spPr>
          <a:xfrm>
            <a:off x="7702140" y="2619930"/>
            <a:ext cx="272417" cy="582611"/>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cxnSp>
        <p:nvCxnSpPr>
          <p:cNvPr id="57" name="直線單箭頭接點 56"/>
          <p:cNvCxnSpPr>
            <a:cxnSpLocks/>
          </p:cNvCxnSpPr>
          <p:nvPr/>
        </p:nvCxnSpPr>
        <p:spPr>
          <a:xfrm flipV="1">
            <a:off x="3726591" y="4964279"/>
            <a:ext cx="381999" cy="4496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文字方塊 76"/>
          <p:cNvSpPr txBox="1"/>
          <p:nvPr/>
        </p:nvSpPr>
        <p:spPr>
          <a:xfrm>
            <a:off x="2951618" y="5353125"/>
            <a:ext cx="1103067" cy="461665"/>
          </a:xfrm>
          <a:prstGeom prst="rect">
            <a:avLst/>
          </a:prstGeom>
          <a:noFill/>
        </p:spPr>
        <p:txBody>
          <a:bodyPr wrap="square" rtlCol="0">
            <a:spAutoFit/>
          </a:bodyPr>
          <a:lstStyle/>
          <a:p>
            <a:pPr algn="ctr"/>
            <a:r>
              <a:rPr lang="en-US" altLang="zh-TW" sz="2400" dirty="0"/>
              <a:t>&lt;BOS&gt;</a:t>
            </a:r>
            <a:endParaRPr lang="zh-TW" altLang="en-US" sz="2400" dirty="0"/>
          </a:p>
        </p:txBody>
      </p:sp>
      <p:cxnSp>
        <p:nvCxnSpPr>
          <p:cNvPr id="83" name="直線單箭頭接點 82"/>
          <p:cNvCxnSpPr>
            <a:cxnSpLocks/>
            <a:endCxn id="53" idx="0"/>
          </p:cNvCxnSpPr>
          <p:nvPr/>
        </p:nvCxnSpPr>
        <p:spPr>
          <a:xfrm>
            <a:off x="4485317" y="2527300"/>
            <a:ext cx="983490" cy="289526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線單箭頭接點 83"/>
          <p:cNvCxnSpPr>
            <a:cxnSpLocks/>
          </p:cNvCxnSpPr>
          <p:nvPr/>
        </p:nvCxnSpPr>
        <p:spPr>
          <a:xfrm>
            <a:off x="6250251" y="2489512"/>
            <a:ext cx="983490" cy="289526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03185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8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8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6"/>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6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2"/>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6"/>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78"/>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7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74"/>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65"/>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81"/>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7"/>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7" grpId="0" animBg="1"/>
      <p:bldP spid="18" grpId="0" animBg="1"/>
      <p:bldP spid="28" grpId="0" animBg="1"/>
      <p:bldP spid="30" grpId="0" animBg="1"/>
      <p:bldP spid="41" grpId="0" animBg="1"/>
      <p:bldP spid="42" grpId="0"/>
      <p:bldP spid="43" grpId="0"/>
      <p:bldP spid="44" grpId="0" animBg="1"/>
      <p:bldP spid="45" grpId="0" animBg="1"/>
      <p:bldP spid="47" grpId="0"/>
      <p:bldP spid="48" grpId="0"/>
      <p:bldP spid="53" grpId="0" animBg="1"/>
      <p:bldP spid="54" grpId="0" animBg="1"/>
      <p:bldP spid="55" grpId="0" animBg="1"/>
      <p:bldP spid="56" grpId="0"/>
      <p:bldP spid="58" grpId="0" animBg="1"/>
      <p:bldP spid="59" grpId="0"/>
      <p:bldP spid="60" grpId="0"/>
      <p:bldP spid="61" grpId="0" animBg="1"/>
      <p:bldP spid="62" grpId="0" animBg="1"/>
      <p:bldP spid="64" grpId="0" animBg="1"/>
      <p:bldP spid="66" grpId="0" animBg="1"/>
      <p:bldP spid="68" grpId="0" animBg="1"/>
      <p:bldP spid="69" grpId="0" animBg="1"/>
      <p:bldP spid="70" grpId="0" animBg="1"/>
      <p:bldP spid="71" grpId="0"/>
      <p:bldP spid="72" grpId="0" animBg="1"/>
      <p:bldP spid="73" grpId="0"/>
      <p:bldP spid="74" grpId="0"/>
      <p:bldP spid="75" grpId="0" animBg="1"/>
      <p:bldP spid="76" grpId="0" animBg="1"/>
      <p:bldP spid="79" grpId="0" animBg="1"/>
      <p:bldP spid="80" grpId="0" animBg="1"/>
      <p:bldP spid="81" grpId="0" animBg="1"/>
      <p:bldP spid="7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Mismatch between Train and Test</a:t>
            </a:r>
            <a:endParaRPr lang="zh-TW" altLang="en-US" dirty="0"/>
          </a:p>
        </p:txBody>
      </p:sp>
      <p:sp>
        <p:nvSpPr>
          <p:cNvPr id="3" name="內容版面配置區 2"/>
          <p:cNvSpPr>
            <a:spLocks noGrp="1"/>
          </p:cNvSpPr>
          <p:nvPr>
            <p:ph idx="1"/>
          </p:nvPr>
        </p:nvSpPr>
        <p:spPr/>
        <p:txBody>
          <a:bodyPr/>
          <a:lstStyle/>
          <a:p>
            <a:r>
              <a:rPr lang="en-US" altLang="zh-TW" b="1" i="1" u="sng" dirty="0"/>
              <a:t>Generation</a:t>
            </a:r>
            <a:endParaRPr lang="zh-TW" altLang="en-US" b="1" i="1" u="sng" dirty="0"/>
          </a:p>
        </p:txBody>
      </p:sp>
      <p:sp>
        <p:nvSpPr>
          <p:cNvPr id="6" name="文字方塊 5"/>
          <p:cNvSpPr txBox="1"/>
          <p:nvPr/>
        </p:nvSpPr>
        <p:spPr>
          <a:xfrm>
            <a:off x="5691859" y="2261575"/>
            <a:ext cx="774700"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7" name="文字方塊 6"/>
          <p:cNvSpPr txBox="1"/>
          <p:nvPr/>
        </p:nvSpPr>
        <p:spPr>
          <a:xfrm>
            <a:off x="7450998" y="2276362"/>
            <a:ext cx="774700" cy="461665"/>
          </a:xfrm>
          <a:prstGeom prst="rect">
            <a:avLst/>
          </a:prstGeom>
          <a:noFill/>
        </p:spPr>
        <p:txBody>
          <a:bodyPr wrap="square" rtlCol="0">
            <a:spAutoFit/>
          </a:bodyPr>
          <a:lstStyle/>
          <a:p>
            <a:pPr algn="ctr"/>
            <a:r>
              <a:rPr lang="en-US" altLang="zh-TW" sz="2400" dirty="0"/>
              <a:t>A</a:t>
            </a:r>
            <a:endParaRPr lang="zh-TW" altLang="en-US" sz="2400" dirty="0"/>
          </a:p>
        </p:txBody>
      </p:sp>
      <p:cxnSp>
        <p:nvCxnSpPr>
          <p:cNvPr id="15" name="直線單箭頭接點 14"/>
          <p:cNvCxnSpPr/>
          <p:nvPr/>
        </p:nvCxnSpPr>
        <p:spPr>
          <a:xfrm flipV="1">
            <a:off x="4339423" y="4061790"/>
            <a:ext cx="0" cy="3127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flipV="1">
            <a:off x="6074427" y="4021421"/>
            <a:ext cx="0" cy="3127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4106847" y="4401581"/>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sp>
        <p:nvSpPr>
          <p:cNvPr id="18" name="矩形 17"/>
          <p:cNvSpPr/>
          <p:nvPr/>
        </p:nvSpPr>
        <p:spPr>
          <a:xfrm>
            <a:off x="5841851" y="4369841"/>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cxnSp>
        <p:nvCxnSpPr>
          <p:cNvPr id="19" name="直線單箭頭接點 18"/>
          <p:cNvCxnSpPr>
            <a:cxnSpLocks/>
            <a:stCxn id="17" idx="3"/>
          </p:cNvCxnSpPr>
          <p:nvPr/>
        </p:nvCxnSpPr>
        <p:spPr>
          <a:xfrm flipV="1">
            <a:off x="4572000" y="4680610"/>
            <a:ext cx="1239442"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4110334" y="5448528"/>
            <a:ext cx="461666" cy="7794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cxnSp>
        <p:nvCxnSpPr>
          <p:cNvPr id="29" name="直線單箭頭接點 28"/>
          <p:cNvCxnSpPr>
            <a:cxnSpLocks/>
          </p:cNvCxnSpPr>
          <p:nvPr/>
        </p:nvCxnSpPr>
        <p:spPr>
          <a:xfrm flipV="1">
            <a:off x="4339423" y="5016024"/>
            <a:ext cx="0" cy="40904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5860064" y="5421126"/>
            <a:ext cx="461666" cy="7794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cxnSp>
        <p:nvCxnSpPr>
          <p:cNvPr id="31" name="直線單箭頭接點 30"/>
          <p:cNvCxnSpPr>
            <a:cxnSpLocks/>
          </p:cNvCxnSpPr>
          <p:nvPr/>
        </p:nvCxnSpPr>
        <p:spPr>
          <a:xfrm flipV="1">
            <a:off x="6089153" y="4988622"/>
            <a:ext cx="0" cy="40904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4108590" y="3229063"/>
            <a:ext cx="461666" cy="7794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42" name="文字方塊 41"/>
          <p:cNvSpPr txBox="1"/>
          <p:nvPr/>
        </p:nvSpPr>
        <p:spPr>
          <a:xfrm>
            <a:off x="3624247" y="3175761"/>
            <a:ext cx="482600"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43" name="文字方塊 42"/>
          <p:cNvSpPr txBox="1"/>
          <p:nvPr/>
        </p:nvSpPr>
        <p:spPr>
          <a:xfrm>
            <a:off x="3624247" y="3611903"/>
            <a:ext cx="482600"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44" name="橢圓 43"/>
          <p:cNvSpPr/>
          <p:nvPr/>
        </p:nvSpPr>
        <p:spPr>
          <a:xfrm>
            <a:off x="4196644" y="3637929"/>
            <a:ext cx="291789" cy="291789"/>
          </a:xfrm>
          <a:prstGeom prst="ellipse">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45" name="橢圓 44"/>
          <p:cNvSpPr/>
          <p:nvPr/>
        </p:nvSpPr>
        <p:spPr>
          <a:xfrm>
            <a:off x="4193528" y="3285380"/>
            <a:ext cx="291789" cy="29178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cxnSp>
        <p:nvCxnSpPr>
          <p:cNvPr id="46" name="直線單箭頭接點 45"/>
          <p:cNvCxnSpPr>
            <a:cxnSpLocks/>
          </p:cNvCxnSpPr>
          <p:nvPr/>
        </p:nvCxnSpPr>
        <p:spPr>
          <a:xfrm flipV="1">
            <a:off x="5453321" y="4999114"/>
            <a:ext cx="381999" cy="4496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5837063" y="3224451"/>
            <a:ext cx="461666" cy="7794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59" name="文字方塊 58"/>
          <p:cNvSpPr txBox="1"/>
          <p:nvPr/>
        </p:nvSpPr>
        <p:spPr>
          <a:xfrm>
            <a:off x="5352720" y="3171149"/>
            <a:ext cx="482600"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60" name="文字方塊 59"/>
          <p:cNvSpPr txBox="1"/>
          <p:nvPr/>
        </p:nvSpPr>
        <p:spPr>
          <a:xfrm>
            <a:off x="5352720" y="3607291"/>
            <a:ext cx="482600"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61" name="橢圓 60"/>
          <p:cNvSpPr/>
          <p:nvPr/>
        </p:nvSpPr>
        <p:spPr>
          <a:xfrm>
            <a:off x="5921728" y="3637426"/>
            <a:ext cx="291789" cy="291789"/>
          </a:xfrm>
          <a:prstGeom prst="ellipse">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62" name="橢圓 61"/>
          <p:cNvSpPr/>
          <p:nvPr/>
        </p:nvSpPr>
        <p:spPr>
          <a:xfrm>
            <a:off x="5921728" y="3285379"/>
            <a:ext cx="291789" cy="291789"/>
          </a:xfrm>
          <a:prstGeom prst="ellipse">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cxnSp>
        <p:nvCxnSpPr>
          <p:cNvPr id="63" name="直線單箭頭接點 62"/>
          <p:cNvCxnSpPr/>
          <p:nvPr/>
        </p:nvCxnSpPr>
        <p:spPr>
          <a:xfrm flipV="1">
            <a:off x="7854566" y="4017367"/>
            <a:ext cx="0" cy="3127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7621990" y="4365787"/>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cxnSp>
        <p:nvCxnSpPr>
          <p:cNvPr id="65" name="直線單箭頭接點 64"/>
          <p:cNvCxnSpPr>
            <a:cxnSpLocks/>
          </p:cNvCxnSpPr>
          <p:nvPr/>
        </p:nvCxnSpPr>
        <p:spPr>
          <a:xfrm flipV="1">
            <a:off x="6352139" y="4676556"/>
            <a:ext cx="1239442"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7640203" y="5417072"/>
            <a:ext cx="461666" cy="7794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cxnSp>
        <p:nvCxnSpPr>
          <p:cNvPr id="67" name="直線單箭頭接點 66"/>
          <p:cNvCxnSpPr>
            <a:cxnSpLocks/>
          </p:cNvCxnSpPr>
          <p:nvPr/>
        </p:nvCxnSpPr>
        <p:spPr>
          <a:xfrm flipV="1">
            <a:off x="7869292" y="4984568"/>
            <a:ext cx="0" cy="40904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8" name="矩形 67"/>
          <p:cNvSpPr/>
          <p:nvPr/>
        </p:nvSpPr>
        <p:spPr>
          <a:xfrm>
            <a:off x="7018113" y="5418515"/>
            <a:ext cx="461666" cy="7794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69" name="橢圓 68"/>
          <p:cNvSpPr/>
          <p:nvPr/>
        </p:nvSpPr>
        <p:spPr>
          <a:xfrm>
            <a:off x="7103051" y="5487745"/>
            <a:ext cx="291789" cy="291789"/>
          </a:xfrm>
          <a:prstGeom prst="ellipse">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70" name="橢圓 69"/>
          <p:cNvSpPr/>
          <p:nvPr/>
        </p:nvSpPr>
        <p:spPr>
          <a:xfrm>
            <a:off x="7103051" y="5821979"/>
            <a:ext cx="291789" cy="291789"/>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71" name="文字方塊 70"/>
          <p:cNvSpPr txBox="1"/>
          <p:nvPr/>
        </p:nvSpPr>
        <p:spPr>
          <a:xfrm>
            <a:off x="6620890" y="5409788"/>
            <a:ext cx="406143"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72" name="矩形 71"/>
          <p:cNvSpPr/>
          <p:nvPr/>
        </p:nvSpPr>
        <p:spPr>
          <a:xfrm>
            <a:off x="7617202" y="3220397"/>
            <a:ext cx="461666" cy="7794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73" name="文字方塊 72"/>
          <p:cNvSpPr txBox="1"/>
          <p:nvPr/>
        </p:nvSpPr>
        <p:spPr>
          <a:xfrm>
            <a:off x="7132859" y="3167095"/>
            <a:ext cx="482600"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74" name="文字方塊 73"/>
          <p:cNvSpPr txBox="1"/>
          <p:nvPr/>
        </p:nvSpPr>
        <p:spPr>
          <a:xfrm>
            <a:off x="7132859" y="3603237"/>
            <a:ext cx="482600"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75" name="橢圓 74"/>
          <p:cNvSpPr/>
          <p:nvPr/>
        </p:nvSpPr>
        <p:spPr>
          <a:xfrm>
            <a:off x="7726976" y="3651072"/>
            <a:ext cx="291789" cy="291789"/>
          </a:xfrm>
          <a:prstGeom prst="ellipse">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76" name="橢圓 75"/>
          <p:cNvSpPr/>
          <p:nvPr/>
        </p:nvSpPr>
        <p:spPr>
          <a:xfrm>
            <a:off x="7710968" y="3282442"/>
            <a:ext cx="291789" cy="291789"/>
          </a:xfrm>
          <a:prstGeom prst="ellipse">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cxnSp>
        <p:nvCxnSpPr>
          <p:cNvPr id="78" name="直線單箭頭接點 77"/>
          <p:cNvCxnSpPr>
            <a:cxnSpLocks/>
          </p:cNvCxnSpPr>
          <p:nvPr/>
        </p:nvCxnSpPr>
        <p:spPr>
          <a:xfrm flipV="1">
            <a:off x="7248945" y="4981334"/>
            <a:ext cx="381999" cy="4496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單箭頭接點 81"/>
          <p:cNvCxnSpPr>
            <a:cxnSpLocks/>
          </p:cNvCxnSpPr>
          <p:nvPr/>
        </p:nvCxnSpPr>
        <p:spPr>
          <a:xfrm>
            <a:off x="4485317" y="2604225"/>
            <a:ext cx="970008" cy="2818344"/>
          </a:xfrm>
          <a:prstGeom prst="straightConnector1">
            <a:avLst/>
          </a:prstGeom>
          <a:ln w="254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7" name="文字方塊 76"/>
          <p:cNvSpPr txBox="1"/>
          <p:nvPr/>
        </p:nvSpPr>
        <p:spPr>
          <a:xfrm>
            <a:off x="3952072" y="2274059"/>
            <a:ext cx="774700" cy="461665"/>
          </a:xfrm>
          <a:prstGeom prst="rect">
            <a:avLst/>
          </a:prstGeom>
          <a:noFill/>
        </p:spPr>
        <p:txBody>
          <a:bodyPr wrap="square" rtlCol="0">
            <a:spAutoFit/>
          </a:bodyPr>
          <a:lstStyle/>
          <a:p>
            <a:pPr algn="ctr"/>
            <a:r>
              <a:rPr lang="en-US" altLang="zh-TW" sz="2400" dirty="0"/>
              <a:t>B</a:t>
            </a:r>
            <a:endParaRPr lang="zh-TW" altLang="en-US" sz="2400" dirty="0"/>
          </a:p>
        </p:txBody>
      </p:sp>
      <p:cxnSp>
        <p:nvCxnSpPr>
          <p:cNvPr id="83" name="直線單箭頭接點 82"/>
          <p:cNvCxnSpPr>
            <a:cxnSpLocks/>
          </p:cNvCxnSpPr>
          <p:nvPr/>
        </p:nvCxnSpPr>
        <p:spPr>
          <a:xfrm>
            <a:off x="6243239" y="2604225"/>
            <a:ext cx="968024" cy="2802306"/>
          </a:xfrm>
          <a:prstGeom prst="straightConnector1">
            <a:avLst/>
          </a:prstGeom>
          <a:ln w="254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4" name="矩形 83"/>
          <p:cNvSpPr/>
          <p:nvPr/>
        </p:nvSpPr>
        <p:spPr>
          <a:xfrm>
            <a:off x="5213052" y="5429152"/>
            <a:ext cx="461666" cy="7794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85" name="橢圓 84"/>
          <p:cNvSpPr/>
          <p:nvPr/>
        </p:nvSpPr>
        <p:spPr>
          <a:xfrm>
            <a:off x="5297990" y="5880757"/>
            <a:ext cx="291789" cy="291789"/>
          </a:xfrm>
          <a:prstGeom prst="ellipse">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86" name="橢圓 85"/>
          <p:cNvSpPr/>
          <p:nvPr/>
        </p:nvSpPr>
        <p:spPr>
          <a:xfrm>
            <a:off x="5297990" y="5509060"/>
            <a:ext cx="291789" cy="291789"/>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88" name="文字方塊 87"/>
          <p:cNvSpPr txBox="1"/>
          <p:nvPr/>
        </p:nvSpPr>
        <p:spPr>
          <a:xfrm>
            <a:off x="4832537" y="5787229"/>
            <a:ext cx="406143"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10" name="文字方塊 9"/>
          <p:cNvSpPr txBox="1"/>
          <p:nvPr/>
        </p:nvSpPr>
        <p:spPr>
          <a:xfrm>
            <a:off x="772854" y="2604225"/>
            <a:ext cx="2563582" cy="830997"/>
          </a:xfrm>
          <a:prstGeom prst="rect">
            <a:avLst/>
          </a:prstGeom>
          <a:noFill/>
        </p:spPr>
        <p:txBody>
          <a:bodyPr wrap="square" rtlCol="0">
            <a:spAutoFit/>
          </a:bodyPr>
          <a:lstStyle/>
          <a:p>
            <a:r>
              <a:rPr lang="en-US" altLang="zh-TW" sz="2400" dirty="0"/>
              <a:t>We do not know the reference</a:t>
            </a:r>
            <a:endParaRPr lang="zh-TW" altLang="en-US" sz="2400" dirty="0"/>
          </a:p>
        </p:txBody>
      </p:sp>
      <p:sp>
        <p:nvSpPr>
          <p:cNvPr id="91" name="文字方塊 90"/>
          <p:cNvSpPr txBox="1"/>
          <p:nvPr/>
        </p:nvSpPr>
        <p:spPr>
          <a:xfrm>
            <a:off x="772854" y="3517541"/>
            <a:ext cx="2563582" cy="1200329"/>
          </a:xfrm>
          <a:prstGeom prst="rect">
            <a:avLst/>
          </a:prstGeom>
          <a:noFill/>
        </p:spPr>
        <p:txBody>
          <a:bodyPr wrap="square" rtlCol="0">
            <a:spAutoFit/>
          </a:bodyPr>
          <a:lstStyle/>
          <a:p>
            <a:r>
              <a:rPr lang="en-US" altLang="zh-TW" sz="2400" dirty="0"/>
              <a:t>Testing: The inputs are the outputs of the last time step.</a:t>
            </a:r>
            <a:endParaRPr lang="zh-TW" altLang="en-US" sz="2400" dirty="0"/>
          </a:p>
        </p:txBody>
      </p:sp>
      <p:sp>
        <p:nvSpPr>
          <p:cNvPr id="92" name="文字方塊 91"/>
          <p:cNvSpPr txBox="1"/>
          <p:nvPr/>
        </p:nvSpPr>
        <p:spPr>
          <a:xfrm>
            <a:off x="789477" y="4754919"/>
            <a:ext cx="2940861" cy="830997"/>
          </a:xfrm>
          <a:prstGeom prst="rect">
            <a:avLst/>
          </a:prstGeom>
          <a:noFill/>
        </p:spPr>
        <p:txBody>
          <a:bodyPr wrap="square" rtlCol="0">
            <a:spAutoFit/>
          </a:bodyPr>
          <a:lstStyle/>
          <a:p>
            <a:r>
              <a:rPr lang="en-US" altLang="zh-TW" sz="2400" dirty="0"/>
              <a:t>Training: The inputs are reference.</a:t>
            </a:r>
            <a:endParaRPr lang="zh-TW" altLang="en-US" sz="2400" dirty="0"/>
          </a:p>
        </p:txBody>
      </p:sp>
      <p:sp>
        <p:nvSpPr>
          <p:cNvPr id="11" name="矩形 10"/>
          <p:cNvSpPr/>
          <p:nvPr/>
        </p:nvSpPr>
        <p:spPr>
          <a:xfrm>
            <a:off x="815333" y="5704348"/>
            <a:ext cx="1949316" cy="461665"/>
          </a:xfrm>
          <a:prstGeom prst="rect">
            <a:avLst/>
          </a:prstGeom>
        </p:spPr>
        <p:txBody>
          <a:bodyPr wrap="none">
            <a:spAutoFit/>
          </a:bodyPr>
          <a:lstStyle/>
          <a:p>
            <a:r>
              <a:rPr lang="en-US" altLang="zh-TW" sz="2400" i="1" dirty="0"/>
              <a:t>Exposure Bias</a:t>
            </a:r>
            <a:endParaRPr lang="zh-TW" altLang="en-US" sz="2400" i="1" dirty="0"/>
          </a:p>
        </p:txBody>
      </p:sp>
      <p:cxnSp>
        <p:nvCxnSpPr>
          <p:cNvPr id="56" name="直線單箭頭接點 55"/>
          <p:cNvCxnSpPr>
            <a:cxnSpLocks/>
          </p:cNvCxnSpPr>
          <p:nvPr/>
        </p:nvCxnSpPr>
        <p:spPr>
          <a:xfrm flipV="1">
            <a:off x="3726591" y="4964279"/>
            <a:ext cx="381999" cy="4496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文字方塊 56"/>
          <p:cNvSpPr txBox="1"/>
          <p:nvPr/>
        </p:nvSpPr>
        <p:spPr>
          <a:xfrm>
            <a:off x="2951618" y="5353125"/>
            <a:ext cx="1103067" cy="461665"/>
          </a:xfrm>
          <a:prstGeom prst="rect">
            <a:avLst/>
          </a:prstGeom>
          <a:noFill/>
        </p:spPr>
        <p:txBody>
          <a:bodyPr wrap="square" rtlCol="0">
            <a:spAutoFit/>
          </a:bodyPr>
          <a:lstStyle/>
          <a:p>
            <a:pPr algn="ctr"/>
            <a:r>
              <a:rPr lang="en-US" altLang="zh-TW" sz="2400" dirty="0"/>
              <a:t>&lt;BOS&gt;</a:t>
            </a:r>
            <a:endParaRPr lang="zh-TW" altLang="en-US" sz="2400" dirty="0"/>
          </a:p>
        </p:txBody>
      </p:sp>
      <p:cxnSp>
        <p:nvCxnSpPr>
          <p:cNvPr id="79" name="直線單箭頭接點 78"/>
          <p:cNvCxnSpPr>
            <a:cxnSpLocks/>
          </p:cNvCxnSpPr>
          <p:nvPr/>
        </p:nvCxnSpPr>
        <p:spPr>
          <a:xfrm flipV="1">
            <a:off x="4339422" y="2687580"/>
            <a:ext cx="0" cy="454115"/>
          </a:xfrm>
          <a:prstGeom prst="straightConnector1">
            <a:avLst/>
          </a:prstGeom>
          <a:ln w="38100">
            <a:solidFill>
              <a:srgbClr val="0000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0" name="直線單箭頭接點 79"/>
          <p:cNvCxnSpPr>
            <a:cxnSpLocks/>
          </p:cNvCxnSpPr>
          <p:nvPr/>
        </p:nvCxnSpPr>
        <p:spPr>
          <a:xfrm flipV="1">
            <a:off x="6067622" y="2687579"/>
            <a:ext cx="0" cy="454115"/>
          </a:xfrm>
          <a:prstGeom prst="straightConnector1">
            <a:avLst/>
          </a:prstGeom>
          <a:ln w="38100">
            <a:solidFill>
              <a:srgbClr val="0000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1" name="直線單箭頭接點 80"/>
          <p:cNvCxnSpPr>
            <a:cxnSpLocks/>
          </p:cNvCxnSpPr>
          <p:nvPr/>
        </p:nvCxnSpPr>
        <p:spPr>
          <a:xfrm flipV="1">
            <a:off x="7848035" y="2681215"/>
            <a:ext cx="0" cy="454115"/>
          </a:xfrm>
          <a:prstGeom prst="straightConnector1">
            <a:avLst/>
          </a:prstGeom>
          <a:ln w="38100">
            <a:solidFill>
              <a:srgbClr val="0000FF"/>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83719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8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7"/>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78"/>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5"/>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6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81"/>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91"/>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92"/>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7" grpId="0" animBg="1"/>
      <p:bldP spid="18" grpId="0" animBg="1"/>
      <p:bldP spid="28" grpId="0" animBg="1"/>
      <p:bldP spid="30" grpId="0" animBg="1"/>
      <p:bldP spid="41" grpId="0" animBg="1"/>
      <p:bldP spid="42" grpId="0"/>
      <p:bldP spid="43" grpId="0"/>
      <p:bldP spid="44" grpId="0" animBg="1"/>
      <p:bldP spid="45" grpId="0" animBg="1"/>
      <p:bldP spid="58" grpId="0" animBg="1"/>
      <p:bldP spid="59" grpId="0"/>
      <p:bldP spid="60" grpId="0"/>
      <p:bldP spid="61" grpId="0" animBg="1"/>
      <p:bldP spid="62" grpId="0" animBg="1"/>
      <p:bldP spid="64" grpId="0" animBg="1"/>
      <p:bldP spid="66" grpId="0" animBg="1"/>
      <p:bldP spid="68" grpId="0" animBg="1"/>
      <p:bldP spid="69" grpId="0" animBg="1"/>
      <p:bldP spid="70" grpId="0" animBg="1"/>
      <p:bldP spid="71" grpId="0"/>
      <p:bldP spid="72" grpId="0" animBg="1"/>
      <p:bldP spid="73" grpId="0"/>
      <p:bldP spid="74" grpId="0"/>
      <p:bldP spid="75" grpId="0" animBg="1"/>
      <p:bldP spid="76" grpId="0" animBg="1"/>
      <p:bldP spid="77" grpId="0"/>
      <p:bldP spid="84" grpId="0" animBg="1"/>
      <p:bldP spid="85" grpId="0" animBg="1"/>
      <p:bldP spid="86" grpId="0" animBg="1"/>
      <p:bldP spid="88" grpId="0"/>
      <p:bldP spid="10" grpId="0"/>
      <p:bldP spid="91" grpId="0"/>
      <p:bldP spid="92" grpId="0"/>
      <p:bldP spid="11" grpId="0"/>
      <p:bldP spid="5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群組 76"/>
          <p:cNvGrpSpPr/>
          <p:nvPr/>
        </p:nvGrpSpPr>
        <p:grpSpPr>
          <a:xfrm>
            <a:off x="351556" y="728756"/>
            <a:ext cx="4815020" cy="2399988"/>
            <a:chOff x="264471" y="1004527"/>
            <a:chExt cx="4815020" cy="2399988"/>
          </a:xfrm>
        </p:grpSpPr>
        <p:sp>
          <p:nvSpPr>
            <p:cNvPr id="4" name="橢圓 3"/>
            <p:cNvSpPr/>
            <p:nvPr/>
          </p:nvSpPr>
          <p:spPr>
            <a:xfrm>
              <a:off x="2550791" y="3193500"/>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橢圓 4"/>
            <p:cNvSpPr/>
            <p:nvPr/>
          </p:nvSpPr>
          <p:spPr>
            <a:xfrm>
              <a:off x="2020908" y="2397806"/>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p:cNvSpPr/>
            <p:nvPr/>
          </p:nvSpPr>
          <p:spPr>
            <a:xfrm>
              <a:off x="3069539" y="2397806"/>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1324707" y="1781908"/>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2138289" y="1781907"/>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2865119" y="1781908"/>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3678701" y="1781907"/>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264471" y="1004527"/>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a:off x="922186" y="1019749"/>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p:cNvSpPr/>
            <p:nvPr/>
          </p:nvSpPr>
          <p:spPr>
            <a:xfrm>
              <a:off x="2237616" y="1019749"/>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p:cNvSpPr/>
            <p:nvPr/>
          </p:nvSpPr>
          <p:spPr>
            <a:xfrm>
              <a:off x="3553046" y="1019749"/>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1579901" y="1009571"/>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橢圓 15"/>
            <p:cNvSpPr/>
            <p:nvPr/>
          </p:nvSpPr>
          <p:spPr>
            <a:xfrm>
              <a:off x="2895331" y="1019749"/>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橢圓 16"/>
            <p:cNvSpPr/>
            <p:nvPr/>
          </p:nvSpPr>
          <p:spPr>
            <a:xfrm>
              <a:off x="4210761" y="1004527"/>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橢圓 17"/>
            <p:cNvSpPr/>
            <p:nvPr/>
          </p:nvSpPr>
          <p:spPr>
            <a:xfrm>
              <a:off x="4868476" y="1009571"/>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1946042" y="2763859"/>
              <a:ext cx="532229"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22" name="文字方塊 21"/>
            <p:cNvSpPr txBox="1"/>
            <p:nvPr/>
          </p:nvSpPr>
          <p:spPr>
            <a:xfrm>
              <a:off x="2799468" y="2763860"/>
              <a:ext cx="532229" cy="461665"/>
            </a:xfrm>
            <a:prstGeom prst="rect">
              <a:avLst/>
            </a:prstGeom>
            <a:noFill/>
          </p:spPr>
          <p:txBody>
            <a:bodyPr wrap="square" rtlCol="0">
              <a:spAutoFit/>
            </a:bodyPr>
            <a:lstStyle/>
            <a:p>
              <a:pPr algn="ctr"/>
              <a:r>
                <a:rPr lang="en-US" altLang="zh-TW" sz="2400" dirty="0"/>
                <a:t>B</a:t>
              </a:r>
              <a:endParaRPr lang="zh-TW" altLang="en-US" sz="2400" dirty="0"/>
            </a:p>
          </p:txBody>
        </p:sp>
        <p:cxnSp>
          <p:nvCxnSpPr>
            <p:cNvPr id="23" name="直線單箭頭接點 22"/>
            <p:cNvCxnSpPr>
              <a:cxnSpLocks/>
              <a:stCxn id="4" idx="0"/>
              <a:endCxn id="6" idx="3"/>
            </p:cNvCxnSpPr>
            <p:nvPr/>
          </p:nvCxnSpPr>
          <p:spPr>
            <a:xfrm flipV="1">
              <a:off x="2656299" y="2577919"/>
              <a:ext cx="444142" cy="61558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a:cxnSpLocks/>
              <a:stCxn id="4" idx="0"/>
              <a:endCxn id="5" idx="5"/>
            </p:cNvCxnSpPr>
            <p:nvPr/>
          </p:nvCxnSpPr>
          <p:spPr>
            <a:xfrm flipH="1" flipV="1">
              <a:off x="2201021" y="2577919"/>
              <a:ext cx="455278" cy="61558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a:cxnSpLocks/>
              <a:stCxn id="6" idx="0"/>
            </p:cNvCxnSpPr>
            <p:nvPr/>
          </p:nvCxnSpPr>
          <p:spPr>
            <a:xfrm flipH="1" flipV="1">
              <a:off x="2999473" y="1997690"/>
              <a:ext cx="175574" cy="4001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30"/>
            <p:cNvCxnSpPr>
              <a:cxnSpLocks/>
              <a:stCxn id="6" idx="0"/>
              <a:endCxn id="10" idx="3"/>
            </p:cNvCxnSpPr>
            <p:nvPr/>
          </p:nvCxnSpPr>
          <p:spPr>
            <a:xfrm flipV="1">
              <a:off x="3175047" y="1962020"/>
              <a:ext cx="534556" cy="43578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a:cxnSpLocks/>
              <a:stCxn id="5" idx="0"/>
              <a:endCxn id="8" idx="4"/>
            </p:cNvCxnSpPr>
            <p:nvPr/>
          </p:nvCxnSpPr>
          <p:spPr>
            <a:xfrm flipV="1">
              <a:off x="2126416" y="1992922"/>
              <a:ext cx="117381" cy="4048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a:cxnSpLocks/>
              <a:stCxn id="5" idx="0"/>
              <a:endCxn id="7" idx="4"/>
            </p:cNvCxnSpPr>
            <p:nvPr/>
          </p:nvCxnSpPr>
          <p:spPr>
            <a:xfrm flipH="1" flipV="1">
              <a:off x="1430215" y="1992923"/>
              <a:ext cx="696201" cy="4048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a:cxnSpLocks/>
              <a:stCxn id="7" idx="0"/>
              <a:endCxn id="11" idx="4"/>
            </p:cNvCxnSpPr>
            <p:nvPr/>
          </p:nvCxnSpPr>
          <p:spPr>
            <a:xfrm flipH="1" flipV="1">
              <a:off x="369979" y="1215542"/>
              <a:ext cx="1060236" cy="5663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a:cxnSpLocks/>
              <a:stCxn id="7" idx="0"/>
              <a:endCxn id="12" idx="4"/>
            </p:cNvCxnSpPr>
            <p:nvPr/>
          </p:nvCxnSpPr>
          <p:spPr>
            <a:xfrm flipH="1" flipV="1">
              <a:off x="1027694" y="1230764"/>
              <a:ext cx="402521" cy="551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a:cxnSpLocks/>
              <a:stCxn id="8" idx="0"/>
              <a:endCxn id="15" idx="4"/>
            </p:cNvCxnSpPr>
            <p:nvPr/>
          </p:nvCxnSpPr>
          <p:spPr>
            <a:xfrm flipH="1" flipV="1">
              <a:off x="1685409" y="1220586"/>
              <a:ext cx="558388" cy="5613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49"/>
            <p:cNvCxnSpPr>
              <a:cxnSpLocks/>
              <a:stCxn id="8" idx="0"/>
              <a:endCxn id="13" idx="4"/>
            </p:cNvCxnSpPr>
            <p:nvPr/>
          </p:nvCxnSpPr>
          <p:spPr>
            <a:xfrm flipV="1">
              <a:off x="2243797" y="1230764"/>
              <a:ext cx="99327" cy="55114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52"/>
            <p:cNvCxnSpPr>
              <a:cxnSpLocks/>
              <a:stCxn id="9" idx="0"/>
              <a:endCxn id="16" idx="4"/>
            </p:cNvCxnSpPr>
            <p:nvPr/>
          </p:nvCxnSpPr>
          <p:spPr>
            <a:xfrm flipV="1">
              <a:off x="2970627" y="1230764"/>
              <a:ext cx="30212" cy="551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文字方塊 55"/>
            <p:cNvSpPr txBox="1"/>
            <p:nvPr/>
          </p:nvSpPr>
          <p:spPr>
            <a:xfrm>
              <a:off x="1260239" y="2003752"/>
              <a:ext cx="532229"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57" name="文字方塊 56"/>
            <p:cNvSpPr txBox="1"/>
            <p:nvPr/>
          </p:nvSpPr>
          <p:spPr>
            <a:xfrm>
              <a:off x="2643670" y="1993843"/>
              <a:ext cx="532229"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58" name="文字方塊 57"/>
            <p:cNvSpPr txBox="1"/>
            <p:nvPr/>
          </p:nvSpPr>
          <p:spPr>
            <a:xfrm>
              <a:off x="2118501" y="2003752"/>
              <a:ext cx="532229"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59" name="文字方塊 58"/>
            <p:cNvSpPr txBox="1"/>
            <p:nvPr/>
          </p:nvSpPr>
          <p:spPr>
            <a:xfrm>
              <a:off x="3392438" y="1996413"/>
              <a:ext cx="532229"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60" name="文字方塊 59"/>
            <p:cNvSpPr txBox="1"/>
            <p:nvPr/>
          </p:nvSpPr>
          <p:spPr>
            <a:xfrm>
              <a:off x="513284" y="1425749"/>
              <a:ext cx="532229"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61" name="文字方塊 60"/>
            <p:cNvSpPr txBox="1"/>
            <p:nvPr/>
          </p:nvSpPr>
          <p:spPr>
            <a:xfrm>
              <a:off x="1153179" y="1252480"/>
              <a:ext cx="532229"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62" name="文字方塊 61"/>
            <p:cNvSpPr txBox="1"/>
            <p:nvPr/>
          </p:nvSpPr>
          <p:spPr>
            <a:xfrm>
              <a:off x="1592644" y="1348633"/>
              <a:ext cx="532229"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63" name="文字方塊 62"/>
            <p:cNvSpPr txBox="1"/>
            <p:nvPr/>
          </p:nvSpPr>
          <p:spPr>
            <a:xfrm>
              <a:off x="2217869" y="1291851"/>
              <a:ext cx="532229" cy="461665"/>
            </a:xfrm>
            <a:prstGeom prst="rect">
              <a:avLst/>
            </a:prstGeom>
            <a:noFill/>
          </p:spPr>
          <p:txBody>
            <a:bodyPr wrap="square" rtlCol="0">
              <a:spAutoFit/>
            </a:bodyPr>
            <a:lstStyle/>
            <a:p>
              <a:pPr algn="ctr"/>
              <a:r>
                <a:rPr lang="en-US" altLang="zh-TW" sz="2400" dirty="0"/>
                <a:t>B</a:t>
              </a:r>
              <a:endParaRPr lang="zh-TW" altLang="en-US" sz="2400" dirty="0"/>
            </a:p>
          </p:txBody>
        </p:sp>
        <p:cxnSp>
          <p:nvCxnSpPr>
            <p:cNvPr id="64" name="直線單箭頭接點 63"/>
            <p:cNvCxnSpPr>
              <a:cxnSpLocks/>
              <a:stCxn id="9" idx="0"/>
              <a:endCxn id="14" idx="4"/>
            </p:cNvCxnSpPr>
            <p:nvPr/>
          </p:nvCxnSpPr>
          <p:spPr>
            <a:xfrm flipV="1">
              <a:off x="2970627" y="1230764"/>
              <a:ext cx="687927" cy="551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單箭頭接點 66"/>
            <p:cNvCxnSpPr>
              <a:cxnSpLocks/>
              <a:stCxn id="10" idx="7"/>
              <a:endCxn id="18" idx="4"/>
            </p:cNvCxnSpPr>
            <p:nvPr/>
          </p:nvCxnSpPr>
          <p:spPr>
            <a:xfrm flipV="1">
              <a:off x="3858814" y="1220586"/>
              <a:ext cx="1115170" cy="5922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a:cxnSpLocks/>
              <a:stCxn id="10" idx="7"/>
              <a:endCxn id="17" idx="4"/>
            </p:cNvCxnSpPr>
            <p:nvPr/>
          </p:nvCxnSpPr>
          <p:spPr>
            <a:xfrm flipV="1">
              <a:off x="3858814" y="1215542"/>
              <a:ext cx="457455" cy="5972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文字方塊 72"/>
            <p:cNvSpPr txBox="1"/>
            <p:nvPr/>
          </p:nvSpPr>
          <p:spPr>
            <a:xfrm>
              <a:off x="2558699" y="1362463"/>
              <a:ext cx="532229"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74" name="文字方塊 73"/>
            <p:cNvSpPr txBox="1"/>
            <p:nvPr/>
          </p:nvSpPr>
          <p:spPr>
            <a:xfrm>
              <a:off x="3130035" y="1422835"/>
              <a:ext cx="532229"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75" name="文字方塊 74"/>
            <p:cNvSpPr txBox="1"/>
            <p:nvPr/>
          </p:nvSpPr>
          <p:spPr>
            <a:xfrm>
              <a:off x="3643135" y="1223129"/>
              <a:ext cx="532229"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76" name="文字方塊 75"/>
            <p:cNvSpPr txBox="1"/>
            <p:nvPr/>
          </p:nvSpPr>
          <p:spPr>
            <a:xfrm>
              <a:off x="4234284" y="1419987"/>
              <a:ext cx="532229" cy="461665"/>
            </a:xfrm>
            <a:prstGeom prst="rect">
              <a:avLst/>
            </a:prstGeom>
            <a:noFill/>
          </p:spPr>
          <p:txBody>
            <a:bodyPr wrap="square" rtlCol="0">
              <a:spAutoFit/>
            </a:bodyPr>
            <a:lstStyle/>
            <a:p>
              <a:pPr algn="ctr"/>
              <a:r>
                <a:rPr lang="en-US" altLang="zh-TW" sz="2400" dirty="0"/>
                <a:t>B</a:t>
              </a:r>
              <a:endParaRPr lang="zh-TW" altLang="en-US" sz="2400" dirty="0"/>
            </a:p>
          </p:txBody>
        </p:sp>
      </p:grpSp>
      <p:grpSp>
        <p:nvGrpSpPr>
          <p:cNvPr id="78" name="群組 77"/>
          <p:cNvGrpSpPr/>
          <p:nvPr/>
        </p:nvGrpSpPr>
        <p:grpSpPr>
          <a:xfrm>
            <a:off x="415561" y="3541562"/>
            <a:ext cx="4815020" cy="2399988"/>
            <a:chOff x="264471" y="1004527"/>
            <a:chExt cx="4815020" cy="2399988"/>
          </a:xfrm>
        </p:grpSpPr>
        <p:sp>
          <p:nvSpPr>
            <p:cNvPr id="79" name="橢圓 78"/>
            <p:cNvSpPr/>
            <p:nvPr/>
          </p:nvSpPr>
          <p:spPr>
            <a:xfrm>
              <a:off x="2550791" y="3193500"/>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橢圓 79"/>
            <p:cNvSpPr/>
            <p:nvPr/>
          </p:nvSpPr>
          <p:spPr>
            <a:xfrm>
              <a:off x="2020908" y="2397806"/>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橢圓 80"/>
            <p:cNvSpPr/>
            <p:nvPr/>
          </p:nvSpPr>
          <p:spPr>
            <a:xfrm>
              <a:off x="3069539" y="2397806"/>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 name="橢圓 81"/>
            <p:cNvSpPr/>
            <p:nvPr/>
          </p:nvSpPr>
          <p:spPr>
            <a:xfrm>
              <a:off x="1324707" y="1781908"/>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 name="橢圓 82"/>
            <p:cNvSpPr/>
            <p:nvPr/>
          </p:nvSpPr>
          <p:spPr>
            <a:xfrm>
              <a:off x="2138289" y="1781907"/>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橢圓 83"/>
            <p:cNvSpPr/>
            <p:nvPr/>
          </p:nvSpPr>
          <p:spPr>
            <a:xfrm>
              <a:off x="2865119" y="1781908"/>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 name="橢圓 84"/>
            <p:cNvSpPr/>
            <p:nvPr/>
          </p:nvSpPr>
          <p:spPr>
            <a:xfrm>
              <a:off x="3678701" y="1781907"/>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橢圓 85"/>
            <p:cNvSpPr/>
            <p:nvPr/>
          </p:nvSpPr>
          <p:spPr>
            <a:xfrm>
              <a:off x="264471" y="1004527"/>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橢圓 86"/>
            <p:cNvSpPr/>
            <p:nvPr/>
          </p:nvSpPr>
          <p:spPr>
            <a:xfrm>
              <a:off x="922186" y="1019749"/>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橢圓 87"/>
            <p:cNvSpPr/>
            <p:nvPr/>
          </p:nvSpPr>
          <p:spPr>
            <a:xfrm>
              <a:off x="2237616" y="1019749"/>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橢圓 88"/>
            <p:cNvSpPr/>
            <p:nvPr/>
          </p:nvSpPr>
          <p:spPr>
            <a:xfrm>
              <a:off x="3553046" y="1019749"/>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橢圓 89"/>
            <p:cNvSpPr/>
            <p:nvPr/>
          </p:nvSpPr>
          <p:spPr>
            <a:xfrm>
              <a:off x="1579901" y="1009571"/>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橢圓 90"/>
            <p:cNvSpPr/>
            <p:nvPr/>
          </p:nvSpPr>
          <p:spPr>
            <a:xfrm>
              <a:off x="2895331" y="1019749"/>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橢圓 91"/>
            <p:cNvSpPr/>
            <p:nvPr/>
          </p:nvSpPr>
          <p:spPr>
            <a:xfrm>
              <a:off x="4210761" y="1004527"/>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 name="橢圓 92"/>
            <p:cNvSpPr/>
            <p:nvPr/>
          </p:nvSpPr>
          <p:spPr>
            <a:xfrm>
              <a:off x="4868476" y="1009571"/>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 name="文字方塊 93"/>
            <p:cNvSpPr txBox="1"/>
            <p:nvPr/>
          </p:nvSpPr>
          <p:spPr>
            <a:xfrm>
              <a:off x="1946042" y="2763859"/>
              <a:ext cx="532229"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95" name="文字方塊 94"/>
            <p:cNvSpPr txBox="1"/>
            <p:nvPr/>
          </p:nvSpPr>
          <p:spPr>
            <a:xfrm>
              <a:off x="2799468" y="2763860"/>
              <a:ext cx="532229" cy="461665"/>
            </a:xfrm>
            <a:prstGeom prst="rect">
              <a:avLst/>
            </a:prstGeom>
            <a:noFill/>
          </p:spPr>
          <p:txBody>
            <a:bodyPr wrap="square" rtlCol="0">
              <a:spAutoFit/>
            </a:bodyPr>
            <a:lstStyle/>
            <a:p>
              <a:pPr algn="ctr"/>
              <a:r>
                <a:rPr lang="en-US" altLang="zh-TW" sz="2400" dirty="0"/>
                <a:t>B</a:t>
              </a:r>
              <a:endParaRPr lang="zh-TW" altLang="en-US" sz="2400" dirty="0"/>
            </a:p>
          </p:txBody>
        </p:sp>
        <p:cxnSp>
          <p:nvCxnSpPr>
            <p:cNvPr id="96" name="直線單箭頭接點 95"/>
            <p:cNvCxnSpPr>
              <a:cxnSpLocks/>
              <a:stCxn id="79" idx="0"/>
              <a:endCxn id="81" idx="3"/>
            </p:cNvCxnSpPr>
            <p:nvPr/>
          </p:nvCxnSpPr>
          <p:spPr>
            <a:xfrm flipV="1">
              <a:off x="2656299" y="2577919"/>
              <a:ext cx="444142" cy="61558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線單箭頭接點 96"/>
            <p:cNvCxnSpPr>
              <a:cxnSpLocks/>
              <a:stCxn id="79" idx="0"/>
              <a:endCxn id="80" idx="5"/>
            </p:cNvCxnSpPr>
            <p:nvPr/>
          </p:nvCxnSpPr>
          <p:spPr>
            <a:xfrm flipH="1" flipV="1">
              <a:off x="2201021" y="2577919"/>
              <a:ext cx="455278" cy="61558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線單箭頭接點 97"/>
            <p:cNvCxnSpPr>
              <a:cxnSpLocks/>
              <a:stCxn id="81" idx="0"/>
            </p:cNvCxnSpPr>
            <p:nvPr/>
          </p:nvCxnSpPr>
          <p:spPr>
            <a:xfrm flipH="1" flipV="1">
              <a:off x="2999473" y="1997690"/>
              <a:ext cx="175574" cy="4001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線單箭頭接點 98"/>
            <p:cNvCxnSpPr>
              <a:cxnSpLocks/>
              <a:stCxn id="81" idx="0"/>
              <a:endCxn id="85" idx="3"/>
            </p:cNvCxnSpPr>
            <p:nvPr/>
          </p:nvCxnSpPr>
          <p:spPr>
            <a:xfrm flipV="1">
              <a:off x="3175047" y="1962020"/>
              <a:ext cx="534556" cy="43578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單箭頭接點 99"/>
            <p:cNvCxnSpPr>
              <a:cxnSpLocks/>
              <a:stCxn id="80" idx="0"/>
              <a:endCxn id="83" idx="4"/>
            </p:cNvCxnSpPr>
            <p:nvPr/>
          </p:nvCxnSpPr>
          <p:spPr>
            <a:xfrm flipV="1">
              <a:off x="2126416" y="1992922"/>
              <a:ext cx="117381" cy="4048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線單箭頭接點 100"/>
            <p:cNvCxnSpPr>
              <a:cxnSpLocks/>
              <a:stCxn id="80" idx="0"/>
              <a:endCxn id="82" idx="4"/>
            </p:cNvCxnSpPr>
            <p:nvPr/>
          </p:nvCxnSpPr>
          <p:spPr>
            <a:xfrm flipH="1" flipV="1">
              <a:off x="1430215" y="1992923"/>
              <a:ext cx="696201" cy="4048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線單箭頭接點 101"/>
            <p:cNvCxnSpPr>
              <a:cxnSpLocks/>
              <a:stCxn id="82" idx="0"/>
              <a:endCxn id="86" idx="4"/>
            </p:cNvCxnSpPr>
            <p:nvPr/>
          </p:nvCxnSpPr>
          <p:spPr>
            <a:xfrm flipH="1" flipV="1">
              <a:off x="369979" y="1215542"/>
              <a:ext cx="1060236" cy="5663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線單箭頭接點 102"/>
            <p:cNvCxnSpPr>
              <a:cxnSpLocks/>
              <a:stCxn id="82" idx="0"/>
              <a:endCxn id="87" idx="4"/>
            </p:cNvCxnSpPr>
            <p:nvPr/>
          </p:nvCxnSpPr>
          <p:spPr>
            <a:xfrm flipH="1" flipV="1">
              <a:off x="1027694" y="1230764"/>
              <a:ext cx="402521" cy="551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直線單箭頭接點 103"/>
            <p:cNvCxnSpPr>
              <a:cxnSpLocks/>
              <a:stCxn id="83" idx="0"/>
              <a:endCxn id="90" idx="4"/>
            </p:cNvCxnSpPr>
            <p:nvPr/>
          </p:nvCxnSpPr>
          <p:spPr>
            <a:xfrm flipH="1" flipV="1">
              <a:off x="1685409" y="1220586"/>
              <a:ext cx="558388" cy="5613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線單箭頭接點 104"/>
            <p:cNvCxnSpPr>
              <a:cxnSpLocks/>
              <a:stCxn id="83" idx="0"/>
              <a:endCxn id="88" idx="4"/>
            </p:cNvCxnSpPr>
            <p:nvPr/>
          </p:nvCxnSpPr>
          <p:spPr>
            <a:xfrm flipV="1">
              <a:off x="2243797" y="1230764"/>
              <a:ext cx="99327" cy="55114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線單箭頭接點 105"/>
            <p:cNvCxnSpPr>
              <a:cxnSpLocks/>
              <a:stCxn id="84" idx="0"/>
              <a:endCxn id="91" idx="4"/>
            </p:cNvCxnSpPr>
            <p:nvPr/>
          </p:nvCxnSpPr>
          <p:spPr>
            <a:xfrm flipV="1">
              <a:off x="2970627" y="1230764"/>
              <a:ext cx="30212" cy="551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文字方塊 106"/>
            <p:cNvSpPr txBox="1"/>
            <p:nvPr/>
          </p:nvSpPr>
          <p:spPr>
            <a:xfrm>
              <a:off x="1260239" y="2003752"/>
              <a:ext cx="532229"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108" name="文字方塊 107"/>
            <p:cNvSpPr txBox="1"/>
            <p:nvPr/>
          </p:nvSpPr>
          <p:spPr>
            <a:xfrm>
              <a:off x="2643670" y="1993843"/>
              <a:ext cx="532229"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109" name="文字方塊 108"/>
            <p:cNvSpPr txBox="1"/>
            <p:nvPr/>
          </p:nvSpPr>
          <p:spPr>
            <a:xfrm>
              <a:off x="2118501" y="2003752"/>
              <a:ext cx="532229"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110" name="文字方塊 109"/>
            <p:cNvSpPr txBox="1"/>
            <p:nvPr/>
          </p:nvSpPr>
          <p:spPr>
            <a:xfrm>
              <a:off x="3392438" y="1996413"/>
              <a:ext cx="532229"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111" name="文字方塊 110"/>
            <p:cNvSpPr txBox="1"/>
            <p:nvPr/>
          </p:nvSpPr>
          <p:spPr>
            <a:xfrm>
              <a:off x="513284" y="1425749"/>
              <a:ext cx="532229"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112" name="文字方塊 111"/>
            <p:cNvSpPr txBox="1"/>
            <p:nvPr/>
          </p:nvSpPr>
          <p:spPr>
            <a:xfrm>
              <a:off x="1153179" y="1252480"/>
              <a:ext cx="532229"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113" name="文字方塊 112"/>
            <p:cNvSpPr txBox="1"/>
            <p:nvPr/>
          </p:nvSpPr>
          <p:spPr>
            <a:xfrm>
              <a:off x="1592644" y="1348633"/>
              <a:ext cx="532229"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114" name="文字方塊 113"/>
            <p:cNvSpPr txBox="1"/>
            <p:nvPr/>
          </p:nvSpPr>
          <p:spPr>
            <a:xfrm>
              <a:off x="2217869" y="1291851"/>
              <a:ext cx="532229" cy="461665"/>
            </a:xfrm>
            <a:prstGeom prst="rect">
              <a:avLst/>
            </a:prstGeom>
            <a:noFill/>
          </p:spPr>
          <p:txBody>
            <a:bodyPr wrap="square" rtlCol="0">
              <a:spAutoFit/>
            </a:bodyPr>
            <a:lstStyle/>
            <a:p>
              <a:pPr algn="ctr"/>
              <a:r>
                <a:rPr lang="en-US" altLang="zh-TW" sz="2400" dirty="0"/>
                <a:t>B</a:t>
              </a:r>
              <a:endParaRPr lang="zh-TW" altLang="en-US" sz="2400" dirty="0"/>
            </a:p>
          </p:txBody>
        </p:sp>
        <p:cxnSp>
          <p:nvCxnSpPr>
            <p:cNvPr id="115" name="直線單箭頭接點 114"/>
            <p:cNvCxnSpPr>
              <a:cxnSpLocks/>
              <a:stCxn id="84" idx="0"/>
              <a:endCxn id="89" idx="4"/>
            </p:cNvCxnSpPr>
            <p:nvPr/>
          </p:nvCxnSpPr>
          <p:spPr>
            <a:xfrm flipV="1">
              <a:off x="2970627" y="1230764"/>
              <a:ext cx="687927" cy="551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直線單箭頭接點 115"/>
            <p:cNvCxnSpPr>
              <a:cxnSpLocks/>
              <a:stCxn id="85" idx="7"/>
              <a:endCxn id="93" idx="4"/>
            </p:cNvCxnSpPr>
            <p:nvPr/>
          </p:nvCxnSpPr>
          <p:spPr>
            <a:xfrm flipV="1">
              <a:off x="3858814" y="1220586"/>
              <a:ext cx="1115170" cy="5922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直線單箭頭接點 116"/>
            <p:cNvCxnSpPr>
              <a:cxnSpLocks/>
              <a:stCxn id="85" idx="7"/>
              <a:endCxn id="92" idx="4"/>
            </p:cNvCxnSpPr>
            <p:nvPr/>
          </p:nvCxnSpPr>
          <p:spPr>
            <a:xfrm flipV="1">
              <a:off x="3858814" y="1215542"/>
              <a:ext cx="457455" cy="5972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8" name="文字方塊 117"/>
            <p:cNvSpPr txBox="1"/>
            <p:nvPr/>
          </p:nvSpPr>
          <p:spPr>
            <a:xfrm>
              <a:off x="2558699" y="1362463"/>
              <a:ext cx="532229"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119" name="文字方塊 118"/>
            <p:cNvSpPr txBox="1"/>
            <p:nvPr/>
          </p:nvSpPr>
          <p:spPr>
            <a:xfrm>
              <a:off x="3130035" y="1422835"/>
              <a:ext cx="532229"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120" name="文字方塊 119"/>
            <p:cNvSpPr txBox="1"/>
            <p:nvPr/>
          </p:nvSpPr>
          <p:spPr>
            <a:xfrm>
              <a:off x="3643135" y="1223129"/>
              <a:ext cx="532229"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121" name="文字方塊 120"/>
            <p:cNvSpPr txBox="1"/>
            <p:nvPr/>
          </p:nvSpPr>
          <p:spPr>
            <a:xfrm>
              <a:off x="4234284" y="1419987"/>
              <a:ext cx="532229" cy="461665"/>
            </a:xfrm>
            <a:prstGeom prst="rect">
              <a:avLst/>
            </a:prstGeom>
            <a:noFill/>
          </p:spPr>
          <p:txBody>
            <a:bodyPr wrap="square" rtlCol="0">
              <a:spAutoFit/>
            </a:bodyPr>
            <a:lstStyle/>
            <a:p>
              <a:pPr algn="ctr"/>
              <a:r>
                <a:rPr lang="en-US" altLang="zh-TW" sz="2400" dirty="0"/>
                <a:t>B</a:t>
              </a:r>
              <a:endParaRPr lang="zh-TW" altLang="en-US" sz="2400" dirty="0"/>
            </a:p>
          </p:txBody>
        </p:sp>
      </p:grpSp>
      <p:cxnSp>
        <p:nvCxnSpPr>
          <p:cNvPr id="124" name="直線單箭頭接點 123"/>
          <p:cNvCxnSpPr>
            <a:cxnSpLocks/>
          </p:cNvCxnSpPr>
          <p:nvPr/>
        </p:nvCxnSpPr>
        <p:spPr>
          <a:xfrm flipH="1" flipV="1">
            <a:off x="2244061" y="2329278"/>
            <a:ext cx="455278" cy="615581"/>
          </a:xfrm>
          <a:prstGeom prst="straightConnector1">
            <a:avLst/>
          </a:prstGeom>
          <a:ln w="254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5" name="直線單箭頭接點 124"/>
          <p:cNvCxnSpPr>
            <a:cxnSpLocks/>
          </p:cNvCxnSpPr>
          <p:nvPr/>
        </p:nvCxnSpPr>
        <p:spPr>
          <a:xfrm flipV="1">
            <a:off x="2793796" y="2333050"/>
            <a:ext cx="444143" cy="615581"/>
          </a:xfrm>
          <a:prstGeom prst="straightConnector1">
            <a:avLst/>
          </a:prstGeom>
          <a:ln w="254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8" name="直線單箭頭接點 127"/>
          <p:cNvCxnSpPr>
            <a:cxnSpLocks/>
          </p:cNvCxnSpPr>
          <p:nvPr/>
        </p:nvCxnSpPr>
        <p:spPr>
          <a:xfrm flipV="1">
            <a:off x="2173919" y="1714151"/>
            <a:ext cx="106854" cy="363962"/>
          </a:xfrm>
          <a:prstGeom prst="straightConnector1">
            <a:avLst/>
          </a:prstGeom>
          <a:ln w="254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1" name="直線單箭頭接點 130"/>
          <p:cNvCxnSpPr>
            <a:cxnSpLocks/>
          </p:cNvCxnSpPr>
          <p:nvPr/>
        </p:nvCxnSpPr>
        <p:spPr>
          <a:xfrm flipH="1" flipV="1">
            <a:off x="1591097" y="1709879"/>
            <a:ext cx="545347" cy="317266"/>
          </a:xfrm>
          <a:prstGeom prst="straightConnector1">
            <a:avLst/>
          </a:prstGeom>
          <a:ln w="254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5" name="直線單箭頭接點 134"/>
          <p:cNvCxnSpPr>
            <a:cxnSpLocks/>
          </p:cNvCxnSpPr>
          <p:nvPr/>
        </p:nvCxnSpPr>
        <p:spPr>
          <a:xfrm flipV="1">
            <a:off x="2398782" y="964902"/>
            <a:ext cx="110734" cy="492784"/>
          </a:xfrm>
          <a:prstGeom prst="straightConnector1">
            <a:avLst/>
          </a:prstGeom>
          <a:ln w="254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6" name="直線單箭頭接點 135"/>
          <p:cNvCxnSpPr>
            <a:cxnSpLocks/>
          </p:cNvCxnSpPr>
          <p:nvPr/>
        </p:nvCxnSpPr>
        <p:spPr>
          <a:xfrm flipH="1" flipV="1">
            <a:off x="1834860" y="939771"/>
            <a:ext cx="479585" cy="477548"/>
          </a:xfrm>
          <a:prstGeom prst="straightConnector1">
            <a:avLst/>
          </a:prstGeom>
          <a:ln w="254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1" name="箭號: 向右 140"/>
          <p:cNvSpPr/>
          <p:nvPr/>
        </p:nvSpPr>
        <p:spPr>
          <a:xfrm rot="14220757">
            <a:off x="2296344" y="2444840"/>
            <a:ext cx="514927" cy="30779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42" name="箭號: 向右 141"/>
          <p:cNvSpPr/>
          <p:nvPr/>
        </p:nvSpPr>
        <p:spPr>
          <a:xfrm rot="16979147">
            <a:off x="1919930" y="1570069"/>
            <a:ext cx="328337" cy="30779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43" name="箭號: 向右 142"/>
          <p:cNvSpPr/>
          <p:nvPr/>
        </p:nvSpPr>
        <p:spPr>
          <a:xfrm rot="16979147">
            <a:off x="2136339" y="973339"/>
            <a:ext cx="328337" cy="30779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44" name="箭號: 向右 143"/>
          <p:cNvSpPr/>
          <p:nvPr/>
        </p:nvSpPr>
        <p:spPr>
          <a:xfrm rot="18365974">
            <a:off x="3091395" y="2648158"/>
            <a:ext cx="514927" cy="30779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45" name="文字方塊 144"/>
          <p:cNvSpPr txBox="1"/>
          <p:nvPr/>
        </p:nvSpPr>
        <p:spPr>
          <a:xfrm>
            <a:off x="292648" y="2305060"/>
            <a:ext cx="1575594" cy="830997"/>
          </a:xfrm>
          <a:prstGeom prst="rect">
            <a:avLst/>
          </a:prstGeom>
          <a:noFill/>
        </p:spPr>
        <p:txBody>
          <a:bodyPr wrap="square" rtlCol="0">
            <a:spAutoFit/>
          </a:bodyPr>
          <a:lstStyle/>
          <a:p>
            <a:r>
              <a:rPr lang="en-US" altLang="zh-TW" sz="2400" dirty="0">
                <a:solidFill>
                  <a:srgbClr val="FF0000"/>
                </a:solidFill>
              </a:rPr>
              <a:t>One step wrong</a:t>
            </a:r>
            <a:endParaRPr lang="zh-TW" altLang="en-US" sz="2400" dirty="0">
              <a:solidFill>
                <a:srgbClr val="FF0000"/>
              </a:solidFill>
            </a:endParaRPr>
          </a:p>
        </p:txBody>
      </p:sp>
      <p:sp>
        <p:nvSpPr>
          <p:cNvPr id="146" name="文字方塊 145"/>
          <p:cNvSpPr txBox="1"/>
          <p:nvPr/>
        </p:nvSpPr>
        <p:spPr>
          <a:xfrm>
            <a:off x="291953" y="5156685"/>
            <a:ext cx="1947538" cy="830997"/>
          </a:xfrm>
          <a:prstGeom prst="rect">
            <a:avLst/>
          </a:prstGeom>
          <a:noFill/>
        </p:spPr>
        <p:txBody>
          <a:bodyPr wrap="square" rtlCol="0">
            <a:spAutoFit/>
          </a:bodyPr>
          <a:lstStyle/>
          <a:p>
            <a:r>
              <a:rPr lang="en-US" altLang="zh-TW" sz="2400" dirty="0">
                <a:solidFill>
                  <a:srgbClr val="FF0000"/>
                </a:solidFill>
              </a:rPr>
              <a:t>May be totally wrong </a:t>
            </a:r>
            <a:endParaRPr lang="zh-TW" altLang="en-US" sz="2400" dirty="0">
              <a:solidFill>
                <a:srgbClr val="FF0000"/>
              </a:solidFill>
            </a:endParaRPr>
          </a:p>
        </p:txBody>
      </p:sp>
      <p:sp>
        <p:nvSpPr>
          <p:cNvPr id="148" name="箭號: 向右 147"/>
          <p:cNvSpPr/>
          <p:nvPr/>
        </p:nvSpPr>
        <p:spPr>
          <a:xfrm rot="18365974">
            <a:off x="2771998" y="5234688"/>
            <a:ext cx="514927" cy="30779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49" name="箭號: 向右 148"/>
          <p:cNvSpPr/>
          <p:nvPr/>
        </p:nvSpPr>
        <p:spPr>
          <a:xfrm rot="14649460">
            <a:off x="3089181" y="4520743"/>
            <a:ext cx="514927" cy="30779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50" name="箭號: 向右 149"/>
          <p:cNvSpPr/>
          <p:nvPr/>
        </p:nvSpPr>
        <p:spPr>
          <a:xfrm rot="16413086">
            <a:off x="2887441" y="3804131"/>
            <a:ext cx="514927" cy="30779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51" name="文字方塊 150"/>
          <p:cNvSpPr txBox="1"/>
          <p:nvPr/>
        </p:nvSpPr>
        <p:spPr>
          <a:xfrm>
            <a:off x="3876431" y="5114954"/>
            <a:ext cx="1947538" cy="830997"/>
          </a:xfrm>
          <a:prstGeom prst="rect">
            <a:avLst/>
          </a:prstGeom>
          <a:noFill/>
        </p:spPr>
        <p:txBody>
          <a:bodyPr wrap="square" rtlCol="0">
            <a:spAutoFit/>
          </a:bodyPr>
          <a:lstStyle/>
          <a:p>
            <a:r>
              <a:rPr lang="en-US" altLang="zh-TW" sz="2400" dirty="0">
                <a:solidFill>
                  <a:srgbClr val="FF0000"/>
                </a:solidFill>
              </a:rPr>
              <a:t>Never explore ……</a:t>
            </a:r>
            <a:endParaRPr lang="zh-TW" altLang="en-US" sz="2400" dirty="0">
              <a:solidFill>
                <a:srgbClr val="FF0000"/>
              </a:solidFill>
            </a:endParaRPr>
          </a:p>
        </p:txBody>
      </p:sp>
      <p:cxnSp>
        <p:nvCxnSpPr>
          <p:cNvPr id="153" name="直線單箭頭接點 152"/>
          <p:cNvCxnSpPr>
            <a:cxnSpLocks/>
          </p:cNvCxnSpPr>
          <p:nvPr/>
        </p:nvCxnSpPr>
        <p:spPr>
          <a:xfrm>
            <a:off x="3474381" y="5153550"/>
            <a:ext cx="429049" cy="3482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4" name="文字方塊 153"/>
          <p:cNvSpPr txBox="1"/>
          <p:nvPr/>
        </p:nvSpPr>
        <p:spPr>
          <a:xfrm>
            <a:off x="1083200" y="6138980"/>
            <a:ext cx="3253178" cy="523220"/>
          </a:xfrm>
          <a:prstGeom prst="rect">
            <a:avLst/>
          </a:prstGeom>
          <a:noFill/>
        </p:spPr>
        <p:txBody>
          <a:bodyPr wrap="square" rtlCol="0">
            <a:spAutoFit/>
          </a:bodyPr>
          <a:lstStyle/>
          <a:p>
            <a:pPr algn="ctr"/>
            <a:r>
              <a:rPr lang="zh-TW" altLang="en-US" sz="2800" b="1" dirty="0">
                <a:latin typeface="標楷體" panose="03000509000000000000" pitchFamily="65" charset="-120"/>
                <a:ea typeface="標楷體" panose="03000509000000000000" pitchFamily="65" charset="-120"/>
              </a:rPr>
              <a:t>一步錯，步步錯</a:t>
            </a:r>
          </a:p>
        </p:txBody>
      </p:sp>
      <p:pic>
        <p:nvPicPr>
          <p:cNvPr id="2" name="圖片 1"/>
          <p:cNvPicPr>
            <a:picLocks noChangeAspect="1"/>
          </p:cNvPicPr>
          <p:nvPr/>
        </p:nvPicPr>
        <p:blipFill>
          <a:blip r:embed="rId2"/>
          <a:stretch>
            <a:fillRect/>
          </a:stretch>
        </p:blipFill>
        <p:spPr>
          <a:xfrm>
            <a:off x="5529545" y="592000"/>
            <a:ext cx="3266799" cy="2508757"/>
          </a:xfrm>
          <a:prstGeom prst="rect">
            <a:avLst/>
          </a:prstGeom>
        </p:spPr>
      </p:pic>
      <p:pic>
        <p:nvPicPr>
          <p:cNvPr id="3" name="圖片 2"/>
          <p:cNvPicPr>
            <a:picLocks noChangeAspect="1"/>
          </p:cNvPicPr>
          <p:nvPr/>
        </p:nvPicPr>
        <p:blipFill>
          <a:blip r:embed="rId3"/>
          <a:stretch>
            <a:fillRect/>
          </a:stretch>
        </p:blipFill>
        <p:spPr>
          <a:xfrm>
            <a:off x="5541754" y="3401909"/>
            <a:ext cx="3318595" cy="2586643"/>
          </a:xfrm>
          <a:prstGeom prst="rect">
            <a:avLst/>
          </a:prstGeom>
        </p:spPr>
      </p:pic>
      <p:pic>
        <p:nvPicPr>
          <p:cNvPr id="123" name="Picture 4" descr="相關圖片"/>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0545" y="2356225"/>
            <a:ext cx="432866" cy="432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44535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5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42" grpId="0" animBg="1"/>
      <p:bldP spid="143" grpId="0" animBg="1"/>
      <p:bldP spid="144" grpId="0" animBg="1"/>
      <p:bldP spid="145" grpId="0"/>
      <p:bldP spid="146" grpId="0"/>
      <p:bldP spid="148" grpId="0" animBg="1"/>
      <p:bldP spid="149" grpId="0" animBg="1"/>
      <p:bldP spid="150" grpId="0" animBg="1"/>
      <p:bldP spid="151" grpId="0"/>
      <p:bldP spid="15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Modifying Training Process?</a:t>
            </a:r>
            <a:endParaRPr lang="zh-TW" altLang="en-US" dirty="0"/>
          </a:p>
        </p:txBody>
      </p:sp>
      <p:sp>
        <p:nvSpPr>
          <p:cNvPr id="4" name="文字方塊 3"/>
          <p:cNvSpPr txBox="1"/>
          <p:nvPr/>
        </p:nvSpPr>
        <p:spPr>
          <a:xfrm>
            <a:off x="5713116" y="2522602"/>
            <a:ext cx="774700"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5" name="文字方塊 4"/>
          <p:cNvSpPr txBox="1"/>
          <p:nvPr/>
        </p:nvSpPr>
        <p:spPr>
          <a:xfrm>
            <a:off x="7472255" y="2537389"/>
            <a:ext cx="774700" cy="461665"/>
          </a:xfrm>
          <a:prstGeom prst="rect">
            <a:avLst/>
          </a:prstGeom>
          <a:noFill/>
        </p:spPr>
        <p:txBody>
          <a:bodyPr wrap="square" rtlCol="0">
            <a:spAutoFit/>
          </a:bodyPr>
          <a:lstStyle/>
          <a:p>
            <a:pPr algn="ctr"/>
            <a:r>
              <a:rPr lang="en-US" altLang="zh-TW" sz="2400" dirty="0"/>
              <a:t>A</a:t>
            </a:r>
            <a:endParaRPr lang="zh-TW" altLang="en-US" sz="2400" dirty="0"/>
          </a:p>
        </p:txBody>
      </p:sp>
      <p:cxnSp>
        <p:nvCxnSpPr>
          <p:cNvPr id="6" name="直線單箭頭接點 5"/>
          <p:cNvCxnSpPr/>
          <p:nvPr/>
        </p:nvCxnSpPr>
        <p:spPr>
          <a:xfrm flipV="1">
            <a:off x="4339423" y="4061790"/>
            <a:ext cx="0" cy="3127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單箭頭接點 6"/>
          <p:cNvCxnSpPr/>
          <p:nvPr/>
        </p:nvCxnSpPr>
        <p:spPr>
          <a:xfrm flipV="1">
            <a:off x="6074427" y="4021421"/>
            <a:ext cx="0" cy="3127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106847" y="4401581"/>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sp>
        <p:nvSpPr>
          <p:cNvPr id="9" name="矩形 8"/>
          <p:cNvSpPr/>
          <p:nvPr/>
        </p:nvSpPr>
        <p:spPr>
          <a:xfrm>
            <a:off x="5841851" y="4369841"/>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cxnSp>
        <p:nvCxnSpPr>
          <p:cNvPr id="10" name="直線單箭頭接點 9"/>
          <p:cNvCxnSpPr>
            <a:cxnSpLocks/>
            <a:stCxn id="8" idx="3"/>
          </p:cNvCxnSpPr>
          <p:nvPr/>
        </p:nvCxnSpPr>
        <p:spPr>
          <a:xfrm flipV="1">
            <a:off x="4572000" y="4680610"/>
            <a:ext cx="1239442"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4110334" y="5448528"/>
            <a:ext cx="461666" cy="7794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cxnSp>
        <p:nvCxnSpPr>
          <p:cNvPr id="12" name="直線單箭頭接點 11"/>
          <p:cNvCxnSpPr>
            <a:cxnSpLocks/>
          </p:cNvCxnSpPr>
          <p:nvPr/>
        </p:nvCxnSpPr>
        <p:spPr>
          <a:xfrm flipV="1">
            <a:off x="4339423" y="5016024"/>
            <a:ext cx="0" cy="40904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5860064" y="5421126"/>
            <a:ext cx="461666" cy="7794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cxnSp>
        <p:nvCxnSpPr>
          <p:cNvPr id="14" name="直線單箭頭接點 13"/>
          <p:cNvCxnSpPr>
            <a:cxnSpLocks/>
          </p:cNvCxnSpPr>
          <p:nvPr/>
        </p:nvCxnSpPr>
        <p:spPr>
          <a:xfrm flipV="1">
            <a:off x="6089153" y="4988622"/>
            <a:ext cx="0" cy="40904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108590" y="3229063"/>
            <a:ext cx="461666" cy="7794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16" name="文字方塊 15"/>
          <p:cNvSpPr txBox="1"/>
          <p:nvPr/>
        </p:nvSpPr>
        <p:spPr>
          <a:xfrm>
            <a:off x="3624247" y="3175761"/>
            <a:ext cx="482600"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17" name="文字方塊 16"/>
          <p:cNvSpPr txBox="1"/>
          <p:nvPr/>
        </p:nvSpPr>
        <p:spPr>
          <a:xfrm>
            <a:off x="3624247" y="3611903"/>
            <a:ext cx="482600"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18" name="橢圓 17"/>
          <p:cNvSpPr/>
          <p:nvPr/>
        </p:nvSpPr>
        <p:spPr>
          <a:xfrm>
            <a:off x="4196644" y="3637929"/>
            <a:ext cx="291789" cy="291789"/>
          </a:xfrm>
          <a:prstGeom prst="ellipse">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19" name="橢圓 18"/>
          <p:cNvSpPr/>
          <p:nvPr/>
        </p:nvSpPr>
        <p:spPr>
          <a:xfrm>
            <a:off x="4193528" y="3285380"/>
            <a:ext cx="291789" cy="29178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cxnSp>
        <p:nvCxnSpPr>
          <p:cNvPr id="20" name="直線單箭頭接點 19"/>
          <p:cNvCxnSpPr>
            <a:cxnSpLocks/>
          </p:cNvCxnSpPr>
          <p:nvPr/>
        </p:nvCxnSpPr>
        <p:spPr>
          <a:xfrm flipV="1">
            <a:off x="5453321" y="4999114"/>
            <a:ext cx="381999" cy="4496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5837063" y="3224451"/>
            <a:ext cx="461666" cy="7794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22" name="文字方塊 21"/>
          <p:cNvSpPr txBox="1"/>
          <p:nvPr/>
        </p:nvSpPr>
        <p:spPr>
          <a:xfrm>
            <a:off x="5352720" y="3171149"/>
            <a:ext cx="482600"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23" name="文字方塊 22"/>
          <p:cNvSpPr txBox="1"/>
          <p:nvPr/>
        </p:nvSpPr>
        <p:spPr>
          <a:xfrm>
            <a:off x="5352720" y="3607291"/>
            <a:ext cx="482600"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24" name="橢圓 23"/>
          <p:cNvSpPr/>
          <p:nvPr/>
        </p:nvSpPr>
        <p:spPr>
          <a:xfrm>
            <a:off x="5921728" y="3637426"/>
            <a:ext cx="291789" cy="291789"/>
          </a:xfrm>
          <a:prstGeom prst="ellipse">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25" name="橢圓 24"/>
          <p:cNvSpPr/>
          <p:nvPr/>
        </p:nvSpPr>
        <p:spPr>
          <a:xfrm>
            <a:off x="5921728" y="3285379"/>
            <a:ext cx="291789" cy="291789"/>
          </a:xfrm>
          <a:prstGeom prst="ellipse">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cxnSp>
        <p:nvCxnSpPr>
          <p:cNvPr id="26" name="直線單箭頭接點 25"/>
          <p:cNvCxnSpPr/>
          <p:nvPr/>
        </p:nvCxnSpPr>
        <p:spPr>
          <a:xfrm flipV="1">
            <a:off x="7854566" y="4017367"/>
            <a:ext cx="0" cy="3127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7621990" y="4365787"/>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cxnSp>
        <p:nvCxnSpPr>
          <p:cNvPr id="28" name="直線單箭頭接點 27"/>
          <p:cNvCxnSpPr>
            <a:cxnSpLocks/>
          </p:cNvCxnSpPr>
          <p:nvPr/>
        </p:nvCxnSpPr>
        <p:spPr>
          <a:xfrm flipV="1">
            <a:off x="6352139" y="4676556"/>
            <a:ext cx="1239442"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7640203" y="5417072"/>
            <a:ext cx="461666" cy="7794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cxnSp>
        <p:nvCxnSpPr>
          <p:cNvPr id="30" name="直線單箭頭接點 29"/>
          <p:cNvCxnSpPr>
            <a:cxnSpLocks/>
          </p:cNvCxnSpPr>
          <p:nvPr/>
        </p:nvCxnSpPr>
        <p:spPr>
          <a:xfrm flipV="1">
            <a:off x="7869292" y="4984568"/>
            <a:ext cx="0" cy="40904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63" name="群組 62"/>
          <p:cNvGrpSpPr/>
          <p:nvPr/>
        </p:nvGrpSpPr>
        <p:grpSpPr>
          <a:xfrm>
            <a:off x="6620890" y="5409788"/>
            <a:ext cx="858889" cy="788152"/>
            <a:chOff x="6620890" y="5409788"/>
            <a:chExt cx="858889" cy="788152"/>
          </a:xfrm>
        </p:grpSpPr>
        <p:sp>
          <p:nvSpPr>
            <p:cNvPr id="31" name="矩形 30"/>
            <p:cNvSpPr/>
            <p:nvPr/>
          </p:nvSpPr>
          <p:spPr>
            <a:xfrm>
              <a:off x="7018113" y="5418515"/>
              <a:ext cx="461666" cy="7794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32" name="橢圓 31"/>
            <p:cNvSpPr/>
            <p:nvPr/>
          </p:nvSpPr>
          <p:spPr>
            <a:xfrm>
              <a:off x="7103051" y="5487745"/>
              <a:ext cx="291789" cy="291789"/>
            </a:xfrm>
            <a:prstGeom prst="ellipse">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33" name="橢圓 32"/>
            <p:cNvSpPr/>
            <p:nvPr/>
          </p:nvSpPr>
          <p:spPr>
            <a:xfrm>
              <a:off x="7103051" y="5821979"/>
              <a:ext cx="291789" cy="291789"/>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34" name="文字方塊 33"/>
            <p:cNvSpPr txBox="1"/>
            <p:nvPr/>
          </p:nvSpPr>
          <p:spPr>
            <a:xfrm>
              <a:off x="6620890" y="5409788"/>
              <a:ext cx="406143" cy="461665"/>
            </a:xfrm>
            <a:prstGeom prst="rect">
              <a:avLst/>
            </a:prstGeom>
            <a:noFill/>
          </p:spPr>
          <p:txBody>
            <a:bodyPr wrap="square" rtlCol="0">
              <a:spAutoFit/>
            </a:bodyPr>
            <a:lstStyle/>
            <a:p>
              <a:pPr algn="ctr"/>
              <a:r>
                <a:rPr lang="en-US" altLang="zh-TW" sz="2400" dirty="0"/>
                <a:t>A</a:t>
              </a:r>
              <a:endParaRPr lang="zh-TW" altLang="en-US" sz="2400" dirty="0"/>
            </a:p>
          </p:txBody>
        </p:sp>
      </p:grpSp>
      <p:sp>
        <p:nvSpPr>
          <p:cNvPr id="35" name="矩形 34"/>
          <p:cNvSpPr/>
          <p:nvPr/>
        </p:nvSpPr>
        <p:spPr>
          <a:xfrm>
            <a:off x="7617202" y="3220397"/>
            <a:ext cx="461666" cy="7794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36" name="文字方塊 35"/>
          <p:cNvSpPr txBox="1"/>
          <p:nvPr/>
        </p:nvSpPr>
        <p:spPr>
          <a:xfrm>
            <a:off x="7132859" y="3167095"/>
            <a:ext cx="482600"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37" name="文字方塊 36"/>
          <p:cNvSpPr txBox="1"/>
          <p:nvPr/>
        </p:nvSpPr>
        <p:spPr>
          <a:xfrm>
            <a:off x="7132859" y="3603237"/>
            <a:ext cx="482600"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38" name="橢圓 37"/>
          <p:cNvSpPr/>
          <p:nvPr/>
        </p:nvSpPr>
        <p:spPr>
          <a:xfrm>
            <a:off x="7726976" y="3651072"/>
            <a:ext cx="291789" cy="291789"/>
          </a:xfrm>
          <a:prstGeom prst="ellipse">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39" name="橢圓 38"/>
          <p:cNvSpPr/>
          <p:nvPr/>
        </p:nvSpPr>
        <p:spPr>
          <a:xfrm>
            <a:off x="7710968" y="3282442"/>
            <a:ext cx="291789" cy="291789"/>
          </a:xfrm>
          <a:prstGeom prst="ellipse">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cxnSp>
        <p:nvCxnSpPr>
          <p:cNvPr id="40" name="直線單箭頭接點 39"/>
          <p:cNvCxnSpPr>
            <a:cxnSpLocks/>
          </p:cNvCxnSpPr>
          <p:nvPr/>
        </p:nvCxnSpPr>
        <p:spPr>
          <a:xfrm flipV="1">
            <a:off x="7248945" y="4981334"/>
            <a:ext cx="381999" cy="4496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a:cxnSpLocks/>
          </p:cNvCxnSpPr>
          <p:nvPr/>
        </p:nvCxnSpPr>
        <p:spPr>
          <a:xfrm>
            <a:off x="4453541" y="2797307"/>
            <a:ext cx="1001784" cy="2625262"/>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2" name="文字方塊 41"/>
          <p:cNvSpPr txBox="1"/>
          <p:nvPr/>
        </p:nvSpPr>
        <p:spPr>
          <a:xfrm>
            <a:off x="3957742" y="2496952"/>
            <a:ext cx="774700" cy="461665"/>
          </a:xfrm>
          <a:prstGeom prst="rect">
            <a:avLst/>
          </a:prstGeom>
          <a:noFill/>
        </p:spPr>
        <p:txBody>
          <a:bodyPr wrap="square" rtlCol="0">
            <a:spAutoFit/>
          </a:bodyPr>
          <a:lstStyle/>
          <a:p>
            <a:pPr algn="ctr"/>
            <a:r>
              <a:rPr lang="en-US" altLang="zh-TW" sz="2400" dirty="0"/>
              <a:t>B</a:t>
            </a:r>
            <a:endParaRPr lang="zh-TW" altLang="en-US" sz="2400" dirty="0"/>
          </a:p>
        </p:txBody>
      </p:sp>
      <p:cxnSp>
        <p:nvCxnSpPr>
          <p:cNvPr id="44" name="直線單箭頭接點 43"/>
          <p:cNvCxnSpPr>
            <a:cxnSpLocks/>
          </p:cNvCxnSpPr>
          <p:nvPr/>
        </p:nvCxnSpPr>
        <p:spPr>
          <a:xfrm>
            <a:off x="6237789" y="2734817"/>
            <a:ext cx="973474" cy="2671714"/>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5213052" y="5429152"/>
            <a:ext cx="461666" cy="7794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46" name="橢圓 45"/>
          <p:cNvSpPr/>
          <p:nvPr/>
        </p:nvSpPr>
        <p:spPr>
          <a:xfrm>
            <a:off x="5297990" y="5880757"/>
            <a:ext cx="291789" cy="291789"/>
          </a:xfrm>
          <a:prstGeom prst="ellipse">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47" name="橢圓 46"/>
          <p:cNvSpPr/>
          <p:nvPr/>
        </p:nvSpPr>
        <p:spPr>
          <a:xfrm>
            <a:off x="5297990" y="5509060"/>
            <a:ext cx="291789" cy="291789"/>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48" name="文字方塊 47"/>
          <p:cNvSpPr txBox="1"/>
          <p:nvPr/>
        </p:nvSpPr>
        <p:spPr>
          <a:xfrm>
            <a:off x="4832537" y="5787229"/>
            <a:ext cx="406143"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51" name="文字方塊 50"/>
          <p:cNvSpPr txBox="1"/>
          <p:nvPr/>
        </p:nvSpPr>
        <p:spPr>
          <a:xfrm>
            <a:off x="5708334" y="1734355"/>
            <a:ext cx="774700"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52" name="文字方塊 51"/>
          <p:cNvSpPr txBox="1"/>
          <p:nvPr/>
        </p:nvSpPr>
        <p:spPr>
          <a:xfrm>
            <a:off x="3973329" y="1736720"/>
            <a:ext cx="774700"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53" name="文字方塊 52"/>
          <p:cNvSpPr txBox="1"/>
          <p:nvPr/>
        </p:nvSpPr>
        <p:spPr>
          <a:xfrm>
            <a:off x="7461201" y="1734384"/>
            <a:ext cx="774700"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54" name="文字方塊 53"/>
          <p:cNvSpPr txBox="1"/>
          <p:nvPr/>
        </p:nvSpPr>
        <p:spPr>
          <a:xfrm>
            <a:off x="4978583" y="1389876"/>
            <a:ext cx="2191139" cy="461665"/>
          </a:xfrm>
          <a:prstGeom prst="rect">
            <a:avLst/>
          </a:prstGeom>
          <a:noFill/>
        </p:spPr>
        <p:txBody>
          <a:bodyPr wrap="square" rtlCol="0">
            <a:spAutoFit/>
          </a:bodyPr>
          <a:lstStyle/>
          <a:p>
            <a:pPr algn="ctr"/>
            <a:r>
              <a:rPr lang="en-US" altLang="zh-TW" sz="2400" dirty="0"/>
              <a:t>Reference</a:t>
            </a:r>
            <a:endParaRPr lang="zh-TW" altLang="en-US" sz="2400" dirty="0"/>
          </a:p>
        </p:txBody>
      </p:sp>
      <p:sp>
        <p:nvSpPr>
          <p:cNvPr id="55" name="箭號: 上-下雙向 54"/>
          <p:cNvSpPr/>
          <p:nvPr/>
        </p:nvSpPr>
        <p:spPr>
          <a:xfrm>
            <a:off x="4173943" y="2112363"/>
            <a:ext cx="344557" cy="478922"/>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6" name="箭號: 上-下雙向 55"/>
          <p:cNvSpPr/>
          <p:nvPr/>
        </p:nvSpPr>
        <p:spPr>
          <a:xfrm>
            <a:off x="5916874" y="2119850"/>
            <a:ext cx="344557" cy="478922"/>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7" name="箭號: 上-下雙向 56"/>
          <p:cNvSpPr/>
          <p:nvPr/>
        </p:nvSpPr>
        <p:spPr>
          <a:xfrm>
            <a:off x="7684101" y="2112363"/>
            <a:ext cx="344557" cy="478922"/>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8" name="文字方塊 57"/>
          <p:cNvSpPr txBox="1"/>
          <p:nvPr/>
        </p:nvSpPr>
        <p:spPr>
          <a:xfrm>
            <a:off x="576251" y="4723575"/>
            <a:ext cx="2985497" cy="1384995"/>
          </a:xfrm>
          <a:prstGeom prst="rect">
            <a:avLst/>
          </a:prstGeom>
          <a:noFill/>
        </p:spPr>
        <p:txBody>
          <a:bodyPr wrap="square" rtlCol="0">
            <a:spAutoFit/>
          </a:bodyPr>
          <a:lstStyle/>
          <a:p>
            <a:r>
              <a:rPr lang="en-US" altLang="zh-TW" sz="2800" dirty="0"/>
              <a:t>In practice, it is hard to train in this way. </a:t>
            </a:r>
            <a:endParaRPr lang="zh-TW" altLang="en-US" sz="2800" dirty="0"/>
          </a:p>
        </p:txBody>
      </p:sp>
      <p:sp>
        <p:nvSpPr>
          <p:cNvPr id="59" name="文字方塊 58"/>
          <p:cNvSpPr txBox="1"/>
          <p:nvPr/>
        </p:nvSpPr>
        <p:spPr>
          <a:xfrm>
            <a:off x="577263" y="3706118"/>
            <a:ext cx="2922998" cy="954107"/>
          </a:xfrm>
          <a:prstGeom prst="rect">
            <a:avLst/>
          </a:prstGeom>
          <a:noFill/>
        </p:spPr>
        <p:txBody>
          <a:bodyPr wrap="square" rtlCol="0">
            <a:spAutoFit/>
          </a:bodyPr>
          <a:lstStyle/>
          <a:p>
            <a:r>
              <a:rPr lang="en-US" altLang="zh-TW" sz="2800" dirty="0"/>
              <a:t>Training is matched to testing.</a:t>
            </a:r>
            <a:endParaRPr lang="zh-TW" altLang="en-US" sz="2800" dirty="0"/>
          </a:p>
        </p:txBody>
      </p:sp>
      <p:sp>
        <p:nvSpPr>
          <p:cNvPr id="60" name="箭號: 向上 59"/>
          <p:cNvSpPr/>
          <p:nvPr/>
        </p:nvSpPr>
        <p:spPr>
          <a:xfrm>
            <a:off x="3441572" y="3165784"/>
            <a:ext cx="363607" cy="370577"/>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箭號: 向上 60"/>
          <p:cNvSpPr/>
          <p:nvPr/>
        </p:nvSpPr>
        <p:spPr>
          <a:xfrm>
            <a:off x="5156633" y="3603153"/>
            <a:ext cx="363607" cy="370577"/>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文字方塊 61"/>
          <p:cNvSpPr txBox="1"/>
          <p:nvPr/>
        </p:nvSpPr>
        <p:spPr>
          <a:xfrm>
            <a:off x="394106" y="1605738"/>
            <a:ext cx="3514308" cy="1384995"/>
          </a:xfrm>
          <a:prstGeom prst="rect">
            <a:avLst/>
          </a:prstGeom>
          <a:noFill/>
        </p:spPr>
        <p:txBody>
          <a:bodyPr wrap="square" rtlCol="0">
            <a:spAutoFit/>
          </a:bodyPr>
          <a:lstStyle/>
          <a:p>
            <a:r>
              <a:rPr lang="en-US" altLang="zh-TW" sz="2800" dirty="0">
                <a:solidFill>
                  <a:srgbClr val="FF0000"/>
                </a:solidFill>
              </a:rPr>
              <a:t>When we try to decrease the loss for both steps 1 and 2 …..</a:t>
            </a:r>
            <a:endParaRPr lang="zh-TW" altLang="en-US" sz="2800" dirty="0">
              <a:solidFill>
                <a:srgbClr val="FF0000"/>
              </a:solidFill>
            </a:endParaRPr>
          </a:p>
        </p:txBody>
      </p:sp>
      <p:grpSp>
        <p:nvGrpSpPr>
          <p:cNvPr id="70" name="群組 69"/>
          <p:cNvGrpSpPr/>
          <p:nvPr/>
        </p:nvGrpSpPr>
        <p:grpSpPr>
          <a:xfrm>
            <a:off x="4804704" y="5420362"/>
            <a:ext cx="960035" cy="920790"/>
            <a:chOff x="8760382" y="4950664"/>
            <a:chExt cx="960035" cy="920790"/>
          </a:xfrm>
        </p:grpSpPr>
        <p:sp>
          <p:nvSpPr>
            <p:cNvPr id="69" name="矩形 68"/>
            <p:cNvSpPr/>
            <p:nvPr/>
          </p:nvSpPr>
          <p:spPr>
            <a:xfrm>
              <a:off x="8797244" y="4950664"/>
              <a:ext cx="923173" cy="920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64" name="群組 63"/>
            <p:cNvGrpSpPr/>
            <p:nvPr/>
          </p:nvGrpSpPr>
          <p:grpSpPr>
            <a:xfrm>
              <a:off x="8760382" y="4981334"/>
              <a:ext cx="858889" cy="788152"/>
              <a:chOff x="6620890" y="5409788"/>
              <a:chExt cx="858889" cy="788152"/>
            </a:xfrm>
          </p:grpSpPr>
          <p:sp>
            <p:nvSpPr>
              <p:cNvPr id="65" name="矩形 64"/>
              <p:cNvSpPr/>
              <p:nvPr/>
            </p:nvSpPr>
            <p:spPr>
              <a:xfrm>
                <a:off x="7018113" y="5418515"/>
                <a:ext cx="461666" cy="7794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66" name="橢圓 65"/>
              <p:cNvSpPr/>
              <p:nvPr/>
            </p:nvSpPr>
            <p:spPr>
              <a:xfrm>
                <a:off x="7103051" y="5487745"/>
                <a:ext cx="291789" cy="291789"/>
              </a:xfrm>
              <a:prstGeom prst="ellipse">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67" name="橢圓 66"/>
              <p:cNvSpPr/>
              <p:nvPr/>
            </p:nvSpPr>
            <p:spPr>
              <a:xfrm>
                <a:off x="7103051" y="5821979"/>
                <a:ext cx="291789" cy="291789"/>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68" name="文字方塊 67"/>
              <p:cNvSpPr txBox="1"/>
              <p:nvPr/>
            </p:nvSpPr>
            <p:spPr>
              <a:xfrm>
                <a:off x="6620890" y="5409788"/>
                <a:ext cx="406143" cy="461665"/>
              </a:xfrm>
              <a:prstGeom prst="rect">
                <a:avLst/>
              </a:prstGeom>
              <a:noFill/>
            </p:spPr>
            <p:txBody>
              <a:bodyPr wrap="square" rtlCol="0">
                <a:spAutoFit/>
              </a:bodyPr>
              <a:lstStyle/>
              <a:p>
                <a:pPr algn="ctr"/>
                <a:r>
                  <a:rPr lang="en-US" altLang="zh-TW" sz="2400" dirty="0"/>
                  <a:t>A</a:t>
                </a:r>
                <a:endParaRPr lang="zh-TW" altLang="en-US" sz="2400" dirty="0"/>
              </a:p>
            </p:txBody>
          </p:sp>
        </p:grpSp>
      </p:grpSp>
      <p:pic>
        <p:nvPicPr>
          <p:cNvPr id="1028" name="Picture 4" descr="相關圖片"/>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5818" y="3549489"/>
            <a:ext cx="529533" cy="529533"/>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直線單箭頭接點 72"/>
          <p:cNvCxnSpPr>
            <a:cxnSpLocks/>
          </p:cNvCxnSpPr>
          <p:nvPr/>
        </p:nvCxnSpPr>
        <p:spPr>
          <a:xfrm flipV="1">
            <a:off x="4345953" y="2912126"/>
            <a:ext cx="0" cy="270000"/>
          </a:xfrm>
          <a:prstGeom prst="straightConnector1">
            <a:avLst/>
          </a:prstGeom>
          <a:ln w="38100">
            <a:solidFill>
              <a:srgbClr val="0000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4" name="直線單箭頭接點 73"/>
          <p:cNvCxnSpPr>
            <a:cxnSpLocks/>
          </p:cNvCxnSpPr>
          <p:nvPr/>
        </p:nvCxnSpPr>
        <p:spPr>
          <a:xfrm flipV="1">
            <a:off x="6074153" y="2912125"/>
            <a:ext cx="0" cy="270000"/>
          </a:xfrm>
          <a:prstGeom prst="straightConnector1">
            <a:avLst/>
          </a:prstGeom>
          <a:ln w="38100">
            <a:solidFill>
              <a:srgbClr val="0000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5" name="直線單箭頭接點 74"/>
          <p:cNvCxnSpPr>
            <a:cxnSpLocks/>
          </p:cNvCxnSpPr>
          <p:nvPr/>
        </p:nvCxnSpPr>
        <p:spPr>
          <a:xfrm flipV="1">
            <a:off x="7854566" y="2905761"/>
            <a:ext cx="0" cy="270000"/>
          </a:xfrm>
          <a:prstGeom prst="straightConnector1">
            <a:avLst/>
          </a:prstGeom>
          <a:ln w="38100">
            <a:solidFill>
              <a:srgbClr val="0000FF"/>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92640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animBg="1"/>
      <p:bldP spid="61" grpId="0" animBg="1"/>
      <p:bldP spid="6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5" name="直線單箭頭接點 104"/>
          <p:cNvCxnSpPr>
            <a:cxnSpLocks/>
          </p:cNvCxnSpPr>
          <p:nvPr/>
        </p:nvCxnSpPr>
        <p:spPr>
          <a:xfrm flipV="1">
            <a:off x="6930174" y="5349407"/>
            <a:ext cx="0" cy="4902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文字方塊 3"/>
          <p:cNvSpPr txBox="1"/>
          <p:nvPr/>
        </p:nvSpPr>
        <p:spPr>
          <a:xfrm>
            <a:off x="4289718" y="1655836"/>
            <a:ext cx="774700" cy="461665"/>
          </a:xfrm>
          <a:prstGeom prst="rect">
            <a:avLst/>
          </a:prstGeom>
          <a:noFill/>
        </p:spPr>
        <p:txBody>
          <a:bodyPr wrap="square" rtlCol="0">
            <a:spAutoFit/>
          </a:bodyPr>
          <a:lstStyle/>
          <a:p>
            <a:pPr algn="ctr"/>
            <a:r>
              <a:rPr lang="en-US" altLang="zh-TW" sz="2400" dirty="0"/>
              <a:t>A</a:t>
            </a:r>
            <a:endParaRPr lang="zh-TW" altLang="en-US" sz="2400" dirty="0"/>
          </a:p>
        </p:txBody>
      </p:sp>
      <p:cxnSp>
        <p:nvCxnSpPr>
          <p:cNvPr id="7" name="直線單箭頭接點 6"/>
          <p:cNvCxnSpPr/>
          <p:nvPr/>
        </p:nvCxnSpPr>
        <p:spPr>
          <a:xfrm flipV="1">
            <a:off x="4672286" y="3241511"/>
            <a:ext cx="0" cy="3127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4439710" y="3589931"/>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cxnSp>
        <p:nvCxnSpPr>
          <p:cNvPr id="10" name="直線單箭頭接點 9"/>
          <p:cNvCxnSpPr>
            <a:cxnSpLocks/>
            <a:stCxn id="8" idx="3"/>
            <a:endCxn id="9" idx="1"/>
          </p:cNvCxnSpPr>
          <p:nvPr/>
        </p:nvCxnSpPr>
        <p:spPr>
          <a:xfrm flipV="1">
            <a:off x="1446046" y="3892838"/>
            <a:ext cx="2993664"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4457923" y="4641216"/>
            <a:ext cx="461666" cy="7794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cxnSp>
        <p:nvCxnSpPr>
          <p:cNvPr id="14" name="直線單箭頭接點 13"/>
          <p:cNvCxnSpPr>
            <a:cxnSpLocks/>
          </p:cNvCxnSpPr>
          <p:nvPr/>
        </p:nvCxnSpPr>
        <p:spPr>
          <a:xfrm flipV="1">
            <a:off x="4687012" y="4208712"/>
            <a:ext cx="0" cy="40904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a:cxnSpLocks/>
          </p:cNvCxnSpPr>
          <p:nvPr/>
        </p:nvCxnSpPr>
        <p:spPr>
          <a:xfrm flipV="1">
            <a:off x="4035514" y="4140154"/>
            <a:ext cx="381999" cy="4496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4434922" y="2444541"/>
            <a:ext cx="461666" cy="7794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22" name="文字方塊 21"/>
          <p:cNvSpPr txBox="1"/>
          <p:nvPr/>
        </p:nvSpPr>
        <p:spPr>
          <a:xfrm>
            <a:off x="3950579" y="2391239"/>
            <a:ext cx="482600"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23" name="文字方塊 22"/>
          <p:cNvSpPr txBox="1"/>
          <p:nvPr/>
        </p:nvSpPr>
        <p:spPr>
          <a:xfrm>
            <a:off x="3950579" y="2827381"/>
            <a:ext cx="482600"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24" name="橢圓 23"/>
          <p:cNvSpPr/>
          <p:nvPr/>
        </p:nvSpPr>
        <p:spPr>
          <a:xfrm>
            <a:off x="4519587" y="2857516"/>
            <a:ext cx="291789" cy="291789"/>
          </a:xfrm>
          <a:prstGeom prst="ellipse">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25" name="橢圓 24"/>
          <p:cNvSpPr/>
          <p:nvPr/>
        </p:nvSpPr>
        <p:spPr>
          <a:xfrm>
            <a:off x="4519587" y="2505469"/>
            <a:ext cx="291789" cy="291789"/>
          </a:xfrm>
          <a:prstGeom prst="ellipse">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cxnSp>
        <p:nvCxnSpPr>
          <p:cNvPr id="26" name="直線單箭頭接點 25"/>
          <p:cNvCxnSpPr/>
          <p:nvPr/>
        </p:nvCxnSpPr>
        <p:spPr>
          <a:xfrm flipV="1">
            <a:off x="8026818" y="3264268"/>
            <a:ext cx="0" cy="3127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7794242" y="3612688"/>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cxnSp>
        <p:nvCxnSpPr>
          <p:cNvPr id="28" name="直線單箭頭接點 27"/>
          <p:cNvCxnSpPr>
            <a:cxnSpLocks/>
            <a:stCxn id="9" idx="3"/>
          </p:cNvCxnSpPr>
          <p:nvPr/>
        </p:nvCxnSpPr>
        <p:spPr>
          <a:xfrm>
            <a:off x="4904863" y="3892838"/>
            <a:ext cx="2858970" cy="3061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7789454" y="2467298"/>
            <a:ext cx="461666" cy="7794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37" name="文字方塊 36"/>
          <p:cNvSpPr txBox="1"/>
          <p:nvPr/>
        </p:nvSpPr>
        <p:spPr>
          <a:xfrm>
            <a:off x="7305111" y="2413996"/>
            <a:ext cx="482600"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38" name="文字方塊 37"/>
          <p:cNvSpPr txBox="1"/>
          <p:nvPr/>
        </p:nvSpPr>
        <p:spPr>
          <a:xfrm>
            <a:off x="7305111" y="2850138"/>
            <a:ext cx="482600"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39" name="橢圓 38"/>
          <p:cNvSpPr/>
          <p:nvPr/>
        </p:nvSpPr>
        <p:spPr>
          <a:xfrm>
            <a:off x="7899228" y="2897973"/>
            <a:ext cx="291789" cy="291789"/>
          </a:xfrm>
          <a:prstGeom prst="ellipse">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40" name="橢圓 39"/>
          <p:cNvSpPr/>
          <p:nvPr/>
        </p:nvSpPr>
        <p:spPr>
          <a:xfrm>
            <a:off x="7883220" y="2529343"/>
            <a:ext cx="291789" cy="291789"/>
          </a:xfrm>
          <a:prstGeom prst="ellipse">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cxnSp>
        <p:nvCxnSpPr>
          <p:cNvPr id="42" name="直線單箭頭接點 41"/>
          <p:cNvCxnSpPr>
            <a:cxnSpLocks/>
            <a:endCxn id="46" idx="0"/>
          </p:cNvCxnSpPr>
          <p:nvPr/>
        </p:nvCxnSpPr>
        <p:spPr>
          <a:xfrm>
            <a:off x="1384541" y="2025049"/>
            <a:ext cx="973781" cy="2274100"/>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77" name="群組 76"/>
          <p:cNvGrpSpPr/>
          <p:nvPr/>
        </p:nvGrpSpPr>
        <p:grpSpPr>
          <a:xfrm>
            <a:off x="1746974" y="4299149"/>
            <a:ext cx="842181" cy="819742"/>
            <a:chOff x="2037599" y="4576442"/>
            <a:chExt cx="842181" cy="819742"/>
          </a:xfrm>
        </p:grpSpPr>
        <p:sp>
          <p:nvSpPr>
            <p:cNvPr id="46" name="矩形 45"/>
            <p:cNvSpPr/>
            <p:nvPr/>
          </p:nvSpPr>
          <p:spPr>
            <a:xfrm>
              <a:off x="2418114" y="4576442"/>
              <a:ext cx="461666" cy="7794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47" name="橢圓 46"/>
            <p:cNvSpPr/>
            <p:nvPr/>
          </p:nvSpPr>
          <p:spPr>
            <a:xfrm>
              <a:off x="2503052" y="5028047"/>
              <a:ext cx="291789" cy="291789"/>
            </a:xfrm>
            <a:prstGeom prst="ellipse">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48" name="橢圓 47"/>
            <p:cNvSpPr/>
            <p:nvPr/>
          </p:nvSpPr>
          <p:spPr>
            <a:xfrm>
              <a:off x="2503052" y="4656350"/>
              <a:ext cx="291789" cy="291789"/>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49" name="文字方塊 48"/>
            <p:cNvSpPr txBox="1"/>
            <p:nvPr/>
          </p:nvSpPr>
          <p:spPr>
            <a:xfrm>
              <a:off x="2037599" y="4934519"/>
              <a:ext cx="406143" cy="461665"/>
            </a:xfrm>
            <a:prstGeom prst="rect">
              <a:avLst/>
            </a:prstGeom>
            <a:noFill/>
          </p:spPr>
          <p:txBody>
            <a:bodyPr wrap="square" rtlCol="0">
              <a:spAutoFit/>
            </a:bodyPr>
            <a:lstStyle/>
            <a:p>
              <a:pPr algn="ctr"/>
              <a:r>
                <a:rPr lang="en-US" altLang="zh-TW" sz="2400" dirty="0"/>
                <a:t>B</a:t>
              </a:r>
              <a:endParaRPr lang="zh-TW" altLang="en-US" sz="2400" dirty="0"/>
            </a:p>
          </p:txBody>
        </p:sp>
      </p:grpSp>
      <p:sp>
        <p:nvSpPr>
          <p:cNvPr id="52" name="文字方塊 51"/>
          <p:cNvSpPr txBox="1"/>
          <p:nvPr/>
        </p:nvSpPr>
        <p:spPr>
          <a:xfrm>
            <a:off x="4284936" y="867589"/>
            <a:ext cx="774700" cy="461665"/>
          </a:xfrm>
          <a:prstGeom prst="rect">
            <a:avLst/>
          </a:prstGeom>
          <a:noFill/>
        </p:spPr>
        <p:txBody>
          <a:bodyPr wrap="square" rtlCol="0">
            <a:spAutoFit/>
          </a:bodyPr>
          <a:lstStyle/>
          <a:p>
            <a:pPr algn="ctr"/>
            <a:r>
              <a:rPr lang="en-US" altLang="zh-TW" sz="2400" dirty="0"/>
              <a:t>B</a:t>
            </a:r>
            <a:endParaRPr lang="zh-TW" altLang="en-US" sz="2400" dirty="0"/>
          </a:p>
        </p:txBody>
      </p:sp>
      <p:cxnSp>
        <p:nvCxnSpPr>
          <p:cNvPr id="6" name="直線單箭頭接點 5"/>
          <p:cNvCxnSpPr/>
          <p:nvPr/>
        </p:nvCxnSpPr>
        <p:spPr>
          <a:xfrm flipV="1">
            <a:off x="1213469" y="3258642"/>
            <a:ext cx="0" cy="3127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80893" y="3598433"/>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sp>
        <p:nvSpPr>
          <p:cNvPr id="11" name="矩形 10"/>
          <p:cNvSpPr/>
          <p:nvPr/>
        </p:nvSpPr>
        <p:spPr>
          <a:xfrm>
            <a:off x="984380" y="4645380"/>
            <a:ext cx="461666" cy="7794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cxnSp>
        <p:nvCxnSpPr>
          <p:cNvPr id="12" name="直線單箭頭接點 11"/>
          <p:cNvCxnSpPr>
            <a:cxnSpLocks/>
          </p:cNvCxnSpPr>
          <p:nvPr/>
        </p:nvCxnSpPr>
        <p:spPr>
          <a:xfrm flipV="1">
            <a:off x="1213469" y="4212876"/>
            <a:ext cx="0" cy="40904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982636" y="2425915"/>
            <a:ext cx="461666" cy="7794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16" name="文字方塊 15"/>
          <p:cNvSpPr txBox="1"/>
          <p:nvPr/>
        </p:nvSpPr>
        <p:spPr>
          <a:xfrm>
            <a:off x="498293" y="2372613"/>
            <a:ext cx="482600"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17" name="文字方塊 16"/>
          <p:cNvSpPr txBox="1"/>
          <p:nvPr/>
        </p:nvSpPr>
        <p:spPr>
          <a:xfrm>
            <a:off x="498293" y="2808755"/>
            <a:ext cx="482600"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18" name="橢圓 17"/>
          <p:cNvSpPr/>
          <p:nvPr/>
        </p:nvSpPr>
        <p:spPr>
          <a:xfrm>
            <a:off x="1070690" y="2834781"/>
            <a:ext cx="291789" cy="291789"/>
          </a:xfrm>
          <a:prstGeom prst="ellipse">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19" name="橢圓 18"/>
          <p:cNvSpPr/>
          <p:nvPr/>
        </p:nvSpPr>
        <p:spPr>
          <a:xfrm>
            <a:off x="1067574" y="2482232"/>
            <a:ext cx="291789" cy="29178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43" name="文字方塊 42"/>
          <p:cNvSpPr txBox="1"/>
          <p:nvPr/>
        </p:nvSpPr>
        <p:spPr>
          <a:xfrm>
            <a:off x="826118" y="1645082"/>
            <a:ext cx="774700"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53" name="文字方塊 52"/>
          <p:cNvSpPr txBox="1"/>
          <p:nvPr/>
        </p:nvSpPr>
        <p:spPr>
          <a:xfrm>
            <a:off x="826118" y="846716"/>
            <a:ext cx="774700"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56" name="箭號: 上-下雙向 55"/>
          <p:cNvSpPr/>
          <p:nvPr/>
        </p:nvSpPr>
        <p:spPr>
          <a:xfrm>
            <a:off x="1039984" y="1222359"/>
            <a:ext cx="344557" cy="478922"/>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7" name="箭號: 上-下雙向 56"/>
          <p:cNvSpPr/>
          <p:nvPr/>
        </p:nvSpPr>
        <p:spPr>
          <a:xfrm>
            <a:off x="4493476" y="1253084"/>
            <a:ext cx="344557" cy="478922"/>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70" name="Picture 2" descr="「擲硬幣」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143892" y="4212876"/>
            <a:ext cx="864387" cy="10118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71" name="群組 70"/>
          <p:cNvGrpSpPr/>
          <p:nvPr/>
        </p:nvGrpSpPr>
        <p:grpSpPr>
          <a:xfrm>
            <a:off x="2983963" y="5731539"/>
            <a:ext cx="858889" cy="788152"/>
            <a:chOff x="6620890" y="5409788"/>
            <a:chExt cx="858889" cy="788152"/>
          </a:xfrm>
        </p:grpSpPr>
        <p:sp>
          <p:nvSpPr>
            <p:cNvPr id="72" name="矩形 71"/>
            <p:cNvSpPr/>
            <p:nvPr/>
          </p:nvSpPr>
          <p:spPr>
            <a:xfrm>
              <a:off x="7018113" y="5418515"/>
              <a:ext cx="461666" cy="7794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73" name="橢圓 72"/>
            <p:cNvSpPr/>
            <p:nvPr/>
          </p:nvSpPr>
          <p:spPr>
            <a:xfrm>
              <a:off x="7103051" y="5487745"/>
              <a:ext cx="291789" cy="291789"/>
            </a:xfrm>
            <a:prstGeom prst="ellipse">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74" name="橢圓 73"/>
            <p:cNvSpPr/>
            <p:nvPr/>
          </p:nvSpPr>
          <p:spPr>
            <a:xfrm>
              <a:off x="7103051" y="5821979"/>
              <a:ext cx="291789" cy="291789"/>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75" name="文字方塊 74"/>
            <p:cNvSpPr txBox="1"/>
            <p:nvPr/>
          </p:nvSpPr>
          <p:spPr>
            <a:xfrm>
              <a:off x="6620890" y="5409788"/>
              <a:ext cx="406143" cy="461665"/>
            </a:xfrm>
            <a:prstGeom prst="rect">
              <a:avLst/>
            </a:prstGeom>
            <a:noFill/>
          </p:spPr>
          <p:txBody>
            <a:bodyPr wrap="square" rtlCol="0">
              <a:spAutoFit/>
            </a:bodyPr>
            <a:lstStyle/>
            <a:p>
              <a:pPr algn="ctr"/>
              <a:r>
                <a:rPr lang="en-US" altLang="zh-TW" sz="2400" dirty="0"/>
                <a:t>A</a:t>
              </a:r>
              <a:endParaRPr lang="zh-TW" altLang="en-US" sz="2400" dirty="0"/>
            </a:p>
          </p:txBody>
        </p:sp>
      </p:grpSp>
      <p:sp>
        <p:nvSpPr>
          <p:cNvPr id="76" name="矩形 75"/>
          <p:cNvSpPr/>
          <p:nvPr/>
        </p:nvSpPr>
        <p:spPr>
          <a:xfrm>
            <a:off x="231131" y="61059"/>
            <a:ext cx="3595856" cy="584775"/>
          </a:xfrm>
          <a:prstGeom prst="rect">
            <a:avLst/>
          </a:prstGeom>
        </p:spPr>
        <p:txBody>
          <a:bodyPr wrap="none">
            <a:spAutoFit/>
          </a:bodyPr>
          <a:lstStyle/>
          <a:p>
            <a:r>
              <a:rPr lang="en-US" altLang="zh-TW" sz="3200" b="1" i="1" u="sng" dirty="0"/>
              <a:t>Scheduled Sampling</a:t>
            </a:r>
            <a:endParaRPr lang="zh-TW" altLang="en-US" sz="3200" b="1" i="1" u="sng" dirty="0"/>
          </a:p>
        </p:txBody>
      </p:sp>
      <p:sp>
        <p:nvSpPr>
          <p:cNvPr id="79" name="文字方塊 78"/>
          <p:cNvSpPr txBox="1"/>
          <p:nvPr/>
        </p:nvSpPr>
        <p:spPr>
          <a:xfrm>
            <a:off x="1746974" y="5131374"/>
            <a:ext cx="1084670" cy="830997"/>
          </a:xfrm>
          <a:prstGeom prst="rect">
            <a:avLst/>
          </a:prstGeom>
          <a:noFill/>
        </p:spPr>
        <p:txBody>
          <a:bodyPr wrap="square" rtlCol="0">
            <a:spAutoFit/>
          </a:bodyPr>
          <a:lstStyle/>
          <a:p>
            <a:pPr algn="ctr"/>
            <a:r>
              <a:rPr lang="en-US" altLang="zh-TW" sz="2400" dirty="0">
                <a:solidFill>
                  <a:srgbClr val="FF0000"/>
                </a:solidFill>
              </a:rPr>
              <a:t>from model</a:t>
            </a:r>
            <a:endParaRPr lang="zh-TW" altLang="en-US" sz="2400" dirty="0">
              <a:solidFill>
                <a:srgbClr val="FF0000"/>
              </a:solidFill>
            </a:endParaRPr>
          </a:p>
        </p:txBody>
      </p:sp>
      <p:sp>
        <p:nvSpPr>
          <p:cNvPr id="80" name="文字方塊 79"/>
          <p:cNvSpPr txBox="1"/>
          <p:nvPr/>
        </p:nvSpPr>
        <p:spPr>
          <a:xfrm>
            <a:off x="3842851" y="5742650"/>
            <a:ext cx="1419027" cy="830997"/>
          </a:xfrm>
          <a:prstGeom prst="rect">
            <a:avLst/>
          </a:prstGeom>
          <a:noFill/>
        </p:spPr>
        <p:txBody>
          <a:bodyPr wrap="square" rtlCol="0">
            <a:spAutoFit/>
          </a:bodyPr>
          <a:lstStyle/>
          <a:p>
            <a:r>
              <a:rPr lang="en-US" altLang="zh-TW" sz="2400" dirty="0">
                <a:solidFill>
                  <a:srgbClr val="FF0000"/>
                </a:solidFill>
              </a:rPr>
              <a:t>From reference</a:t>
            </a:r>
            <a:endParaRPr lang="zh-TW" altLang="en-US" sz="2400" dirty="0">
              <a:solidFill>
                <a:srgbClr val="FF0000"/>
              </a:solidFill>
            </a:endParaRPr>
          </a:p>
        </p:txBody>
      </p:sp>
      <p:cxnSp>
        <p:nvCxnSpPr>
          <p:cNvPr id="81" name="直線單箭頭接點 80"/>
          <p:cNvCxnSpPr>
            <a:cxnSpLocks/>
            <a:stCxn id="72" idx="0"/>
          </p:cNvCxnSpPr>
          <p:nvPr/>
        </p:nvCxnSpPr>
        <p:spPr>
          <a:xfrm flipV="1">
            <a:off x="3612019" y="5250002"/>
            <a:ext cx="0" cy="4902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線單箭頭接點 85"/>
          <p:cNvCxnSpPr>
            <a:cxnSpLocks/>
          </p:cNvCxnSpPr>
          <p:nvPr/>
        </p:nvCxnSpPr>
        <p:spPr>
          <a:xfrm>
            <a:off x="2685488" y="4750754"/>
            <a:ext cx="39102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矩形 88"/>
          <p:cNvSpPr/>
          <p:nvPr/>
        </p:nvSpPr>
        <p:spPr>
          <a:xfrm>
            <a:off x="7816034" y="4699684"/>
            <a:ext cx="461666" cy="7794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cxnSp>
        <p:nvCxnSpPr>
          <p:cNvPr id="90" name="直線單箭頭接點 89"/>
          <p:cNvCxnSpPr>
            <a:cxnSpLocks/>
          </p:cNvCxnSpPr>
          <p:nvPr/>
        </p:nvCxnSpPr>
        <p:spPr>
          <a:xfrm flipV="1">
            <a:off x="8045123" y="4267180"/>
            <a:ext cx="0" cy="40904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線單箭頭接點 90"/>
          <p:cNvCxnSpPr>
            <a:cxnSpLocks/>
          </p:cNvCxnSpPr>
          <p:nvPr/>
        </p:nvCxnSpPr>
        <p:spPr>
          <a:xfrm flipV="1">
            <a:off x="7393625" y="4198622"/>
            <a:ext cx="381999" cy="4496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2" name="群組 91"/>
          <p:cNvGrpSpPr/>
          <p:nvPr/>
        </p:nvGrpSpPr>
        <p:grpSpPr>
          <a:xfrm>
            <a:off x="6318827" y="5759763"/>
            <a:ext cx="842181" cy="819742"/>
            <a:chOff x="2037599" y="4576442"/>
            <a:chExt cx="842181" cy="819742"/>
          </a:xfrm>
        </p:grpSpPr>
        <p:sp>
          <p:nvSpPr>
            <p:cNvPr id="93" name="矩形 92"/>
            <p:cNvSpPr/>
            <p:nvPr/>
          </p:nvSpPr>
          <p:spPr>
            <a:xfrm>
              <a:off x="2418114" y="4576442"/>
              <a:ext cx="461666" cy="7794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94" name="橢圓 93"/>
            <p:cNvSpPr/>
            <p:nvPr/>
          </p:nvSpPr>
          <p:spPr>
            <a:xfrm>
              <a:off x="2503052" y="5028047"/>
              <a:ext cx="291789" cy="291789"/>
            </a:xfrm>
            <a:prstGeom prst="ellipse">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95" name="橢圓 94"/>
            <p:cNvSpPr/>
            <p:nvPr/>
          </p:nvSpPr>
          <p:spPr>
            <a:xfrm>
              <a:off x="2503052" y="4656350"/>
              <a:ext cx="291789" cy="291789"/>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96" name="文字方塊 95"/>
            <p:cNvSpPr txBox="1"/>
            <p:nvPr/>
          </p:nvSpPr>
          <p:spPr>
            <a:xfrm>
              <a:off x="2037599" y="4934519"/>
              <a:ext cx="406143" cy="461665"/>
            </a:xfrm>
            <a:prstGeom prst="rect">
              <a:avLst/>
            </a:prstGeom>
            <a:noFill/>
          </p:spPr>
          <p:txBody>
            <a:bodyPr wrap="square" rtlCol="0">
              <a:spAutoFit/>
            </a:bodyPr>
            <a:lstStyle/>
            <a:p>
              <a:pPr algn="ctr"/>
              <a:r>
                <a:rPr lang="en-US" altLang="zh-TW" sz="2400" dirty="0"/>
                <a:t>B</a:t>
              </a:r>
              <a:endParaRPr lang="zh-TW" altLang="en-US" sz="2400" dirty="0"/>
            </a:p>
          </p:txBody>
        </p:sp>
      </p:grpSp>
      <p:pic>
        <p:nvPicPr>
          <p:cNvPr id="97" name="Picture 2" descr="「擲硬幣」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502003" y="4271344"/>
            <a:ext cx="864387" cy="10118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98" name="群組 97"/>
          <p:cNvGrpSpPr/>
          <p:nvPr/>
        </p:nvGrpSpPr>
        <p:grpSpPr>
          <a:xfrm>
            <a:off x="5105085" y="4358841"/>
            <a:ext cx="858889" cy="788152"/>
            <a:chOff x="6620890" y="5409788"/>
            <a:chExt cx="858889" cy="788152"/>
          </a:xfrm>
        </p:grpSpPr>
        <p:sp>
          <p:nvSpPr>
            <p:cNvPr id="99" name="矩形 98"/>
            <p:cNvSpPr/>
            <p:nvPr/>
          </p:nvSpPr>
          <p:spPr>
            <a:xfrm>
              <a:off x="7018113" y="5418515"/>
              <a:ext cx="461666" cy="7794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100" name="橢圓 99"/>
            <p:cNvSpPr/>
            <p:nvPr/>
          </p:nvSpPr>
          <p:spPr>
            <a:xfrm>
              <a:off x="7103051" y="5487745"/>
              <a:ext cx="291789" cy="291789"/>
            </a:xfrm>
            <a:prstGeom prst="ellipse">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101" name="橢圓 100"/>
            <p:cNvSpPr/>
            <p:nvPr/>
          </p:nvSpPr>
          <p:spPr>
            <a:xfrm>
              <a:off x="7103051" y="5821979"/>
              <a:ext cx="291789" cy="291789"/>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102" name="文字方塊 101"/>
            <p:cNvSpPr txBox="1"/>
            <p:nvPr/>
          </p:nvSpPr>
          <p:spPr>
            <a:xfrm>
              <a:off x="6620890" y="5409788"/>
              <a:ext cx="406143" cy="461665"/>
            </a:xfrm>
            <a:prstGeom prst="rect">
              <a:avLst/>
            </a:prstGeom>
            <a:noFill/>
          </p:spPr>
          <p:txBody>
            <a:bodyPr wrap="square" rtlCol="0">
              <a:spAutoFit/>
            </a:bodyPr>
            <a:lstStyle/>
            <a:p>
              <a:pPr algn="ctr"/>
              <a:r>
                <a:rPr lang="en-US" altLang="zh-TW" sz="2400" dirty="0"/>
                <a:t>A</a:t>
              </a:r>
              <a:endParaRPr lang="zh-TW" altLang="en-US" sz="2400" dirty="0"/>
            </a:p>
          </p:txBody>
        </p:sp>
      </p:grpSp>
      <p:sp>
        <p:nvSpPr>
          <p:cNvPr id="103" name="文字方塊 102"/>
          <p:cNvSpPr txBox="1"/>
          <p:nvPr/>
        </p:nvSpPr>
        <p:spPr>
          <a:xfrm>
            <a:off x="5105085" y="5189842"/>
            <a:ext cx="1084670" cy="830997"/>
          </a:xfrm>
          <a:prstGeom prst="rect">
            <a:avLst/>
          </a:prstGeom>
          <a:noFill/>
        </p:spPr>
        <p:txBody>
          <a:bodyPr wrap="square" rtlCol="0">
            <a:spAutoFit/>
          </a:bodyPr>
          <a:lstStyle/>
          <a:p>
            <a:pPr algn="ctr"/>
            <a:r>
              <a:rPr lang="en-US" altLang="zh-TW" sz="2400" dirty="0">
                <a:solidFill>
                  <a:srgbClr val="FF0000"/>
                </a:solidFill>
              </a:rPr>
              <a:t>from model</a:t>
            </a:r>
            <a:endParaRPr lang="zh-TW" altLang="en-US" sz="2400" dirty="0">
              <a:solidFill>
                <a:srgbClr val="FF0000"/>
              </a:solidFill>
            </a:endParaRPr>
          </a:p>
        </p:txBody>
      </p:sp>
      <p:cxnSp>
        <p:nvCxnSpPr>
          <p:cNvPr id="106" name="直線單箭頭接點 105"/>
          <p:cNvCxnSpPr>
            <a:cxnSpLocks/>
          </p:cNvCxnSpPr>
          <p:nvPr/>
        </p:nvCxnSpPr>
        <p:spPr>
          <a:xfrm>
            <a:off x="6043599" y="4809222"/>
            <a:ext cx="39102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文字方塊 107"/>
          <p:cNvSpPr txBox="1"/>
          <p:nvPr/>
        </p:nvSpPr>
        <p:spPr>
          <a:xfrm>
            <a:off x="7310773" y="5705026"/>
            <a:ext cx="1419027" cy="830997"/>
          </a:xfrm>
          <a:prstGeom prst="rect">
            <a:avLst/>
          </a:prstGeom>
          <a:noFill/>
        </p:spPr>
        <p:txBody>
          <a:bodyPr wrap="square" rtlCol="0">
            <a:spAutoFit/>
          </a:bodyPr>
          <a:lstStyle/>
          <a:p>
            <a:r>
              <a:rPr lang="en-US" altLang="zh-TW" sz="2400" dirty="0">
                <a:solidFill>
                  <a:srgbClr val="FF0000"/>
                </a:solidFill>
              </a:rPr>
              <a:t>From reference</a:t>
            </a:r>
            <a:endParaRPr lang="zh-TW" altLang="en-US" sz="2400" dirty="0">
              <a:solidFill>
                <a:srgbClr val="FF0000"/>
              </a:solidFill>
            </a:endParaRPr>
          </a:p>
        </p:txBody>
      </p:sp>
      <p:cxnSp>
        <p:nvCxnSpPr>
          <p:cNvPr id="109" name="直線單箭頭接點 108"/>
          <p:cNvCxnSpPr>
            <a:cxnSpLocks/>
            <a:endCxn id="99" idx="0"/>
          </p:cNvCxnSpPr>
          <p:nvPr/>
        </p:nvCxnSpPr>
        <p:spPr>
          <a:xfrm>
            <a:off x="4838033" y="2025049"/>
            <a:ext cx="895108" cy="2342519"/>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11" name="圖片 110"/>
          <p:cNvPicPr>
            <a:picLocks noChangeAspect="1"/>
          </p:cNvPicPr>
          <p:nvPr/>
        </p:nvPicPr>
        <p:blipFill>
          <a:blip r:embed="rId3"/>
          <a:stretch>
            <a:fillRect/>
          </a:stretch>
        </p:blipFill>
        <p:spPr>
          <a:xfrm>
            <a:off x="5290765" y="157380"/>
            <a:ext cx="3721403" cy="2258610"/>
          </a:xfrm>
          <a:prstGeom prst="rect">
            <a:avLst/>
          </a:prstGeom>
        </p:spPr>
      </p:pic>
      <p:sp>
        <p:nvSpPr>
          <p:cNvPr id="112" name="箭號: 向上 111"/>
          <p:cNvSpPr/>
          <p:nvPr/>
        </p:nvSpPr>
        <p:spPr>
          <a:xfrm>
            <a:off x="2668001" y="4080781"/>
            <a:ext cx="381000" cy="54396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13" name="箭號: 向上 112"/>
          <p:cNvSpPr/>
          <p:nvPr/>
        </p:nvSpPr>
        <p:spPr>
          <a:xfrm>
            <a:off x="6017396" y="4155724"/>
            <a:ext cx="381000" cy="54396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cxnSp>
        <p:nvCxnSpPr>
          <p:cNvPr id="114" name="直線單箭頭接點 113"/>
          <p:cNvCxnSpPr>
            <a:cxnSpLocks/>
          </p:cNvCxnSpPr>
          <p:nvPr/>
        </p:nvCxnSpPr>
        <p:spPr>
          <a:xfrm flipV="1">
            <a:off x="1213469" y="2025049"/>
            <a:ext cx="0" cy="400866"/>
          </a:xfrm>
          <a:prstGeom prst="straightConnector1">
            <a:avLst/>
          </a:prstGeom>
          <a:ln w="38100">
            <a:solidFill>
              <a:srgbClr val="0000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6" name="直線單箭頭接點 115"/>
          <p:cNvCxnSpPr>
            <a:cxnSpLocks/>
          </p:cNvCxnSpPr>
          <p:nvPr/>
        </p:nvCxnSpPr>
        <p:spPr>
          <a:xfrm flipV="1">
            <a:off x="4671756" y="2025049"/>
            <a:ext cx="0" cy="400866"/>
          </a:xfrm>
          <a:prstGeom prst="straightConnector1">
            <a:avLst/>
          </a:prstGeom>
          <a:ln w="38100">
            <a:solidFill>
              <a:srgbClr val="0000FF"/>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5" name="文字方塊 124"/>
          <p:cNvSpPr txBox="1"/>
          <p:nvPr/>
        </p:nvSpPr>
        <p:spPr>
          <a:xfrm>
            <a:off x="1861351" y="825020"/>
            <a:ext cx="2191139" cy="461665"/>
          </a:xfrm>
          <a:prstGeom prst="rect">
            <a:avLst/>
          </a:prstGeom>
          <a:noFill/>
        </p:spPr>
        <p:txBody>
          <a:bodyPr wrap="square" rtlCol="0">
            <a:spAutoFit/>
          </a:bodyPr>
          <a:lstStyle/>
          <a:p>
            <a:pPr algn="ctr"/>
            <a:r>
              <a:rPr lang="en-US" altLang="zh-TW" sz="2400" dirty="0"/>
              <a:t>Reference</a:t>
            </a:r>
            <a:endParaRPr lang="zh-TW" altLang="en-US" sz="2400" dirty="0"/>
          </a:p>
        </p:txBody>
      </p:sp>
      <p:cxnSp>
        <p:nvCxnSpPr>
          <p:cNvPr id="127" name="直線單箭頭接點 126"/>
          <p:cNvCxnSpPr>
            <a:cxnSpLocks/>
          </p:cNvCxnSpPr>
          <p:nvPr/>
        </p:nvCxnSpPr>
        <p:spPr>
          <a:xfrm>
            <a:off x="3686315" y="1098420"/>
            <a:ext cx="643927" cy="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單箭頭接點 128"/>
          <p:cNvCxnSpPr>
            <a:cxnSpLocks/>
          </p:cNvCxnSpPr>
          <p:nvPr/>
        </p:nvCxnSpPr>
        <p:spPr>
          <a:xfrm flipH="1">
            <a:off x="1549467" y="1074788"/>
            <a:ext cx="643927" cy="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05329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6" grpId="0" animBg="1"/>
      <p:bldP spid="37" grpId="0"/>
      <p:bldP spid="38" grpId="0"/>
      <p:bldP spid="39" grpId="0" animBg="1"/>
      <p:bldP spid="40" grpId="0" animBg="1"/>
      <p:bldP spid="89" grpId="0" animBg="1"/>
      <p:bldP spid="103" grpId="0"/>
      <p:bldP spid="108" grpId="0"/>
      <p:bldP spid="112" grpId="0" animBg="1"/>
      <p:bldP spid="1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Beam Search</a:t>
            </a:r>
            <a:endParaRPr lang="zh-TW" altLang="en-US" dirty="0"/>
          </a:p>
        </p:txBody>
      </p:sp>
      <p:sp>
        <p:nvSpPr>
          <p:cNvPr id="6" name="橢圓 5"/>
          <p:cNvSpPr/>
          <p:nvPr/>
        </p:nvSpPr>
        <p:spPr>
          <a:xfrm>
            <a:off x="4378320" y="6351937"/>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3424905" y="5411819"/>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5221414" y="5411819"/>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2498942" y="4517294"/>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3684659" y="4517293"/>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4790991" y="4516027"/>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a:off x="6007940" y="4516027"/>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p:cNvSpPr/>
          <p:nvPr/>
        </p:nvSpPr>
        <p:spPr>
          <a:xfrm>
            <a:off x="845673" y="3261816"/>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p:cNvSpPr/>
          <p:nvPr/>
        </p:nvSpPr>
        <p:spPr>
          <a:xfrm>
            <a:off x="2110777" y="3275050"/>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4103821" y="3261815"/>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橢圓 15"/>
          <p:cNvSpPr/>
          <p:nvPr/>
        </p:nvSpPr>
        <p:spPr>
          <a:xfrm>
            <a:off x="5938726" y="3294258"/>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橢圓 16"/>
          <p:cNvSpPr/>
          <p:nvPr/>
        </p:nvSpPr>
        <p:spPr>
          <a:xfrm>
            <a:off x="3100397" y="3266338"/>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橢圓 17"/>
          <p:cNvSpPr/>
          <p:nvPr/>
        </p:nvSpPr>
        <p:spPr>
          <a:xfrm>
            <a:off x="4935302" y="3290422"/>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橢圓 18"/>
          <p:cNvSpPr/>
          <p:nvPr/>
        </p:nvSpPr>
        <p:spPr>
          <a:xfrm>
            <a:off x="6942149" y="3311034"/>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橢圓 19"/>
          <p:cNvSpPr/>
          <p:nvPr/>
        </p:nvSpPr>
        <p:spPr>
          <a:xfrm>
            <a:off x="8051079" y="3292054"/>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3586195" y="5813778"/>
            <a:ext cx="532229"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22" name="文字方塊 21"/>
          <p:cNvSpPr txBox="1"/>
          <p:nvPr/>
        </p:nvSpPr>
        <p:spPr>
          <a:xfrm>
            <a:off x="4749942" y="5835575"/>
            <a:ext cx="532229" cy="461665"/>
          </a:xfrm>
          <a:prstGeom prst="rect">
            <a:avLst/>
          </a:prstGeom>
          <a:noFill/>
        </p:spPr>
        <p:txBody>
          <a:bodyPr wrap="square" rtlCol="0">
            <a:spAutoFit/>
          </a:bodyPr>
          <a:lstStyle/>
          <a:p>
            <a:pPr algn="ctr"/>
            <a:r>
              <a:rPr lang="en-US" altLang="zh-TW" sz="2400" dirty="0"/>
              <a:t>B</a:t>
            </a:r>
            <a:endParaRPr lang="zh-TW" altLang="en-US" sz="2400" dirty="0"/>
          </a:p>
        </p:txBody>
      </p:sp>
      <p:cxnSp>
        <p:nvCxnSpPr>
          <p:cNvPr id="23" name="直線單箭頭接點 22"/>
          <p:cNvCxnSpPr>
            <a:cxnSpLocks/>
            <a:stCxn id="6" idx="0"/>
            <a:endCxn id="8" idx="3"/>
          </p:cNvCxnSpPr>
          <p:nvPr/>
        </p:nvCxnSpPr>
        <p:spPr>
          <a:xfrm flipV="1">
            <a:off x="4483828" y="5591932"/>
            <a:ext cx="768488" cy="76000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a:cxnSpLocks/>
            <a:stCxn id="6" idx="0"/>
            <a:endCxn id="7" idx="5"/>
          </p:cNvCxnSpPr>
          <p:nvPr/>
        </p:nvCxnSpPr>
        <p:spPr>
          <a:xfrm flipH="1" flipV="1">
            <a:off x="3605018" y="5591932"/>
            <a:ext cx="878810" cy="76000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a:cxnSpLocks/>
            <a:stCxn id="8" idx="0"/>
            <a:endCxn id="11" idx="5"/>
          </p:cNvCxnSpPr>
          <p:nvPr/>
        </p:nvCxnSpPr>
        <p:spPr>
          <a:xfrm flipH="1" flipV="1">
            <a:off x="4971104" y="4696140"/>
            <a:ext cx="355818" cy="7156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a:cxnSpLocks/>
            <a:stCxn id="8" idx="0"/>
            <a:endCxn id="12" idx="3"/>
          </p:cNvCxnSpPr>
          <p:nvPr/>
        </p:nvCxnSpPr>
        <p:spPr>
          <a:xfrm flipV="1">
            <a:off x="5326922" y="4696140"/>
            <a:ext cx="711920" cy="7156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a:cxnSpLocks/>
            <a:stCxn id="7" idx="0"/>
            <a:endCxn id="10" idx="4"/>
          </p:cNvCxnSpPr>
          <p:nvPr/>
        </p:nvCxnSpPr>
        <p:spPr>
          <a:xfrm flipV="1">
            <a:off x="3530413" y="4728308"/>
            <a:ext cx="259754" cy="683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a:cxnSpLocks/>
            <a:stCxn id="7" idx="0"/>
            <a:endCxn id="9" idx="4"/>
          </p:cNvCxnSpPr>
          <p:nvPr/>
        </p:nvCxnSpPr>
        <p:spPr>
          <a:xfrm flipH="1" flipV="1">
            <a:off x="2604450" y="4728309"/>
            <a:ext cx="925963" cy="68351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a:cxnSpLocks/>
            <a:stCxn id="9" idx="0"/>
            <a:endCxn id="13" idx="4"/>
          </p:cNvCxnSpPr>
          <p:nvPr/>
        </p:nvCxnSpPr>
        <p:spPr>
          <a:xfrm flipH="1" flipV="1">
            <a:off x="951181" y="3472831"/>
            <a:ext cx="1653269" cy="104446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a:cxnSpLocks/>
            <a:stCxn id="9" idx="0"/>
            <a:endCxn id="14" idx="4"/>
          </p:cNvCxnSpPr>
          <p:nvPr/>
        </p:nvCxnSpPr>
        <p:spPr>
          <a:xfrm flipH="1" flipV="1">
            <a:off x="2216285" y="3486065"/>
            <a:ext cx="388165" cy="103122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30"/>
          <p:cNvCxnSpPr>
            <a:cxnSpLocks/>
            <a:stCxn id="10" idx="0"/>
            <a:endCxn id="17" idx="4"/>
          </p:cNvCxnSpPr>
          <p:nvPr/>
        </p:nvCxnSpPr>
        <p:spPr>
          <a:xfrm flipH="1" flipV="1">
            <a:off x="3205905" y="3477353"/>
            <a:ext cx="584262" cy="10399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a:cxnSpLocks/>
            <a:stCxn id="10" idx="0"/>
            <a:endCxn id="15" idx="4"/>
          </p:cNvCxnSpPr>
          <p:nvPr/>
        </p:nvCxnSpPr>
        <p:spPr>
          <a:xfrm flipV="1">
            <a:off x="3790167" y="3472830"/>
            <a:ext cx="419162" cy="104446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a:cxnSpLocks/>
            <a:stCxn id="11" idx="0"/>
            <a:endCxn id="18" idx="4"/>
          </p:cNvCxnSpPr>
          <p:nvPr/>
        </p:nvCxnSpPr>
        <p:spPr>
          <a:xfrm flipV="1">
            <a:off x="4896499" y="3501437"/>
            <a:ext cx="144311" cy="10145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文字方塊 33"/>
          <p:cNvSpPr txBox="1"/>
          <p:nvPr/>
        </p:nvSpPr>
        <p:spPr>
          <a:xfrm>
            <a:off x="2554161" y="4950154"/>
            <a:ext cx="532229"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35" name="文字方塊 34"/>
          <p:cNvSpPr txBox="1"/>
          <p:nvPr/>
        </p:nvSpPr>
        <p:spPr>
          <a:xfrm>
            <a:off x="4727880" y="4884953"/>
            <a:ext cx="532229"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36" name="文字方塊 35"/>
          <p:cNvSpPr txBox="1"/>
          <p:nvPr/>
        </p:nvSpPr>
        <p:spPr>
          <a:xfrm>
            <a:off x="3598446" y="4884953"/>
            <a:ext cx="532229"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37" name="文字方塊 36"/>
          <p:cNvSpPr txBox="1"/>
          <p:nvPr/>
        </p:nvSpPr>
        <p:spPr>
          <a:xfrm>
            <a:off x="5563123" y="4950153"/>
            <a:ext cx="532229"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38" name="文字方塊 37"/>
          <p:cNvSpPr txBox="1"/>
          <p:nvPr/>
        </p:nvSpPr>
        <p:spPr>
          <a:xfrm>
            <a:off x="858389" y="3533260"/>
            <a:ext cx="532229"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39" name="文字方塊 38"/>
          <p:cNvSpPr txBox="1"/>
          <p:nvPr/>
        </p:nvSpPr>
        <p:spPr>
          <a:xfrm>
            <a:off x="1933060" y="3533260"/>
            <a:ext cx="532229"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40" name="文字方塊 39"/>
          <p:cNvSpPr txBox="1"/>
          <p:nvPr/>
        </p:nvSpPr>
        <p:spPr>
          <a:xfrm>
            <a:off x="2929175" y="3515158"/>
            <a:ext cx="532229"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41" name="文字方塊 40"/>
          <p:cNvSpPr txBox="1"/>
          <p:nvPr/>
        </p:nvSpPr>
        <p:spPr>
          <a:xfrm>
            <a:off x="3650010" y="3522048"/>
            <a:ext cx="532229" cy="461665"/>
          </a:xfrm>
          <a:prstGeom prst="rect">
            <a:avLst/>
          </a:prstGeom>
          <a:noFill/>
        </p:spPr>
        <p:txBody>
          <a:bodyPr wrap="square" rtlCol="0">
            <a:spAutoFit/>
          </a:bodyPr>
          <a:lstStyle/>
          <a:p>
            <a:pPr algn="ctr"/>
            <a:r>
              <a:rPr lang="en-US" altLang="zh-TW" sz="2400" dirty="0"/>
              <a:t>B</a:t>
            </a:r>
            <a:endParaRPr lang="zh-TW" altLang="en-US" sz="2400" dirty="0"/>
          </a:p>
        </p:txBody>
      </p:sp>
      <p:cxnSp>
        <p:nvCxnSpPr>
          <p:cNvPr id="42" name="直線單箭頭接點 41"/>
          <p:cNvCxnSpPr>
            <a:cxnSpLocks/>
            <a:stCxn id="11" idx="0"/>
            <a:endCxn id="16" idx="4"/>
          </p:cNvCxnSpPr>
          <p:nvPr/>
        </p:nvCxnSpPr>
        <p:spPr>
          <a:xfrm flipV="1">
            <a:off x="4896499" y="3505273"/>
            <a:ext cx="1147735" cy="101075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a:cxnSpLocks/>
            <a:stCxn id="12" idx="7"/>
            <a:endCxn id="20" idx="4"/>
          </p:cNvCxnSpPr>
          <p:nvPr/>
        </p:nvCxnSpPr>
        <p:spPr>
          <a:xfrm flipV="1">
            <a:off x="6188053" y="3503069"/>
            <a:ext cx="1968534" cy="10438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a:cxnSpLocks/>
            <a:stCxn id="12" idx="7"/>
            <a:endCxn id="19" idx="4"/>
          </p:cNvCxnSpPr>
          <p:nvPr/>
        </p:nvCxnSpPr>
        <p:spPr>
          <a:xfrm flipV="1">
            <a:off x="6188053" y="3522049"/>
            <a:ext cx="859604" cy="10248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文字方塊 44"/>
          <p:cNvSpPr txBox="1"/>
          <p:nvPr/>
        </p:nvSpPr>
        <p:spPr>
          <a:xfrm>
            <a:off x="4928890" y="3533260"/>
            <a:ext cx="532229"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46" name="文字方塊 45"/>
          <p:cNvSpPr txBox="1"/>
          <p:nvPr/>
        </p:nvSpPr>
        <p:spPr>
          <a:xfrm>
            <a:off x="5581219" y="3733176"/>
            <a:ext cx="532229"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47" name="文字方塊 46"/>
          <p:cNvSpPr txBox="1"/>
          <p:nvPr/>
        </p:nvSpPr>
        <p:spPr>
          <a:xfrm>
            <a:off x="6242680" y="3522049"/>
            <a:ext cx="532229"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48" name="文字方塊 47"/>
          <p:cNvSpPr txBox="1"/>
          <p:nvPr/>
        </p:nvSpPr>
        <p:spPr>
          <a:xfrm>
            <a:off x="7508216" y="3700319"/>
            <a:ext cx="532229"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91" name="文字方塊 90"/>
          <p:cNvSpPr txBox="1"/>
          <p:nvPr/>
        </p:nvSpPr>
        <p:spPr>
          <a:xfrm>
            <a:off x="5178651" y="5836137"/>
            <a:ext cx="664673" cy="46166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zh-TW" sz="2400" dirty="0"/>
              <a:t>0.4</a:t>
            </a:r>
            <a:endParaRPr lang="zh-TW" altLang="en-US" sz="2400" dirty="0"/>
          </a:p>
        </p:txBody>
      </p:sp>
      <p:sp>
        <p:nvSpPr>
          <p:cNvPr id="92" name="文字方塊 91"/>
          <p:cNvSpPr txBox="1"/>
          <p:nvPr/>
        </p:nvSpPr>
        <p:spPr>
          <a:xfrm>
            <a:off x="6031421" y="4931478"/>
            <a:ext cx="664673" cy="46166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zh-TW" sz="2400" dirty="0"/>
              <a:t>0.9</a:t>
            </a:r>
            <a:endParaRPr lang="zh-TW" altLang="en-US" sz="2400" dirty="0"/>
          </a:p>
        </p:txBody>
      </p:sp>
      <p:sp>
        <p:nvSpPr>
          <p:cNvPr id="93" name="文字方塊 92"/>
          <p:cNvSpPr txBox="1"/>
          <p:nvPr/>
        </p:nvSpPr>
        <p:spPr>
          <a:xfrm>
            <a:off x="7375772" y="4128401"/>
            <a:ext cx="664673" cy="46166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zh-TW" sz="2400" dirty="0"/>
              <a:t>0.9</a:t>
            </a:r>
            <a:endParaRPr lang="zh-TW" altLang="en-US" sz="2400" dirty="0"/>
          </a:p>
        </p:txBody>
      </p:sp>
      <p:sp>
        <p:nvSpPr>
          <p:cNvPr id="94" name="文字方塊 93"/>
          <p:cNvSpPr txBox="1"/>
          <p:nvPr/>
        </p:nvSpPr>
        <p:spPr>
          <a:xfrm>
            <a:off x="3073745" y="5835575"/>
            <a:ext cx="664673" cy="46166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zh-TW" sz="2400" dirty="0"/>
              <a:t>0.6</a:t>
            </a:r>
            <a:endParaRPr lang="zh-TW" altLang="en-US" sz="2400" dirty="0"/>
          </a:p>
        </p:txBody>
      </p:sp>
      <p:sp>
        <p:nvSpPr>
          <p:cNvPr id="95" name="文字方塊 94"/>
          <p:cNvSpPr txBox="1"/>
          <p:nvPr/>
        </p:nvSpPr>
        <p:spPr>
          <a:xfrm>
            <a:off x="2014289" y="4941064"/>
            <a:ext cx="664673" cy="46166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zh-TW" sz="2400" dirty="0"/>
              <a:t>0.4</a:t>
            </a:r>
            <a:endParaRPr lang="zh-TW" altLang="en-US" sz="2400" dirty="0"/>
          </a:p>
        </p:txBody>
      </p:sp>
      <p:sp>
        <p:nvSpPr>
          <p:cNvPr id="96" name="文字方塊 95"/>
          <p:cNvSpPr txBox="1"/>
          <p:nvPr/>
        </p:nvSpPr>
        <p:spPr>
          <a:xfrm>
            <a:off x="2829636" y="3924888"/>
            <a:ext cx="664673" cy="46166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zh-TW" sz="2400" dirty="0"/>
              <a:t>0.4</a:t>
            </a:r>
            <a:endParaRPr lang="zh-TW" altLang="en-US" sz="2400" dirty="0"/>
          </a:p>
        </p:txBody>
      </p:sp>
      <p:sp>
        <p:nvSpPr>
          <p:cNvPr id="97" name="文字方塊 96"/>
          <p:cNvSpPr txBox="1"/>
          <p:nvPr/>
        </p:nvSpPr>
        <p:spPr>
          <a:xfrm>
            <a:off x="3941595" y="4885813"/>
            <a:ext cx="664673" cy="46166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zh-TW" sz="2400" dirty="0"/>
              <a:t>0.6</a:t>
            </a:r>
            <a:endParaRPr lang="zh-TW" altLang="en-US" sz="2400" dirty="0"/>
          </a:p>
        </p:txBody>
      </p:sp>
      <p:sp>
        <p:nvSpPr>
          <p:cNvPr id="98" name="文字方塊 97"/>
          <p:cNvSpPr txBox="1"/>
          <p:nvPr/>
        </p:nvSpPr>
        <p:spPr>
          <a:xfrm>
            <a:off x="3976611" y="3897568"/>
            <a:ext cx="664673" cy="46166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zh-TW" sz="2400" dirty="0"/>
              <a:t>0.6</a:t>
            </a:r>
            <a:endParaRPr lang="zh-TW" altLang="en-US" sz="2400" dirty="0"/>
          </a:p>
        </p:txBody>
      </p:sp>
      <p:sp>
        <p:nvSpPr>
          <p:cNvPr id="99" name="箭號: 向右 98"/>
          <p:cNvSpPr/>
          <p:nvPr/>
        </p:nvSpPr>
        <p:spPr>
          <a:xfrm rot="13249055">
            <a:off x="3876936" y="5681679"/>
            <a:ext cx="514927" cy="30779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00" name="箭號: 向右 99"/>
          <p:cNvSpPr/>
          <p:nvPr/>
        </p:nvSpPr>
        <p:spPr>
          <a:xfrm rot="17380782">
            <a:off x="3284563" y="4821112"/>
            <a:ext cx="514927" cy="30779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01" name="箭號: 向右 100"/>
          <p:cNvSpPr/>
          <p:nvPr/>
        </p:nvSpPr>
        <p:spPr>
          <a:xfrm rot="17413722">
            <a:off x="4071966" y="3475579"/>
            <a:ext cx="514927" cy="30779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02" name="箭號: 向右 101"/>
          <p:cNvSpPr/>
          <p:nvPr/>
        </p:nvSpPr>
        <p:spPr>
          <a:xfrm rot="18983722">
            <a:off x="4565099" y="5745187"/>
            <a:ext cx="514927" cy="307791"/>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104" name="箭號: 向右 103"/>
          <p:cNvSpPr/>
          <p:nvPr/>
        </p:nvSpPr>
        <p:spPr>
          <a:xfrm rot="18983722">
            <a:off x="5392932" y="4785421"/>
            <a:ext cx="514927" cy="307791"/>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105" name="箭號: 向右 104"/>
          <p:cNvSpPr/>
          <p:nvPr/>
        </p:nvSpPr>
        <p:spPr>
          <a:xfrm rot="20331358">
            <a:off x="6746377" y="4192605"/>
            <a:ext cx="514927" cy="307791"/>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106" name="文字方塊 105"/>
          <p:cNvSpPr txBox="1"/>
          <p:nvPr/>
        </p:nvSpPr>
        <p:spPr>
          <a:xfrm>
            <a:off x="802132" y="1776625"/>
            <a:ext cx="4630297" cy="461665"/>
          </a:xfrm>
          <a:prstGeom prst="rect">
            <a:avLst/>
          </a:prstGeom>
          <a:noFill/>
        </p:spPr>
        <p:txBody>
          <a:bodyPr wrap="square" rtlCol="0">
            <a:spAutoFit/>
          </a:bodyPr>
          <a:lstStyle/>
          <a:p>
            <a:r>
              <a:rPr lang="en-US" altLang="zh-TW" sz="2400" dirty="0"/>
              <a:t>The green path has higher score.</a:t>
            </a:r>
            <a:endParaRPr lang="zh-TW" altLang="en-US" sz="2400" dirty="0"/>
          </a:p>
        </p:txBody>
      </p:sp>
      <p:sp>
        <p:nvSpPr>
          <p:cNvPr id="107" name="文字方塊 106"/>
          <p:cNvSpPr txBox="1"/>
          <p:nvPr/>
        </p:nvSpPr>
        <p:spPr>
          <a:xfrm>
            <a:off x="802131" y="2289048"/>
            <a:ext cx="4608551" cy="461665"/>
          </a:xfrm>
          <a:prstGeom prst="rect">
            <a:avLst/>
          </a:prstGeom>
          <a:noFill/>
        </p:spPr>
        <p:txBody>
          <a:bodyPr wrap="square" rtlCol="0">
            <a:spAutoFit/>
          </a:bodyPr>
          <a:lstStyle/>
          <a:p>
            <a:r>
              <a:rPr lang="en-US" altLang="zh-TW" sz="2400" dirty="0"/>
              <a:t>Not possible to check all the paths</a:t>
            </a:r>
            <a:endParaRPr lang="zh-TW" altLang="en-US" sz="2400" dirty="0"/>
          </a:p>
        </p:txBody>
      </p:sp>
      <p:pic>
        <p:nvPicPr>
          <p:cNvPr id="63" name="圖片 62">
            <a:extLst>
              <a:ext uri="{FF2B5EF4-FFF2-40B4-BE49-F238E27FC236}">
                <a16:creationId xmlns:a16="http://schemas.microsoft.com/office/drawing/2014/main" id="{C507FF41-0B16-41AA-80F5-E108C4CFE6D7}"/>
              </a:ext>
            </a:extLst>
          </p:cNvPr>
          <p:cNvPicPr>
            <a:picLocks noChangeAspect="1"/>
          </p:cNvPicPr>
          <p:nvPr/>
        </p:nvPicPr>
        <p:blipFill>
          <a:blip r:embed="rId2"/>
          <a:stretch>
            <a:fillRect/>
          </a:stretch>
        </p:blipFill>
        <p:spPr>
          <a:xfrm>
            <a:off x="5493866" y="208422"/>
            <a:ext cx="3318595" cy="2586643"/>
          </a:xfrm>
          <a:prstGeom prst="rect">
            <a:avLst/>
          </a:prstGeom>
        </p:spPr>
      </p:pic>
    </p:spTree>
    <p:extLst>
      <p:ext uri="{BB962C8B-B14F-4D97-AF65-F5344CB8AC3E}">
        <p14:creationId xmlns:p14="http://schemas.microsoft.com/office/powerpoint/2010/main" val="160192919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4" grpId="0" animBg="1"/>
      <p:bldP spid="105" grpId="0" animBg="1"/>
      <p:bldP spid="106" grpId="0"/>
      <p:bldP spid="10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Beam Search</a:t>
            </a:r>
            <a:endParaRPr lang="zh-TW" altLang="en-US" dirty="0"/>
          </a:p>
        </p:txBody>
      </p:sp>
      <p:sp>
        <p:nvSpPr>
          <p:cNvPr id="6" name="橢圓 5"/>
          <p:cNvSpPr/>
          <p:nvPr/>
        </p:nvSpPr>
        <p:spPr>
          <a:xfrm>
            <a:off x="4334778" y="6482563"/>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3381363" y="5542445"/>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5177872" y="5542445"/>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2455400" y="4647920"/>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3641117" y="4647919"/>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4747449" y="4646653"/>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a:off x="5964398" y="4646653"/>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p:cNvSpPr/>
          <p:nvPr/>
        </p:nvSpPr>
        <p:spPr>
          <a:xfrm>
            <a:off x="802131" y="3392442"/>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p:cNvSpPr/>
          <p:nvPr/>
        </p:nvSpPr>
        <p:spPr>
          <a:xfrm>
            <a:off x="2067235" y="3405676"/>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4060279" y="3392441"/>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橢圓 15"/>
          <p:cNvSpPr/>
          <p:nvPr/>
        </p:nvSpPr>
        <p:spPr>
          <a:xfrm>
            <a:off x="5895184" y="3424884"/>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橢圓 16"/>
          <p:cNvSpPr/>
          <p:nvPr/>
        </p:nvSpPr>
        <p:spPr>
          <a:xfrm>
            <a:off x="3056855" y="3396964"/>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橢圓 17"/>
          <p:cNvSpPr/>
          <p:nvPr/>
        </p:nvSpPr>
        <p:spPr>
          <a:xfrm>
            <a:off x="4891760" y="3421048"/>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橢圓 18"/>
          <p:cNvSpPr/>
          <p:nvPr/>
        </p:nvSpPr>
        <p:spPr>
          <a:xfrm>
            <a:off x="6898607" y="3441660"/>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橢圓 19"/>
          <p:cNvSpPr/>
          <p:nvPr/>
        </p:nvSpPr>
        <p:spPr>
          <a:xfrm>
            <a:off x="8007537" y="3422680"/>
            <a:ext cx="211015"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3542653" y="5944404"/>
            <a:ext cx="532229"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22" name="文字方塊 21"/>
          <p:cNvSpPr txBox="1"/>
          <p:nvPr/>
        </p:nvSpPr>
        <p:spPr>
          <a:xfrm>
            <a:off x="4706400" y="5966201"/>
            <a:ext cx="532229" cy="461665"/>
          </a:xfrm>
          <a:prstGeom prst="rect">
            <a:avLst/>
          </a:prstGeom>
          <a:noFill/>
        </p:spPr>
        <p:txBody>
          <a:bodyPr wrap="square" rtlCol="0">
            <a:spAutoFit/>
          </a:bodyPr>
          <a:lstStyle/>
          <a:p>
            <a:pPr algn="ctr"/>
            <a:r>
              <a:rPr lang="en-US" altLang="zh-TW" sz="2400" dirty="0"/>
              <a:t>B</a:t>
            </a:r>
            <a:endParaRPr lang="zh-TW" altLang="en-US" sz="2400" dirty="0"/>
          </a:p>
        </p:txBody>
      </p:sp>
      <p:cxnSp>
        <p:nvCxnSpPr>
          <p:cNvPr id="23" name="直線單箭頭接點 22"/>
          <p:cNvCxnSpPr>
            <a:cxnSpLocks/>
            <a:stCxn id="6" idx="0"/>
            <a:endCxn id="8" idx="3"/>
          </p:cNvCxnSpPr>
          <p:nvPr/>
        </p:nvCxnSpPr>
        <p:spPr>
          <a:xfrm flipV="1">
            <a:off x="4440286" y="5722558"/>
            <a:ext cx="768488" cy="76000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a:cxnSpLocks/>
            <a:stCxn id="6" idx="0"/>
            <a:endCxn id="7" idx="5"/>
          </p:cNvCxnSpPr>
          <p:nvPr/>
        </p:nvCxnSpPr>
        <p:spPr>
          <a:xfrm flipH="1" flipV="1">
            <a:off x="3561476" y="5722558"/>
            <a:ext cx="878810" cy="76000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a:cxnSpLocks/>
            <a:stCxn id="8" idx="0"/>
            <a:endCxn id="11" idx="5"/>
          </p:cNvCxnSpPr>
          <p:nvPr/>
        </p:nvCxnSpPr>
        <p:spPr>
          <a:xfrm flipH="1" flipV="1">
            <a:off x="4927562" y="4826766"/>
            <a:ext cx="355818" cy="7156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a:cxnSpLocks/>
            <a:stCxn id="8" idx="0"/>
            <a:endCxn id="12" idx="3"/>
          </p:cNvCxnSpPr>
          <p:nvPr/>
        </p:nvCxnSpPr>
        <p:spPr>
          <a:xfrm flipV="1">
            <a:off x="5283380" y="4826766"/>
            <a:ext cx="711920" cy="7156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a:cxnSpLocks/>
            <a:stCxn id="7" idx="0"/>
            <a:endCxn id="10" idx="4"/>
          </p:cNvCxnSpPr>
          <p:nvPr/>
        </p:nvCxnSpPr>
        <p:spPr>
          <a:xfrm flipV="1">
            <a:off x="3486871" y="4858934"/>
            <a:ext cx="259754" cy="683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a:cxnSpLocks/>
            <a:stCxn id="7" idx="0"/>
            <a:endCxn id="9" idx="4"/>
          </p:cNvCxnSpPr>
          <p:nvPr/>
        </p:nvCxnSpPr>
        <p:spPr>
          <a:xfrm flipH="1" flipV="1">
            <a:off x="2560908" y="4858935"/>
            <a:ext cx="925963" cy="68351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a:cxnSpLocks/>
            <a:stCxn id="9" idx="0"/>
            <a:endCxn id="13" idx="4"/>
          </p:cNvCxnSpPr>
          <p:nvPr/>
        </p:nvCxnSpPr>
        <p:spPr>
          <a:xfrm flipH="1" flipV="1">
            <a:off x="907639" y="3603457"/>
            <a:ext cx="1653269" cy="104446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a:cxnSpLocks/>
            <a:stCxn id="9" idx="0"/>
            <a:endCxn id="14" idx="4"/>
          </p:cNvCxnSpPr>
          <p:nvPr/>
        </p:nvCxnSpPr>
        <p:spPr>
          <a:xfrm flipH="1" flipV="1">
            <a:off x="2172743" y="3616691"/>
            <a:ext cx="388165" cy="103122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30"/>
          <p:cNvCxnSpPr>
            <a:cxnSpLocks/>
            <a:stCxn id="10" idx="0"/>
            <a:endCxn id="17" idx="4"/>
          </p:cNvCxnSpPr>
          <p:nvPr/>
        </p:nvCxnSpPr>
        <p:spPr>
          <a:xfrm flipH="1" flipV="1">
            <a:off x="3162363" y="3607979"/>
            <a:ext cx="584262" cy="10399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a:cxnSpLocks/>
            <a:stCxn id="10" idx="0"/>
            <a:endCxn id="15" idx="4"/>
          </p:cNvCxnSpPr>
          <p:nvPr/>
        </p:nvCxnSpPr>
        <p:spPr>
          <a:xfrm flipV="1">
            <a:off x="3746625" y="3603456"/>
            <a:ext cx="419162" cy="104446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a:cxnSpLocks/>
            <a:stCxn id="11" idx="0"/>
            <a:endCxn id="18" idx="4"/>
          </p:cNvCxnSpPr>
          <p:nvPr/>
        </p:nvCxnSpPr>
        <p:spPr>
          <a:xfrm flipV="1">
            <a:off x="4852957" y="3632063"/>
            <a:ext cx="144311" cy="10145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文字方塊 33"/>
          <p:cNvSpPr txBox="1"/>
          <p:nvPr/>
        </p:nvSpPr>
        <p:spPr>
          <a:xfrm>
            <a:off x="2510619" y="5080780"/>
            <a:ext cx="532229"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35" name="文字方塊 34"/>
          <p:cNvSpPr txBox="1"/>
          <p:nvPr/>
        </p:nvSpPr>
        <p:spPr>
          <a:xfrm>
            <a:off x="4684338" y="5015579"/>
            <a:ext cx="532229"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36" name="文字方塊 35"/>
          <p:cNvSpPr txBox="1"/>
          <p:nvPr/>
        </p:nvSpPr>
        <p:spPr>
          <a:xfrm>
            <a:off x="3554904" y="5015579"/>
            <a:ext cx="532229"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37" name="文字方塊 36"/>
          <p:cNvSpPr txBox="1"/>
          <p:nvPr/>
        </p:nvSpPr>
        <p:spPr>
          <a:xfrm>
            <a:off x="5519581" y="5080779"/>
            <a:ext cx="532229"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38" name="文字方塊 37"/>
          <p:cNvSpPr txBox="1"/>
          <p:nvPr/>
        </p:nvSpPr>
        <p:spPr>
          <a:xfrm>
            <a:off x="814847" y="3663886"/>
            <a:ext cx="532229"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39" name="文字方塊 38"/>
          <p:cNvSpPr txBox="1"/>
          <p:nvPr/>
        </p:nvSpPr>
        <p:spPr>
          <a:xfrm>
            <a:off x="1889518" y="3663886"/>
            <a:ext cx="532229"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40" name="文字方塊 39"/>
          <p:cNvSpPr txBox="1"/>
          <p:nvPr/>
        </p:nvSpPr>
        <p:spPr>
          <a:xfrm>
            <a:off x="2885633" y="3645784"/>
            <a:ext cx="532229"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41" name="文字方塊 40"/>
          <p:cNvSpPr txBox="1"/>
          <p:nvPr/>
        </p:nvSpPr>
        <p:spPr>
          <a:xfrm>
            <a:off x="3606468" y="3652674"/>
            <a:ext cx="532229" cy="461665"/>
          </a:xfrm>
          <a:prstGeom prst="rect">
            <a:avLst/>
          </a:prstGeom>
          <a:noFill/>
        </p:spPr>
        <p:txBody>
          <a:bodyPr wrap="square" rtlCol="0">
            <a:spAutoFit/>
          </a:bodyPr>
          <a:lstStyle/>
          <a:p>
            <a:pPr algn="ctr"/>
            <a:r>
              <a:rPr lang="en-US" altLang="zh-TW" sz="2400" dirty="0"/>
              <a:t>B</a:t>
            </a:r>
            <a:endParaRPr lang="zh-TW" altLang="en-US" sz="2400" dirty="0"/>
          </a:p>
        </p:txBody>
      </p:sp>
      <p:cxnSp>
        <p:nvCxnSpPr>
          <p:cNvPr id="42" name="直線單箭頭接點 41"/>
          <p:cNvCxnSpPr>
            <a:cxnSpLocks/>
            <a:stCxn id="11" idx="0"/>
            <a:endCxn id="16" idx="4"/>
          </p:cNvCxnSpPr>
          <p:nvPr/>
        </p:nvCxnSpPr>
        <p:spPr>
          <a:xfrm flipV="1">
            <a:off x="4852957" y="3635899"/>
            <a:ext cx="1147735" cy="101075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a:cxnSpLocks/>
            <a:stCxn id="12" idx="7"/>
            <a:endCxn id="20" idx="4"/>
          </p:cNvCxnSpPr>
          <p:nvPr/>
        </p:nvCxnSpPr>
        <p:spPr>
          <a:xfrm flipV="1">
            <a:off x="6144511" y="3633695"/>
            <a:ext cx="1968534" cy="10438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a:cxnSpLocks/>
            <a:stCxn id="12" idx="7"/>
            <a:endCxn id="19" idx="4"/>
          </p:cNvCxnSpPr>
          <p:nvPr/>
        </p:nvCxnSpPr>
        <p:spPr>
          <a:xfrm flipV="1">
            <a:off x="6144511" y="3652675"/>
            <a:ext cx="859604" cy="10248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文字方塊 44"/>
          <p:cNvSpPr txBox="1"/>
          <p:nvPr/>
        </p:nvSpPr>
        <p:spPr>
          <a:xfrm>
            <a:off x="4885348" y="3663886"/>
            <a:ext cx="532229"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46" name="文字方塊 45"/>
          <p:cNvSpPr txBox="1"/>
          <p:nvPr/>
        </p:nvSpPr>
        <p:spPr>
          <a:xfrm>
            <a:off x="5537677" y="3863802"/>
            <a:ext cx="532229"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47" name="文字方塊 46"/>
          <p:cNvSpPr txBox="1"/>
          <p:nvPr/>
        </p:nvSpPr>
        <p:spPr>
          <a:xfrm>
            <a:off x="6199138" y="3652675"/>
            <a:ext cx="532229"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48" name="文字方塊 47"/>
          <p:cNvSpPr txBox="1"/>
          <p:nvPr/>
        </p:nvSpPr>
        <p:spPr>
          <a:xfrm>
            <a:off x="7464674" y="3830945"/>
            <a:ext cx="532229"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106" name="文字方塊 105"/>
          <p:cNvSpPr txBox="1"/>
          <p:nvPr/>
        </p:nvSpPr>
        <p:spPr>
          <a:xfrm>
            <a:off x="802132" y="1776625"/>
            <a:ext cx="4735545" cy="461665"/>
          </a:xfrm>
          <a:prstGeom prst="rect">
            <a:avLst/>
          </a:prstGeom>
          <a:noFill/>
        </p:spPr>
        <p:txBody>
          <a:bodyPr wrap="square" rtlCol="0">
            <a:spAutoFit/>
          </a:bodyPr>
          <a:lstStyle/>
          <a:p>
            <a:r>
              <a:rPr lang="en-US" altLang="zh-TW" sz="2400" dirty="0"/>
              <a:t>Keep several best path at each step</a:t>
            </a:r>
            <a:endParaRPr lang="zh-TW" altLang="en-US" sz="2400" dirty="0"/>
          </a:p>
        </p:txBody>
      </p:sp>
      <p:sp>
        <p:nvSpPr>
          <p:cNvPr id="107" name="文字方塊 106"/>
          <p:cNvSpPr txBox="1"/>
          <p:nvPr/>
        </p:nvSpPr>
        <p:spPr>
          <a:xfrm>
            <a:off x="802131" y="2289048"/>
            <a:ext cx="4608551" cy="461665"/>
          </a:xfrm>
          <a:prstGeom prst="rect">
            <a:avLst/>
          </a:prstGeom>
          <a:noFill/>
        </p:spPr>
        <p:txBody>
          <a:bodyPr wrap="square" rtlCol="0">
            <a:spAutoFit/>
          </a:bodyPr>
          <a:lstStyle/>
          <a:p>
            <a:r>
              <a:rPr lang="en-US" altLang="zh-TW" sz="2400" dirty="0"/>
              <a:t>Beam size = 2</a:t>
            </a:r>
            <a:endParaRPr lang="zh-TW" altLang="en-US" sz="2400" dirty="0"/>
          </a:p>
        </p:txBody>
      </p:sp>
      <p:cxnSp>
        <p:nvCxnSpPr>
          <p:cNvPr id="65" name="直線單箭頭接點 64"/>
          <p:cNvCxnSpPr>
            <a:cxnSpLocks/>
          </p:cNvCxnSpPr>
          <p:nvPr/>
        </p:nvCxnSpPr>
        <p:spPr>
          <a:xfrm flipV="1">
            <a:off x="4476788" y="5794770"/>
            <a:ext cx="520479" cy="541699"/>
          </a:xfrm>
          <a:prstGeom prst="straightConnector1">
            <a:avLst/>
          </a:prstGeom>
          <a:ln w="254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7" name="直線單箭頭接點 66"/>
          <p:cNvCxnSpPr>
            <a:cxnSpLocks/>
          </p:cNvCxnSpPr>
          <p:nvPr/>
        </p:nvCxnSpPr>
        <p:spPr>
          <a:xfrm flipH="1" flipV="1">
            <a:off x="3710665" y="5726128"/>
            <a:ext cx="604623" cy="524967"/>
          </a:xfrm>
          <a:prstGeom prst="straightConnector1">
            <a:avLst/>
          </a:prstGeom>
          <a:ln w="254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a:cxnSpLocks/>
          </p:cNvCxnSpPr>
          <p:nvPr/>
        </p:nvCxnSpPr>
        <p:spPr>
          <a:xfrm flipH="1" flipV="1">
            <a:off x="2768792" y="4904219"/>
            <a:ext cx="623655" cy="427211"/>
          </a:xfrm>
          <a:prstGeom prst="straightConnector1">
            <a:avLst/>
          </a:prstGeom>
          <a:ln w="254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2" name="直線單箭頭接點 71"/>
          <p:cNvCxnSpPr>
            <a:cxnSpLocks/>
          </p:cNvCxnSpPr>
          <p:nvPr/>
        </p:nvCxnSpPr>
        <p:spPr>
          <a:xfrm flipV="1">
            <a:off x="3474409" y="4904219"/>
            <a:ext cx="142339" cy="427210"/>
          </a:xfrm>
          <a:prstGeom prst="straightConnector1">
            <a:avLst/>
          </a:prstGeom>
          <a:ln w="254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6" name="直線單箭頭接點 75"/>
          <p:cNvCxnSpPr>
            <a:cxnSpLocks/>
          </p:cNvCxnSpPr>
          <p:nvPr/>
        </p:nvCxnSpPr>
        <p:spPr>
          <a:xfrm flipH="1" flipV="1">
            <a:off x="5102775" y="4971001"/>
            <a:ext cx="167728" cy="362459"/>
          </a:xfrm>
          <a:prstGeom prst="straightConnector1">
            <a:avLst/>
          </a:prstGeom>
          <a:ln w="254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9" name="直線單箭頭接點 78"/>
          <p:cNvCxnSpPr>
            <a:cxnSpLocks/>
          </p:cNvCxnSpPr>
          <p:nvPr/>
        </p:nvCxnSpPr>
        <p:spPr>
          <a:xfrm flipV="1">
            <a:off x="5347261" y="4796751"/>
            <a:ext cx="541495" cy="514860"/>
          </a:xfrm>
          <a:prstGeom prst="straightConnector1">
            <a:avLst/>
          </a:prstGeom>
          <a:ln w="254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1" name="箭號: 向右 80"/>
          <p:cNvSpPr/>
          <p:nvPr/>
        </p:nvSpPr>
        <p:spPr>
          <a:xfrm rot="13249055">
            <a:off x="3872880" y="5720902"/>
            <a:ext cx="514927" cy="30779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82" name="箭號: 向右 81"/>
          <p:cNvSpPr/>
          <p:nvPr/>
        </p:nvSpPr>
        <p:spPr>
          <a:xfrm rot="18620798">
            <a:off x="4511280" y="5739259"/>
            <a:ext cx="514927" cy="30779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83" name="箭號: 向右 82"/>
          <p:cNvSpPr/>
          <p:nvPr/>
        </p:nvSpPr>
        <p:spPr>
          <a:xfrm rot="18620798">
            <a:off x="5313540" y="4780367"/>
            <a:ext cx="514927" cy="30779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84" name="箭號: 向右 83"/>
          <p:cNvSpPr/>
          <p:nvPr/>
        </p:nvSpPr>
        <p:spPr>
          <a:xfrm rot="17248355">
            <a:off x="3836462" y="4998321"/>
            <a:ext cx="514927" cy="30779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86" name="直線單箭頭接點 85"/>
          <p:cNvCxnSpPr>
            <a:cxnSpLocks/>
          </p:cNvCxnSpPr>
          <p:nvPr/>
        </p:nvCxnSpPr>
        <p:spPr>
          <a:xfrm flipH="1" flipV="1">
            <a:off x="2992766" y="3897506"/>
            <a:ext cx="399681" cy="660151"/>
          </a:xfrm>
          <a:prstGeom prst="straightConnector1">
            <a:avLst/>
          </a:prstGeom>
          <a:ln w="254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8" name="直線單箭頭接點 87"/>
          <p:cNvCxnSpPr>
            <a:cxnSpLocks/>
          </p:cNvCxnSpPr>
          <p:nvPr/>
        </p:nvCxnSpPr>
        <p:spPr>
          <a:xfrm flipV="1">
            <a:off x="6480193" y="4226314"/>
            <a:ext cx="841160" cy="371665"/>
          </a:xfrm>
          <a:prstGeom prst="straightConnector1">
            <a:avLst/>
          </a:prstGeom>
          <a:ln w="254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0" name="直線單箭頭接點 89"/>
          <p:cNvCxnSpPr>
            <a:cxnSpLocks/>
          </p:cNvCxnSpPr>
          <p:nvPr/>
        </p:nvCxnSpPr>
        <p:spPr>
          <a:xfrm flipV="1">
            <a:off x="6181491" y="4061148"/>
            <a:ext cx="336036" cy="424912"/>
          </a:xfrm>
          <a:prstGeom prst="straightConnector1">
            <a:avLst/>
          </a:prstGeom>
          <a:ln w="254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3" name="箭號: 向右 102"/>
          <p:cNvSpPr/>
          <p:nvPr/>
        </p:nvSpPr>
        <p:spPr>
          <a:xfrm rot="20084314">
            <a:off x="6702399" y="4420622"/>
            <a:ext cx="514927" cy="30779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108" name="直線單箭頭接點 107"/>
          <p:cNvCxnSpPr>
            <a:cxnSpLocks/>
          </p:cNvCxnSpPr>
          <p:nvPr/>
        </p:nvCxnSpPr>
        <p:spPr>
          <a:xfrm flipV="1">
            <a:off x="3998031" y="3944583"/>
            <a:ext cx="142339" cy="427210"/>
          </a:xfrm>
          <a:prstGeom prst="straightConnector1">
            <a:avLst/>
          </a:prstGeom>
          <a:ln w="254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9" name="箭號: 向右 108"/>
          <p:cNvSpPr/>
          <p:nvPr/>
        </p:nvSpPr>
        <p:spPr>
          <a:xfrm rot="17386143">
            <a:off x="4080008" y="4090697"/>
            <a:ext cx="514927" cy="30779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pic>
        <p:nvPicPr>
          <p:cNvPr id="66" name="圖片 65">
            <a:extLst>
              <a:ext uri="{FF2B5EF4-FFF2-40B4-BE49-F238E27FC236}">
                <a16:creationId xmlns:a16="http://schemas.microsoft.com/office/drawing/2014/main" id="{D9EB5E4F-8048-481D-A199-698ABA3E19D5}"/>
              </a:ext>
            </a:extLst>
          </p:cNvPr>
          <p:cNvPicPr>
            <a:picLocks noChangeAspect="1"/>
          </p:cNvPicPr>
          <p:nvPr/>
        </p:nvPicPr>
        <p:blipFill>
          <a:blip r:embed="rId2"/>
          <a:stretch>
            <a:fillRect/>
          </a:stretch>
        </p:blipFill>
        <p:spPr>
          <a:xfrm>
            <a:off x="5493866" y="208422"/>
            <a:ext cx="3318595" cy="2586643"/>
          </a:xfrm>
          <a:prstGeom prst="rect">
            <a:avLst/>
          </a:prstGeom>
        </p:spPr>
      </p:pic>
    </p:spTree>
    <p:extLst>
      <p:ext uri="{BB962C8B-B14F-4D97-AF65-F5344CB8AC3E}">
        <p14:creationId xmlns:p14="http://schemas.microsoft.com/office/powerpoint/2010/main" val="82465897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81" grpId="0" animBg="1"/>
      <p:bldP spid="82" grpId="0" animBg="1"/>
      <p:bldP spid="83" grpId="0" animBg="1"/>
      <p:bldP spid="84" grpId="0" animBg="1"/>
      <p:bldP spid="103" grpId="0" animBg="1"/>
      <p:bldP spid="10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Beam Search</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2050" name="Picture 2" descr="https://qph.ec.quoracdn.net/main-qimg-6372eb9b66ea915f991716b682577ee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6" y="1690689"/>
            <a:ext cx="8960434" cy="3806618"/>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540657" y="6311899"/>
            <a:ext cx="8062686" cy="369332"/>
          </a:xfrm>
          <a:prstGeom prst="rect">
            <a:avLst/>
          </a:prstGeom>
        </p:spPr>
        <p:txBody>
          <a:bodyPr wrap="square">
            <a:spAutoFit/>
          </a:bodyPr>
          <a:lstStyle/>
          <a:p>
            <a:pPr algn="ctr"/>
            <a:r>
              <a:rPr lang="zh-TW" altLang="en-US" dirty="0"/>
              <a:t>https://github.com/tensorflow/tensorflow/issues/654#issuecomment-169009989</a:t>
            </a:r>
          </a:p>
        </p:txBody>
      </p:sp>
      <p:sp>
        <p:nvSpPr>
          <p:cNvPr id="5" name="文字方塊 4"/>
          <p:cNvSpPr txBox="1"/>
          <p:nvPr/>
        </p:nvSpPr>
        <p:spPr>
          <a:xfrm>
            <a:off x="1417983" y="5578270"/>
            <a:ext cx="5989983" cy="461665"/>
          </a:xfrm>
          <a:prstGeom prst="rect">
            <a:avLst/>
          </a:prstGeom>
          <a:noFill/>
        </p:spPr>
        <p:txBody>
          <a:bodyPr wrap="square" rtlCol="0">
            <a:spAutoFit/>
          </a:bodyPr>
          <a:lstStyle/>
          <a:p>
            <a:pPr algn="ctr"/>
            <a:r>
              <a:rPr lang="en-US" altLang="zh-TW" sz="2400" dirty="0"/>
              <a:t>The size of beam is 3 in this example.</a:t>
            </a:r>
            <a:endParaRPr lang="zh-TW" altLang="en-US" sz="2400" dirty="0"/>
          </a:p>
        </p:txBody>
      </p:sp>
    </p:spTree>
    <p:extLst>
      <p:ext uri="{BB962C8B-B14F-4D97-AF65-F5344CB8AC3E}">
        <p14:creationId xmlns:p14="http://schemas.microsoft.com/office/powerpoint/2010/main" val="273276924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Deep RNN</a:t>
            </a:r>
            <a:endParaRPr lang="zh-TW" altLang="en-US" dirty="0"/>
          </a:p>
        </p:txBody>
      </p:sp>
      <p:sp>
        <p:nvSpPr>
          <p:cNvPr id="56" name="矩形 55"/>
          <p:cNvSpPr/>
          <p:nvPr/>
        </p:nvSpPr>
        <p:spPr>
          <a:xfrm>
            <a:off x="1591735" y="4884499"/>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a:t>
            </a:r>
            <a:r>
              <a:rPr lang="en-US" altLang="zh-TW" sz="2800" baseline="-25000" dirty="0"/>
              <a:t>1</a:t>
            </a:r>
            <a:endParaRPr lang="zh-TW" altLang="en-US" sz="2800" baseline="-25000" dirty="0"/>
          </a:p>
        </p:txBody>
      </p:sp>
      <p:sp>
        <p:nvSpPr>
          <p:cNvPr id="57" name="矩形 56"/>
          <p:cNvSpPr/>
          <p:nvPr/>
        </p:nvSpPr>
        <p:spPr>
          <a:xfrm>
            <a:off x="626537" y="4884498"/>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0</a:t>
            </a:r>
            <a:endParaRPr lang="zh-TW" altLang="en-US" sz="2800" baseline="30000" dirty="0"/>
          </a:p>
        </p:txBody>
      </p:sp>
      <p:sp>
        <p:nvSpPr>
          <p:cNvPr id="58" name="矩形 57"/>
          <p:cNvSpPr/>
          <p:nvPr/>
        </p:nvSpPr>
        <p:spPr>
          <a:xfrm>
            <a:off x="2946404" y="4907646"/>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1</a:t>
            </a:r>
            <a:endParaRPr lang="zh-TW" altLang="en-US" sz="2800" baseline="30000" dirty="0"/>
          </a:p>
        </p:txBody>
      </p:sp>
      <p:sp>
        <p:nvSpPr>
          <p:cNvPr id="59" name="矩形 58"/>
          <p:cNvSpPr/>
          <p:nvPr/>
        </p:nvSpPr>
        <p:spPr>
          <a:xfrm>
            <a:off x="1591735" y="3999070"/>
            <a:ext cx="931333" cy="465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y</a:t>
            </a:r>
            <a:r>
              <a:rPr lang="en-US" altLang="zh-TW" sz="2800" baseline="30000" dirty="0"/>
              <a:t>1</a:t>
            </a:r>
            <a:endParaRPr lang="zh-TW" altLang="en-US" sz="2800" baseline="30000" dirty="0"/>
          </a:p>
        </p:txBody>
      </p:sp>
      <p:sp>
        <p:nvSpPr>
          <p:cNvPr id="60" name="矩形 59"/>
          <p:cNvSpPr/>
          <p:nvPr/>
        </p:nvSpPr>
        <p:spPr>
          <a:xfrm>
            <a:off x="1591735" y="6206623"/>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r>
              <a:rPr lang="en-US" altLang="zh-TW" sz="2800" baseline="30000" dirty="0"/>
              <a:t>1</a:t>
            </a:r>
            <a:endParaRPr lang="zh-TW" altLang="en-US" sz="2800" baseline="30000" dirty="0"/>
          </a:p>
        </p:txBody>
      </p:sp>
      <p:cxnSp>
        <p:nvCxnSpPr>
          <p:cNvPr id="61" name="直線單箭頭接點 60"/>
          <p:cNvCxnSpPr>
            <a:cxnSpLocks/>
          </p:cNvCxnSpPr>
          <p:nvPr/>
        </p:nvCxnSpPr>
        <p:spPr>
          <a:xfrm>
            <a:off x="1185334" y="5356380"/>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單箭頭接點 61"/>
          <p:cNvCxnSpPr>
            <a:cxnSpLocks/>
          </p:cNvCxnSpPr>
          <p:nvPr/>
        </p:nvCxnSpPr>
        <p:spPr>
          <a:xfrm>
            <a:off x="2556936" y="5373313"/>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62"/>
          <p:cNvCxnSpPr>
            <a:cxnSpLocks/>
          </p:cNvCxnSpPr>
          <p:nvPr/>
        </p:nvCxnSpPr>
        <p:spPr>
          <a:xfrm rot="16200000">
            <a:off x="1879600" y="467640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單箭頭接點 63"/>
          <p:cNvCxnSpPr>
            <a:cxnSpLocks/>
          </p:cNvCxnSpPr>
          <p:nvPr/>
        </p:nvCxnSpPr>
        <p:spPr>
          <a:xfrm rot="16200000">
            <a:off x="1879600" y="6010565"/>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3877739" y="4913475"/>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a:t>
            </a:r>
            <a:r>
              <a:rPr lang="en-US" altLang="zh-TW" sz="2800" baseline="-25000" dirty="0"/>
              <a:t>1</a:t>
            </a:r>
            <a:endParaRPr lang="zh-TW" altLang="en-US" sz="2800" baseline="-25000" dirty="0"/>
          </a:p>
        </p:txBody>
      </p:sp>
      <p:sp>
        <p:nvSpPr>
          <p:cNvPr id="66" name="矩形 65"/>
          <p:cNvSpPr/>
          <p:nvPr/>
        </p:nvSpPr>
        <p:spPr>
          <a:xfrm>
            <a:off x="5232408" y="4936622"/>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2</a:t>
            </a:r>
            <a:endParaRPr lang="zh-TW" altLang="en-US" sz="2800" baseline="30000" dirty="0"/>
          </a:p>
        </p:txBody>
      </p:sp>
      <p:sp>
        <p:nvSpPr>
          <p:cNvPr id="67" name="矩形 66"/>
          <p:cNvSpPr/>
          <p:nvPr/>
        </p:nvSpPr>
        <p:spPr>
          <a:xfrm>
            <a:off x="3877739" y="4028046"/>
            <a:ext cx="931333" cy="465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y</a:t>
            </a:r>
            <a:r>
              <a:rPr lang="en-US" altLang="zh-TW" sz="2800" baseline="30000" dirty="0"/>
              <a:t>2</a:t>
            </a:r>
            <a:endParaRPr lang="zh-TW" altLang="en-US" sz="2800" baseline="30000" dirty="0"/>
          </a:p>
        </p:txBody>
      </p:sp>
      <p:sp>
        <p:nvSpPr>
          <p:cNvPr id="68" name="矩形 67"/>
          <p:cNvSpPr/>
          <p:nvPr/>
        </p:nvSpPr>
        <p:spPr>
          <a:xfrm>
            <a:off x="3877739" y="6235599"/>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r>
              <a:rPr lang="en-US" altLang="zh-TW" sz="2800" baseline="30000" dirty="0"/>
              <a:t>2</a:t>
            </a:r>
            <a:endParaRPr lang="zh-TW" altLang="en-US" sz="2800" baseline="30000" dirty="0"/>
          </a:p>
        </p:txBody>
      </p:sp>
      <p:cxnSp>
        <p:nvCxnSpPr>
          <p:cNvPr id="69" name="直線單箭頭接點 68"/>
          <p:cNvCxnSpPr>
            <a:cxnSpLocks/>
          </p:cNvCxnSpPr>
          <p:nvPr/>
        </p:nvCxnSpPr>
        <p:spPr>
          <a:xfrm>
            <a:off x="3471338" y="5385356"/>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a:cxnSpLocks/>
          </p:cNvCxnSpPr>
          <p:nvPr/>
        </p:nvCxnSpPr>
        <p:spPr>
          <a:xfrm>
            <a:off x="4842940" y="5402289"/>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單箭頭接點 70"/>
          <p:cNvCxnSpPr>
            <a:cxnSpLocks/>
          </p:cNvCxnSpPr>
          <p:nvPr/>
        </p:nvCxnSpPr>
        <p:spPr>
          <a:xfrm rot="16200000">
            <a:off x="4165604" y="4705380"/>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單箭頭接點 71"/>
          <p:cNvCxnSpPr>
            <a:cxnSpLocks/>
          </p:cNvCxnSpPr>
          <p:nvPr/>
        </p:nvCxnSpPr>
        <p:spPr>
          <a:xfrm rot="16200000">
            <a:off x="4165604" y="6039541"/>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矩形 72"/>
          <p:cNvSpPr/>
          <p:nvPr/>
        </p:nvSpPr>
        <p:spPr>
          <a:xfrm>
            <a:off x="6197609" y="4918363"/>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a:t>
            </a:r>
            <a:r>
              <a:rPr lang="en-US" altLang="zh-TW" sz="2800" baseline="-25000" dirty="0"/>
              <a:t>1</a:t>
            </a:r>
            <a:endParaRPr lang="zh-TW" altLang="en-US" sz="2800" baseline="-25000" dirty="0"/>
          </a:p>
        </p:txBody>
      </p:sp>
      <p:sp>
        <p:nvSpPr>
          <p:cNvPr id="74" name="矩形 73"/>
          <p:cNvSpPr/>
          <p:nvPr/>
        </p:nvSpPr>
        <p:spPr>
          <a:xfrm>
            <a:off x="7552278" y="4941510"/>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3</a:t>
            </a:r>
            <a:endParaRPr lang="zh-TW" altLang="en-US" sz="2800" baseline="30000" dirty="0"/>
          </a:p>
        </p:txBody>
      </p:sp>
      <p:sp>
        <p:nvSpPr>
          <p:cNvPr id="75" name="矩形 74"/>
          <p:cNvSpPr/>
          <p:nvPr/>
        </p:nvSpPr>
        <p:spPr>
          <a:xfrm>
            <a:off x="6197609" y="4032934"/>
            <a:ext cx="931333" cy="465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y</a:t>
            </a:r>
            <a:r>
              <a:rPr lang="en-US" altLang="zh-TW" sz="2800" baseline="30000" dirty="0"/>
              <a:t>3</a:t>
            </a:r>
            <a:endParaRPr lang="zh-TW" altLang="en-US" sz="2800" baseline="30000" dirty="0"/>
          </a:p>
        </p:txBody>
      </p:sp>
      <p:sp>
        <p:nvSpPr>
          <p:cNvPr id="76" name="矩形 75"/>
          <p:cNvSpPr/>
          <p:nvPr/>
        </p:nvSpPr>
        <p:spPr>
          <a:xfrm>
            <a:off x="6197609" y="6240487"/>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r>
              <a:rPr lang="en-US" altLang="zh-TW" sz="2800" baseline="30000" dirty="0"/>
              <a:t>3</a:t>
            </a:r>
            <a:endParaRPr lang="zh-TW" altLang="en-US" sz="2800" baseline="30000" dirty="0"/>
          </a:p>
        </p:txBody>
      </p:sp>
      <p:cxnSp>
        <p:nvCxnSpPr>
          <p:cNvPr id="77" name="直線單箭頭接點 76"/>
          <p:cNvCxnSpPr>
            <a:cxnSpLocks/>
          </p:cNvCxnSpPr>
          <p:nvPr/>
        </p:nvCxnSpPr>
        <p:spPr>
          <a:xfrm>
            <a:off x="5791208" y="539024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單箭頭接點 77"/>
          <p:cNvCxnSpPr>
            <a:cxnSpLocks/>
          </p:cNvCxnSpPr>
          <p:nvPr/>
        </p:nvCxnSpPr>
        <p:spPr>
          <a:xfrm>
            <a:off x="7162810" y="5407177"/>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線單箭頭接點 78"/>
          <p:cNvCxnSpPr>
            <a:cxnSpLocks/>
          </p:cNvCxnSpPr>
          <p:nvPr/>
        </p:nvCxnSpPr>
        <p:spPr>
          <a:xfrm rot="16200000">
            <a:off x="6485474" y="4710268"/>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單箭頭接點 79"/>
          <p:cNvCxnSpPr>
            <a:cxnSpLocks/>
          </p:cNvCxnSpPr>
          <p:nvPr/>
        </p:nvCxnSpPr>
        <p:spPr>
          <a:xfrm rot="16200000">
            <a:off x="6485474" y="6044429"/>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文字方塊 80"/>
          <p:cNvSpPr txBox="1"/>
          <p:nvPr/>
        </p:nvSpPr>
        <p:spPr>
          <a:xfrm>
            <a:off x="8114190" y="5088554"/>
            <a:ext cx="931334" cy="523220"/>
          </a:xfrm>
          <a:prstGeom prst="rect">
            <a:avLst/>
          </a:prstGeom>
          <a:noFill/>
        </p:spPr>
        <p:txBody>
          <a:bodyPr wrap="square" rtlCol="0">
            <a:spAutoFit/>
          </a:bodyPr>
          <a:lstStyle/>
          <a:p>
            <a:r>
              <a:rPr lang="en-US" altLang="zh-TW" sz="2800" b="1" dirty="0"/>
              <a:t>……</a:t>
            </a:r>
            <a:endParaRPr lang="zh-TW" altLang="en-US" sz="2800" b="1" dirty="0"/>
          </a:p>
        </p:txBody>
      </p:sp>
      <p:sp>
        <p:nvSpPr>
          <p:cNvPr id="82" name="矩形 81"/>
          <p:cNvSpPr/>
          <p:nvPr/>
        </p:nvSpPr>
        <p:spPr>
          <a:xfrm>
            <a:off x="1574802" y="2642426"/>
            <a:ext cx="931333" cy="9313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800" dirty="0"/>
              <a:t>f</a:t>
            </a:r>
            <a:r>
              <a:rPr lang="en-US" altLang="zh-TW" sz="2800" baseline="-25000" dirty="0"/>
              <a:t>2</a:t>
            </a:r>
            <a:endParaRPr lang="zh-TW" altLang="en-US" sz="2800" baseline="-25000" dirty="0"/>
          </a:p>
        </p:txBody>
      </p:sp>
      <p:sp>
        <p:nvSpPr>
          <p:cNvPr id="83" name="矩形 82"/>
          <p:cNvSpPr/>
          <p:nvPr/>
        </p:nvSpPr>
        <p:spPr>
          <a:xfrm>
            <a:off x="609604" y="2642425"/>
            <a:ext cx="507999" cy="9313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sz="2800" dirty="0"/>
              <a:t>b</a:t>
            </a:r>
            <a:r>
              <a:rPr lang="en-US" altLang="zh-TW" sz="2800" baseline="30000" dirty="0"/>
              <a:t>0</a:t>
            </a:r>
            <a:endParaRPr lang="zh-TW" altLang="en-US" sz="2800" baseline="30000" dirty="0"/>
          </a:p>
        </p:txBody>
      </p:sp>
      <p:sp>
        <p:nvSpPr>
          <p:cNvPr id="84" name="矩形 83"/>
          <p:cNvSpPr/>
          <p:nvPr/>
        </p:nvSpPr>
        <p:spPr>
          <a:xfrm>
            <a:off x="2929471" y="2665573"/>
            <a:ext cx="507999" cy="9313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sz="2800" dirty="0"/>
              <a:t>b</a:t>
            </a:r>
            <a:r>
              <a:rPr lang="en-US" altLang="zh-TW" sz="2800" baseline="30000" dirty="0"/>
              <a:t>1</a:t>
            </a:r>
            <a:endParaRPr lang="zh-TW" altLang="en-US" sz="2800" baseline="30000" dirty="0"/>
          </a:p>
        </p:txBody>
      </p:sp>
      <p:sp>
        <p:nvSpPr>
          <p:cNvPr id="85" name="矩形 84"/>
          <p:cNvSpPr/>
          <p:nvPr/>
        </p:nvSpPr>
        <p:spPr>
          <a:xfrm>
            <a:off x="1574802" y="1756997"/>
            <a:ext cx="931333" cy="4656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TW" sz="2800" dirty="0"/>
              <a:t>c</a:t>
            </a:r>
            <a:r>
              <a:rPr lang="en-US" altLang="zh-TW" sz="2800" baseline="30000" dirty="0"/>
              <a:t>1</a:t>
            </a:r>
            <a:endParaRPr lang="zh-TW" altLang="en-US" sz="2800" baseline="30000" dirty="0"/>
          </a:p>
        </p:txBody>
      </p:sp>
      <p:cxnSp>
        <p:nvCxnSpPr>
          <p:cNvPr id="87" name="直線單箭頭接點 86"/>
          <p:cNvCxnSpPr>
            <a:cxnSpLocks/>
          </p:cNvCxnSpPr>
          <p:nvPr/>
        </p:nvCxnSpPr>
        <p:spPr>
          <a:xfrm>
            <a:off x="1168401" y="3114307"/>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線單箭頭接點 87"/>
          <p:cNvCxnSpPr>
            <a:cxnSpLocks/>
          </p:cNvCxnSpPr>
          <p:nvPr/>
        </p:nvCxnSpPr>
        <p:spPr>
          <a:xfrm>
            <a:off x="2540003" y="3131240"/>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單箭頭接點 88"/>
          <p:cNvCxnSpPr>
            <a:cxnSpLocks/>
          </p:cNvCxnSpPr>
          <p:nvPr/>
        </p:nvCxnSpPr>
        <p:spPr>
          <a:xfrm rot="16200000">
            <a:off x="1862667" y="2434331"/>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線單箭頭接點 89"/>
          <p:cNvCxnSpPr>
            <a:cxnSpLocks/>
          </p:cNvCxnSpPr>
          <p:nvPr/>
        </p:nvCxnSpPr>
        <p:spPr>
          <a:xfrm rot="16200000">
            <a:off x="1862667" y="3768492"/>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矩形 90"/>
          <p:cNvSpPr/>
          <p:nvPr/>
        </p:nvSpPr>
        <p:spPr>
          <a:xfrm>
            <a:off x="3860806" y="2671402"/>
            <a:ext cx="931333" cy="9313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800" dirty="0"/>
              <a:t>f</a:t>
            </a:r>
            <a:r>
              <a:rPr lang="en-US" altLang="zh-TW" sz="2800" baseline="-25000" dirty="0"/>
              <a:t>2</a:t>
            </a:r>
            <a:endParaRPr lang="zh-TW" altLang="en-US" sz="2800" baseline="-25000" dirty="0"/>
          </a:p>
        </p:txBody>
      </p:sp>
      <p:sp>
        <p:nvSpPr>
          <p:cNvPr id="92" name="矩形 91"/>
          <p:cNvSpPr/>
          <p:nvPr/>
        </p:nvSpPr>
        <p:spPr>
          <a:xfrm>
            <a:off x="5215475" y="2694549"/>
            <a:ext cx="507999" cy="9313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sz="2800" dirty="0"/>
              <a:t>b</a:t>
            </a:r>
            <a:r>
              <a:rPr lang="en-US" altLang="zh-TW" sz="2800" baseline="30000" dirty="0"/>
              <a:t>2</a:t>
            </a:r>
            <a:endParaRPr lang="zh-TW" altLang="en-US" sz="2800" baseline="30000" dirty="0"/>
          </a:p>
        </p:txBody>
      </p:sp>
      <p:sp>
        <p:nvSpPr>
          <p:cNvPr id="93" name="矩形 92"/>
          <p:cNvSpPr/>
          <p:nvPr/>
        </p:nvSpPr>
        <p:spPr>
          <a:xfrm>
            <a:off x="3860806" y="1785973"/>
            <a:ext cx="931333" cy="4656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TW" sz="2800" dirty="0"/>
              <a:t>c</a:t>
            </a:r>
            <a:r>
              <a:rPr lang="en-US" altLang="zh-TW" sz="2800" baseline="30000" dirty="0"/>
              <a:t>2</a:t>
            </a:r>
            <a:endParaRPr lang="zh-TW" altLang="en-US" sz="2800" baseline="30000" dirty="0"/>
          </a:p>
        </p:txBody>
      </p:sp>
      <p:cxnSp>
        <p:nvCxnSpPr>
          <p:cNvPr id="95" name="直線單箭頭接點 94"/>
          <p:cNvCxnSpPr>
            <a:cxnSpLocks/>
          </p:cNvCxnSpPr>
          <p:nvPr/>
        </p:nvCxnSpPr>
        <p:spPr>
          <a:xfrm>
            <a:off x="3454405" y="3143283"/>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線單箭頭接點 95"/>
          <p:cNvCxnSpPr>
            <a:cxnSpLocks/>
          </p:cNvCxnSpPr>
          <p:nvPr/>
        </p:nvCxnSpPr>
        <p:spPr>
          <a:xfrm>
            <a:off x="4826007" y="3160216"/>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線單箭頭接點 96"/>
          <p:cNvCxnSpPr>
            <a:cxnSpLocks/>
          </p:cNvCxnSpPr>
          <p:nvPr/>
        </p:nvCxnSpPr>
        <p:spPr>
          <a:xfrm rot="16200000">
            <a:off x="4148671" y="2463307"/>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線單箭頭接點 97"/>
          <p:cNvCxnSpPr>
            <a:cxnSpLocks/>
          </p:cNvCxnSpPr>
          <p:nvPr/>
        </p:nvCxnSpPr>
        <p:spPr>
          <a:xfrm rot="16200000">
            <a:off x="4148671" y="3797468"/>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矩形 98"/>
          <p:cNvSpPr/>
          <p:nvPr/>
        </p:nvSpPr>
        <p:spPr>
          <a:xfrm>
            <a:off x="6180676" y="2676290"/>
            <a:ext cx="931333" cy="9313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800" dirty="0"/>
              <a:t>f</a:t>
            </a:r>
            <a:r>
              <a:rPr lang="en-US" altLang="zh-TW" sz="2800" baseline="-25000" dirty="0"/>
              <a:t>2</a:t>
            </a:r>
            <a:endParaRPr lang="zh-TW" altLang="en-US" sz="2800" baseline="-25000" dirty="0"/>
          </a:p>
        </p:txBody>
      </p:sp>
      <p:sp>
        <p:nvSpPr>
          <p:cNvPr id="100" name="矩形 99"/>
          <p:cNvSpPr/>
          <p:nvPr/>
        </p:nvSpPr>
        <p:spPr>
          <a:xfrm>
            <a:off x="7535345" y="2699437"/>
            <a:ext cx="507999" cy="9313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sz="2800" dirty="0"/>
              <a:t>b</a:t>
            </a:r>
            <a:r>
              <a:rPr lang="en-US" altLang="zh-TW" sz="2800" baseline="30000" dirty="0"/>
              <a:t>3</a:t>
            </a:r>
            <a:endParaRPr lang="zh-TW" altLang="en-US" sz="2800" baseline="30000" dirty="0"/>
          </a:p>
        </p:txBody>
      </p:sp>
      <p:sp>
        <p:nvSpPr>
          <p:cNvPr id="101" name="矩形 100"/>
          <p:cNvSpPr/>
          <p:nvPr/>
        </p:nvSpPr>
        <p:spPr>
          <a:xfrm>
            <a:off x="6180676" y="1790861"/>
            <a:ext cx="931333" cy="4656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TW" sz="2800" dirty="0"/>
              <a:t>c</a:t>
            </a:r>
            <a:r>
              <a:rPr lang="en-US" altLang="zh-TW" sz="2800" baseline="30000" dirty="0"/>
              <a:t>3</a:t>
            </a:r>
            <a:endParaRPr lang="zh-TW" altLang="en-US" sz="2800" baseline="30000" dirty="0"/>
          </a:p>
        </p:txBody>
      </p:sp>
      <p:cxnSp>
        <p:nvCxnSpPr>
          <p:cNvPr id="103" name="直線單箭頭接點 102"/>
          <p:cNvCxnSpPr>
            <a:cxnSpLocks/>
          </p:cNvCxnSpPr>
          <p:nvPr/>
        </p:nvCxnSpPr>
        <p:spPr>
          <a:xfrm>
            <a:off x="5774275" y="3148171"/>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直線單箭頭接點 103"/>
          <p:cNvCxnSpPr>
            <a:cxnSpLocks/>
          </p:cNvCxnSpPr>
          <p:nvPr/>
        </p:nvCxnSpPr>
        <p:spPr>
          <a:xfrm>
            <a:off x="7145877" y="316510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線單箭頭接點 104"/>
          <p:cNvCxnSpPr>
            <a:cxnSpLocks/>
          </p:cNvCxnSpPr>
          <p:nvPr/>
        </p:nvCxnSpPr>
        <p:spPr>
          <a:xfrm rot="16200000">
            <a:off x="6468541" y="2468195"/>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線單箭頭接點 105"/>
          <p:cNvCxnSpPr>
            <a:cxnSpLocks/>
          </p:cNvCxnSpPr>
          <p:nvPr/>
        </p:nvCxnSpPr>
        <p:spPr>
          <a:xfrm rot="16200000">
            <a:off x="6468541" y="3802356"/>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文字方塊 106"/>
          <p:cNvSpPr txBox="1"/>
          <p:nvPr/>
        </p:nvSpPr>
        <p:spPr>
          <a:xfrm>
            <a:off x="8092435" y="2787942"/>
            <a:ext cx="931334" cy="523220"/>
          </a:xfrm>
          <a:prstGeom prst="rect">
            <a:avLst/>
          </a:prstGeom>
          <a:noFill/>
        </p:spPr>
        <p:txBody>
          <a:bodyPr wrap="square" rtlCol="0">
            <a:spAutoFit/>
          </a:bodyPr>
          <a:lstStyle/>
          <a:p>
            <a:r>
              <a:rPr lang="en-US" altLang="zh-TW" sz="2800" b="1" dirty="0"/>
              <a:t>……</a:t>
            </a:r>
            <a:endParaRPr lang="zh-TW" altLang="en-US" sz="2800" b="1" dirty="0"/>
          </a:p>
        </p:txBody>
      </p:sp>
      <p:sp>
        <p:nvSpPr>
          <p:cNvPr id="108" name="文字方塊 107"/>
          <p:cNvSpPr txBox="1"/>
          <p:nvPr/>
        </p:nvSpPr>
        <p:spPr>
          <a:xfrm rot="5400000">
            <a:off x="4194184" y="1346301"/>
            <a:ext cx="434195" cy="523220"/>
          </a:xfrm>
          <a:prstGeom prst="rect">
            <a:avLst/>
          </a:prstGeom>
          <a:noFill/>
        </p:spPr>
        <p:txBody>
          <a:bodyPr wrap="square" rtlCol="0">
            <a:spAutoFit/>
          </a:bodyPr>
          <a:lstStyle/>
          <a:p>
            <a:r>
              <a:rPr lang="en-US" altLang="zh-TW" sz="2800" b="1" dirty="0"/>
              <a:t>…</a:t>
            </a:r>
            <a:endParaRPr lang="zh-TW" altLang="en-US" sz="2800" b="1" dirty="0"/>
          </a:p>
        </p:txBody>
      </p:sp>
      <p:sp>
        <p:nvSpPr>
          <p:cNvPr id="109" name="文字方塊 108"/>
          <p:cNvSpPr txBox="1"/>
          <p:nvPr/>
        </p:nvSpPr>
        <p:spPr>
          <a:xfrm rot="5400000">
            <a:off x="6524592" y="1371121"/>
            <a:ext cx="434195" cy="523220"/>
          </a:xfrm>
          <a:prstGeom prst="rect">
            <a:avLst/>
          </a:prstGeom>
          <a:noFill/>
        </p:spPr>
        <p:txBody>
          <a:bodyPr wrap="square" rtlCol="0">
            <a:spAutoFit/>
          </a:bodyPr>
          <a:lstStyle/>
          <a:p>
            <a:r>
              <a:rPr lang="en-US" altLang="zh-TW" sz="2800" b="1" dirty="0"/>
              <a:t>…</a:t>
            </a:r>
            <a:endParaRPr lang="zh-TW" altLang="en-US" sz="2800" b="1" dirty="0"/>
          </a:p>
        </p:txBody>
      </p:sp>
      <p:sp>
        <p:nvSpPr>
          <p:cNvPr id="55" name="文字方塊 54"/>
          <p:cNvSpPr txBox="1"/>
          <p:nvPr/>
        </p:nvSpPr>
        <p:spPr>
          <a:xfrm rot="5400000">
            <a:off x="1910453" y="1310110"/>
            <a:ext cx="434195" cy="523220"/>
          </a:xfrm>
          <a:prstGeom prst="rect">
            <a:avLst/>
          </a:prstGeom>
          <a:noFill/>
        </p:spPr>
        <p:txBody>
          <a:bodyPr wrap="square" rtlCol="0">
            <a:spAutoFit/>
          </a:bodyPr>
          <a:lstStyle/>
          <a:p>
            <a:r>
              <a:rPr lang="en-US" altLang="zh-TW" sz="2800" b="1" dirty="0"/>
              <a:t>…</a:t>
            </a:r>
            <a:endParaRPr lang="zh-TW" altLang="en-US" sz="2800" b="1" dirty="0"/>
          </a:p>
        </p:txBody>
      </p:sp>
      <mc:AlternateContent xmlns:mc="http://schemas.openxmlformats.org/markup-compatibility/2006" xmlns:a14="http://schemas.microsoft.com/office/drawing/2010/main">
        <mc:Choice Requires="a14">
          <p:sp>
            <p:nvSpPr>
              <p:cNvPr id="4" name="矩形 3"/>
              <p:cNvSpPr/>
              <p:nvPr/>
            </p:nvSpPr>
            <p:spPr>
              <a:xfrm>
                <a:off x="3797332" y="704045"/>
                <a:ext cx="219021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i="1">
                              <a:latin typeface="Cambria Math" panose="02040503050406030204" pitchFamily="18" charset="0"/>
                            </a:rPr>
                            <m:t>h</m:t>
                          </m:r>
                        </m:e>
                        <m:sup>
                          <m:r>
                            <a:rPr lang="en-US" altLang="zh-TW" sz="2400" i="1">
                              <a:latin typeface="Cambria Math" panose="02040503050406030204" pitchFamily="18" charset="0"/>
                            </a:rPr>
                            <m:t>′</m:t>
                          </m:r>
                        </m:sup>
                      </m:sSup>
                      <m:r>
                        <a:rPr lang="en-US" altLang="zh-TW" sz="2400" i="1">
                          <a:latin typeface="Cambria Math" panose="02040503050406030204" pitchFamily="18" charset="0"/>
                        </a:rPr>
                        <m:t>,</m:t>
                      </m:r>
                      <m:r>
                        <a:rPr lang="en-US" altLang="zh-TW" sz="2400" b="0" i="1" smtClean="0">
                          <a:latin typeface="Cambria Math" panose="02040503050406030204" pitchFamily="18" charset="0"/>
                        </a:rPr>
                        <m:t>𝑦</m:t>
                      </m:r>
                      <m:r>
                        <a:rPr lang="en-US" altLang="zh-TW" sz="2400" i="1">
                          <a:latin typeface="Cambria Math" panose="02040503050406030204" pitchFamily="18" charset="0"/>
                        </a:rPr>
                        <m:t>=</m:t>
                      </m:r>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𝑓</m:t>
                          </m:r>
                        </m:e>
                        <m:sub>
                          <m:r>
                            <a:rPr lang="en-US" altLang="zh-TW" sz="2400" b="0" i="1" smtClean="0">
                              <a:latin typeface="Cambria Math" panose="02040503050406030204" pitchFamily="18" charset="0"/>
                            </a:rPr>
                            <m:t>1</m:t>
                          </m:r>
                        </m:sub>
                      </m:sSub>
                      <m:d>
                        <m:dPr>
                          <m:ctrlPr>
                            <a:rPr lang="en-US" altLang="zh-TW" sz="2400" i="1" smtClean="0">
                              <a:latin typeface="Cambria Math" panose="02040503050406030204" pitchFamily="18" charset="0"/>
                            </a:rPr>
                          </m:ctrlPr>
                        </m:dPr>
                        <m:e>
                          <m:r>
                            <a:rPr lang="en-US" altLang="zh-TW" sz="2400" i="1">
                              <a:latin typeface="Cambria Math" panose="02040503050406030204" pitchFamily="18" charset="0"/>
                            </a:rPr>
                            <m:t>h</m:t>
                          </m:r>
                          <m:r>
                            <a:rPr lang="en-US" altLang="zh-TW" sz="2400" i="1">
                              <a:latin typeface="Cambria Math" panose="02040503050406030204" pitchFamily="18" charset="0"/>
                            </a:rPr>
                            <m:t>,</m:t>
                          </m:r>
                          <m:r>
                            <a:rPr lang="en-US" altLang="zh-TW" sz="2400" i="1">
                              <a:latin typeface="Cambria Math" panose="02040503050406030204" pitchFamily="18" charset="0"/>
                            </a:rPr>
                            <m:t>𝑥</m:t>
                          </m:r>
                        </m:e>
                      </m:d>
                    </m:oMath>
                  </m:oMathPara>
                </a14:m>
                <a:endParaRPr lang="zh-TW" altLang="en-US" sz="2400" dirty="0"/>
              </a:p>
            </p:txBody>
          </p:sp>
        </mc:Choice>
        <mc:Fallback xmlns="">
          <p:sp>
            <p:nvSpPr>
              <p:cNvPr id="4" name="矩形 3"/>
              <p:cNvSpPr>
                <a:spLocks noRot="1" noChangeAspect="1" noMove="1" noResize="1" noEditPoints="1" noAdjustHandles="1" noChangeArrowheads="1" noChangeShapeType="1" noTextEdit="1"/>
              </p:cNvSpPr>
              <p:nvPr/>
            </p:nvSpPr>
            <p:spPr>
              <a:xfrm>
                <a:off x="3797332" y="704045"/>
                <a:ext cx="2190215" cy="461665"/>
              </a:xfrm>
              <a:prstGeom prst="rect">
                <a:avLst/>
              </a:prstGeom>
              <a:blipFill>
                <a:blip r:embed="rId2"/>
                <a:stretch>
                  <a:fillRect b="-1710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6" name="矩形 85"/>
              <p:cNvSpPr/>
              <p:nvPr/>
            </p:nvSpPr>
            <p:spPr>
              <a:xfrm>
                <a:off x="5971069" y="716417"/>
                <a:ext cx="217168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𝑏</m:t>
                          </m:r>
                        </m:e>
                        <m:sup>
                          <m:r>
                            <a:rPr lang="en-US" altLang="zh-TW" sz="2400" i="1">
                              <a:latin typeface="Cambria Math" panose="02040503050406030204" pitchFamily="18" charset="0"/>
                            </a:rPr>
                            <m:t>′</m:t>
                          </m:r>
                        </m:sup>
                      </m:sSup>
                      <m:r>
                        <a:rPr lang="en-US" altLang="zh-TW" sz="2400" i="1">
                          <a:latin typeface="Cambria Math" panose="02040503050406030204" pitchFamily="18" charset="0"/>
                        </a:rPr>
                        <m:t>,</m:t>
                      </m:r>
                      <m:r>
                        <a:rPr lang="en-US" altLang="zh-TW" sz="2400" b="0" i="1" smtClean="0">
                          <a:latin typeface="Cambria Math" panose="02040503050406030204" pitchFamily="18" charset="0"/>
                        </a:rPr>
                        <m:t>𝑐</m:t>
                      </m:r>
                      <m:r>
                        <a:rPr lang="en-US" altLang="zh-TW" sz="2400" i="1">
                          <a:latin typeface="Cambria Math" panose="02040503050406030204" pitchFamily="18" charset="0"/>
                        </a:rPr>
                        <m:t>=</m:t>
                      </m:r>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𝑓</m:t>
                          </m:r>
                        </m:e>
                        <m:sub>
                          <m:r>
                            <a:rPr lang="en-US" altLang="zh-TW" sz="2400" b="0" i="1" smtClean="0">
                              <a:latin typeface="Cambria Math" panose="02040503050406030204" pitchFamily="18" charset="0"/>
                            </a:rPr>
                            <m:t>2</m:t>
                          </m:r>
                        </m:sub>
                      </m:sSub>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𝑏</m:t>
                          </m:r>
                          <m:r>
                            <a:rPr lang="en-US" altLang="zh-TW" sz="2400" i="1">
                              <a:latin typeface="Cambria Math" panose="02040503050406030204" pitchFamily="18" charset="0"/>
                            </a:rPr>
                            <m:t>,</m:t>
                          </m:r>
                          <m:r>
                            <a:rPr lang="en-US" altLang="zh-TW" sz="2400" b="0" i="1" smtClean="0">
                              <a:latin typeface="Cambria Math" panose="02040503050406030204" pitchFamily="18" charset="0"/>
                            </a:rPr>
                            <m:t>𝑦</m:t>
                          </m:r>
                        </m:e>
                      </m:d>
                    </m:oMath>
                  </m:oMathPara>
                </a14:m>
                <a:endParaRPr lang="zh-TW" altLang="en-US" sz="2400" dirty="0"/>
              </a:p>
            </p:txBody>
          </p:sp>
        </mc:Choice>
        <mc:Fallback xmlns="">
          <p:sp>
            <p:nvSpPr>
              <p:cNvPr id="86" name="矩形 85"/>
              <p:cNvSpPr>
                <a:spLocks noRot="1" noChangeAspect="1" noMove="1" noResize="1" noEditPoints="1" noAdjustHandles="1" noChangeArrowheads="1" noChangeShapeType="1" noTextEdit="1"/>
              </p:cNvSpPr>
              <p:nvPr/>
            </p:nvSpPr>
            <p:spPr>
              <a:xfrm>
                <a:off x="5971069" y="716417"/>
                <a:ext cx="2171685" cy="461665"/>
              </a:xfrm>
              <a:prstGeom prst="rect">
                <a:avLst/>
              </a:prstGeom>
              <a:blipFill>
                <a:blip r:embed="rId3"/>
                <a:stretch>
                  <a:fillRect b="-18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4" name="矩形 93"/>
              <p:cNvSpPr/>
              <p:nvPr/>
            </p:nvSpPr>
            <p:spPr>
              <a:xfrm>
                <a:off x="8011727" y="666626"/>
                <a:ext cx="48442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m:t>
                      </m:r>
                    </m:oMath>
                  </m:oMathPara>
                </a14:m>
                <a:endParaRPr lang="zh-TW" altLang="en-US" sz="2400" dirty="0"/>
              </a:p>
            </p:txBody>
          </p:sp>
        </mc:Choice>
        <mc:Fallback xmlns="">
          <p:sp>
            <p:nvSpPr>
              <p:cNvPr id="94" name="矩形 93"/>
              <p:cNvSpPr>
                <a:spLocks noRot="1" noChangeAspect="1" noMove="1" noResize="1" noEditPoints="1" noAdjustHandles="1" noChangeArrowheads="1" noChangeShapeType="1" noTextEdit="1"/>
              </p:cNvSpPr>
              <p:nvPr/>
            </p:nvSpPr>
            <p:spPr>
              <a:xfrm>
                <a:off x="8011727" y="666626"/>
                <a:ext cx="484428" cy="461665"/>
              </a:xfrm>
              <a:prstGeom prst="rect">
                <a:avLst/>
              </a:prstGeom>
              <a:blipFill>
                <a:blip r:embed="rId4"/>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28215642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9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8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95"/>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9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9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9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9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0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03"/>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04"/>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0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06"/>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07"/>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0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0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5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animBg="1"/>
      <p:bldP spid="65" grpId="0" animBg="1"/>
      <p:bldP spid="66" grpId="0" animBg="1"/>
      <p:bldP spid="67" grpId="0" animBg="1"/>
      <p:bldP spid="68" grpId="0" animBg="1"/>
      <p:bldP spid="73" grpId="0" animBg="1"/>
      <p:bldP spid="74" grpId="0" animBg="1"/>
      <p:bldP spid="75" grpId="0" animBg="1"/>
      <p:bldP spid="76" grpId="0" animBg="1"/>
      <p:bldP spid="81" grpId="0"/>
      <p:bldP spid="82" grpId="0" animBg="1"/>
      <p:bldP spid="83" grpId="0" animBg="1"/>
      <p:bldP spid="84" grpId="0" animBg="1"/>
      <p:bldP spid="85" grpId="0" animBg="1"/>
      <p:bldP spid="91" grpId="0" animBg="1"/>
      <p:bldP spid="92" grpId="0" animBg="1"/>
      <p:bldP spid="93" grpId="0" animBg="1"/>
      <p:bldP spid="99" grpId="0" animBg="1"/>
      <p:bldP spid="100" grpId="0" animBg="1"/>
      <p:bldP spid="101" grpId="0" animBg="1"/>
      <p:bldP spid="107" grpId="0"/>
      <p:bldP spid="108" grpId="0"/>
      <p:bldP spid="109" grpId="0"/>
      <p:bldP spid="55" grpId="0"/>
      <p:bldP spid="86" grpId="0"/>
      <p:bldP spid="9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Better Idea?</a:t>
            </a:r>
            <a:endParaRPr lang="zh-TW" altLang="en-US" dirty="0"/>
          </a:p>
        </p:txBody>
      </p:sp>
      <p:sp>
        <p:nvSpPr>
          <p:cNvPr id="4" name="文字方塊 3"/>
          <p:cNvSpPr txBox="1"/>
          <p:nvPr/>
        </p:nvSpPr>
        <p:spPr>
          <a:xfrm>
            <a:off x="3325184" y="2107025"/>
            <a:ext cx="774700" cy="461665"/>
          </a:xfrm>
          <a:prstGeom prst="rect">
            <a:avLst/>
          </a:prstGeom>
          <a:noFill/>
        </p:spPr>
        <p:txBody>
          <a:bodyPr wrap="square" rtlCol="0">
            <a:spAutoFit/>
          </a:bodyPr>
          <a:lstStyle/>
          <a:p>
            <a:pPr algn="ctr"/>
            <a:r>
              <a:rPr lang="en-US" altLang="zh-TW" sz="2400" dirty="0"/>
              <a:t>A</a:t>
            </a:r>
            <a:endParaRPr lang="zh-TW" altLang="en-US" sz="2400" dirty="0"/>
          </a:p>
        </p:txBody>
      </p:sp>
      <p:cxnSp>
        <p:nvCxnSpPr>
          <p:cNvPr id="5" name="直線單箭頭接點 4"/>
          <p:cNvCxnSpPr/>
          <p:nvPr/>
        </p:nvCxnSpPr>
        <p:spPr>
          <a:xfrm flipV="1">
            <a:off x="1972748" y="3907240"/>
            <a:ext cx="0" cy="3127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5"/>
          <p:cNvCxnSpPr/>
          <p:nvPr/>
        </p:nvCxnSpPr>
        <p:spPr>
          <a:xfrm flipV="1">
            <a:off x="3707752" y="3866871"/>
            <a:ext cx="0" cy="3127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740172" y="4247031"/>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sp>
        <p:nvSpPr>
          <p:cNvPr id="8" name="矩形 7"/>
          <p:cNvSpPr/>
          <p:nvPr/>
        </p:nvSpPr>
        <p:spPr>
          <a:xfrm>
            <a:off x="3475176" y="4215291"/>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cxnSp>
        <p:nvCxnSpPr>
          <p:cNvPr id="9" name="直線單箭頭接點 8"/>
          <p:cNvCxnSpPr>
            <a:cxnSpLocks/>
            <a:stCxn id="7" idx="3"/>
          </p:cNvCxnSpPr>
          <p:nvPr/>
        </p:nvCxnSpPr>
        <p:spPr>
          <a:xfrm flipV="1">
            <a:off x="2205325" y="4526060"/>
            <a:ext cx="1239442"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743659" y="5293978"/>
            <a:ext cx="461666" cy="7794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cxnSp>
        <p:nvCxnSpPr>
          <p:cNvPr id="11" name="直線單箭頭接點 10"/>
          <p:cNvCxnSpPr>
            <a:cxnSpLocks/>
          </p:cNvCxnSpPr>
          <p:nvPr/>
        </p:nvCxnSpPr>
        <p:spPr>
          <a:xfrm flipV="1">
            <a:off x="1972748" y="4861474"/>
            <a:ext cx="0" cy="40904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493389" y="5266576"/>
            <a:ext cx="461666" cy="7794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cxnSp>
        <p:nvCxnSpPr>
          <p:cNvPr id="13" name="直線單箭頭接點 12"/>
          <p:cNvCxnSpPr>
            <a:cxnSpLocks/>
          </p:cNvCxnSpPr>
          <p:nvPr/>
        </p:nvCxnSpPr>
        <p:spPr>
          <a:xfrm flipV="1">
            <a:off x="3722478" y="4834072"/>
            <a:ext cx="0" cy="40904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741915" y="3074513"/>
            <a:ext cx="461666" cy="7794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15" name="文字方塊 14"/>
          <p:cNvSpPr txBox="1"/>
          <p:nvPr/>
        </p:nvSpPr>
        <p:spPr>
          <a:xfrm>
            <a:off x="1257572" y="3021211"/>
            <a:ext cx="482600"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16" name="文字方塊 15"/>
          <p:cNvSpPr txBox="1"/>
          <p:nvPr/>
        </p:nvSpPr>
        <p:spPr>
          <a:xfrm>
            <a:off x="1257572" y="3457353"/>
            <a:ext cx="482600"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17" name="橢圓 16"/>
          <p:cNvSpPr/>
          <p:nvPr/>
        </p:nvSpPr>
        <p:spPr>
          <a:xfrm>
            <a:off x="1829969" y="3483379"/>
            <a:ext cx="291789" cy="291789"/>
          </a:xfrm>
          <a:prstGeom prst="ellipse">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18" name="橢圓 17"/>
          <p:cNvSpPr/>
          <p:nvPr/>
        </p:nvSpPr>
        <p:spPr>
          <a:xfrm>
            <a:off x="1826853" y="3130830"/>
            <a:ext cx="291789" cy="29178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cxnSp>
        <p:nvCxnSpPr>
          <p:cNvPr id="19" name="直線單箭頭接點 18"/>
          <p:cNvCxnSpPr>
            <a:cxnSpLocks/>
          </p:cNvCxnSpPr>
          <p:nvPr/>
        </p:nvCxnSpPr>
        <p:spPr>
          <a:xfrm flipV="1">
            <a:off x="3086646" y="4844564"/>
            <a:ext cx="381999" cy="4496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3470388" y="3069901"/>
            <a:ext cx="461666" cy="7794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21" name="文字方塊 20"/>
          <p:cNvSpPr txBox="1"/>
          <p:nvPr/>
        </p:nvSpPr>
        <p:spPr>
          <a:xfrm>
            <a:off x="2986045" y="3016599"/>
            <a:ext cx="482600"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22" name="文字方塊 21"/>
          <p:cNvSpPr txBox="1"/>
          <p:nvPr/>
        </p:nvSpPr>
        <p:spPr>
          <a:xfrm>
            <a:off x="2986045" y="3452741"/>
            <a:ext cx="482600"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23" name="橢圓 22"/>
          <p:cNvSpPr/>
          <p:nvPr/>
        </p:nvSpPr>
        <p:spPr>
          <a:xfrm>
            <a:off x="3555053" y="3482876"/>
            <a:ext cx="291789" cy="291789"/>
          </a:xfrm>
          <a:prstGeom prst="ellipse">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24" name="橢圓 23"/>
          <p:cNvSpPr/>
          <p:nvPr/>
        </p:nvSpPr>
        <p:spPr>
          <a:xfrm>
            <a:off x="3555053" y="3130829"/>
            <a:ext cx="291789" cy="291789"/>
          </a:xfrm>
          <a:prstGeom prst="ellipse">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cxnSp>
        <p:nvCxnSpPr>
          <p:cNvPr id="25" name="直線單箭頭接點 24"/>
          <p:cNvCxnSpPr>
            <a:cxnSpLocks/>
          </p:cNvCxnSpPr>
          <p:nvPr/>
        </p:nvCxnSpPr>
        <p:spPr>
          <a:xfrm>
            <a:off x="2118642" y="2449675"/>
            <a:ext cx="970008" cy="2818344"/>
          </a:xfrm>
          <a:prstGeom prst="straightConnector1">
            <a:avLst/>
          </a:prstGeom>
          <a:ln w="254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1585397" y="2119509"/>
            <a:ext cx="774700"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27" name="矩形 26"/>
          <p:cNvSpPr/>
          <p:nvPr/>
        </p:nvSpPr>
        <p:spPr>
          <a:xfrm>
            <a:off x="2846377" y="5274602"/>
            <a:ext cx="461666" cy="7794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28" name="橢圓 27"/>
          <p:cNvSpPr/>
          <p:nvPr/>
        </p:nvSpPr>
        <p:spPr>
          <a:xfrm>
            <a:off x="2931315" y="5726207"/>
            <a:ext cx="291789" cy="291789"/>
          </a:xfrm>
          <a:prstGeom prst="ellipse">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29" name="橢圓 28"/>
          <p:cNvSpPr/>
          <p:nvPr/>
        </p:nvSpPr>
        <p:spPr>
          <a:xfrm>
            <a:off x="2931315" y="5354510"/>
            <a:ext cx="291789" cy="291789"/>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30" name="文字方塊 29"/>
          <p:cNvSpPr txBox="1"/>
          <p:nvPr/>
        </p:nvSpPr>
        <p:spPr>
          <a:xfrm>
            <a:off x="2465862" y="5632679"/>
            <a:ext cx="406143" cy="461665"/>
          </a:xfrm>
          <a:prstGeom prst="rect">
            <a:avLst/>
          </a:prstGeom>
          <a:noFill/>
        </p:spPr>
        <p:txBody>
          <a:bodyPr wrap="square" rtlCol="0">
            <a:spAutoFit/>
          </a:bodyPr>
          <a:lstStyle/>
          <a:p>
            <a:pPr algn="ctr"/>
            <a:r>
              <a:rPr lang="en-US" altLang="zh-TW" sz="2400" dirty="0"/>
              <a:t>B</a:t>
            </a:r>
            <a:endParaRPr lang="zh-TW" altLang="en-US" sz="2400" dirty="0"/>
          </a:p>
        </p:txBody>
      </p:sp>
      <p:cxnSp>
        <p:nvCxnSpPr>
          <p:cNvPr id="31" name="直線單箭頭接點 30"/>
          <p:cNvCxnSpPr>
            <a:cxnSpLocks/>
          </p:cNvCxnSpPr>
          <p:nvPr/>
        </p:nvCxnSpPr>
        <p:spPr>
          <a:xfrm flipV="1">
            <a:off x="1359916" y="4809729"/>
            <a:ext cx="381999" cy="4496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文字方塊 31"/>
          <p:cNvSpPr txBox="1"/>
          <p:nvPr/>
        </p:nvSpPr>
        <p:spPr>
          <a:xfrm>
            <a:off x="584943" y="5198575"/>
            <a:ext cx="1103067" cy="461665"/>
          </a:xfrm>
          <a:prstGeom prst="rect">
            <a:avLst/>
          </a:prstGeom>
          <a:noFill/>
        </p:spPr>
        <p:txBody>
          <a:bodyPr wrap="square" rtlCol="0">
            <a:spAutoFit/>
          </a:bodyPr>
          <a:lstStyle/>
          <a:p>
            <a:pPr algn="ctr"/>
            <a:r>
              <a:rPr lang="en-US" altLang="zh-TW" sz="2400" dirty="0"/>
              <a:t>&lt;BOS&gt;</a:t>
            </a:r>
            <a:endParaRPr lang="zh-TW" altLang="en-US" sz="2400" dirty="0"/>
          </a:p>
        </p:txBody>
      </p:sp>
      <p:cxnSp>
        <p:nvCxnSpPr>
          <p:cNvPr id="33" name="直線單箭頭接點 32"/>
          <p:cNvCxnSpPr>
            <a:cxnSpLocks/>
          </p:cNvCxnSpPr>
          <p:nvPr/>
        </p:nvCxnSpPr>
        <p:spPr>
          <a:xfrm flipV="1">
            <a:off x="1972747" y="2533030"/>
            <a:ext cx="0" cy="454115"/>
          </a:xfrm>
          <a:prstGeom prst="straightConnector1">
            <a:avLst/>
          </a:prstGeom>
          <a:ln w="38100">
            <a:solidFill>
              <a:srgbClr val="0000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a:cxnSpLocks/>
          </p:cNvCxnSpPr>
          <p:nvPr/>
        </p:nvCxnSpPr>
        <p:spPr>
          <a:xfrm flipV="1">
            <a:off x="3700947" y="2533029"/>
            <a:ext cx="0" cy="454115"/>
          </a:xfrm>
          <a:prstGeom prst="straightConnector1">
            <a:avLst/>
          </a:prstGeom>
          <a:ln w="38100">
            <a:solidFill>
              <a:srgbClr val="0000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p:nvPr/>
        </p:nvCxnSpPr>
        <p:spPr>
          <a:xfrm flipV="1">
            <a:off x="6094484" y="3911191"/>
            <a:ext cx="0" cy="3127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p:nvPr/>
        </p:nvCxnSpPr>
        <p:spPr>
          <a:xfrm flipV="1">
            <a:off x="7829488" y="3870822"/>
            <a:ext cx="0" cy="3127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5861908" y="4250982"/>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sp>
        <p:nvSpPr>
          <p:cNvPr id="39" name="矩形 38"/>
          <p:cNvSpPr/>
          <p:nvPr/>
        </p:nvSpPr>
        <p:spPr>
          <a:xfrm>
            <a:off x="7596912" y="4219242"/>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cxnSp>
        <p:nvCxnSpPr>
          <p:cNvPr id="40" name="直線單箭頭接點 39"/>
          <p:cNvCxnSpPr>
            <a:cxnSpLocks/>
            <a:stCxn id="38" idx="3"/>
          </p:cNvCxnSpPr>
          <p:nvPr/>
        </p:nvCxnSpPr>
        <p:spPr>
          <a:xfrm flipV="1">
            <a:off x="6327061" y="4530011"/>
            <a:ext cx="1239442"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5865395" y="5297929"/>
            <a:ext cx="461666" cy="7794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cxnSp>
        <p:nvCxnSpPr>
          <p:cNvPr id="42" name="直線單箭頭接點 41"/>
          <p:cNvCxnSpPr>
            <a:cxnSpLocks/>
          </p:cNvCxnSpPr>
          <p:nvPr/>
        </p:nvCxnSpPr>
        <p:spPr>
          <a:xfrm flipV="1">
            <a:off x="6094484" y="4865425"/>
            <a:ext cx="0" cy="40904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7615125" y="5270527"/>
            <a:ext cx="461666" cy="7794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cxnSp>
        <p:nvCxnSpPr>
          <p:cNvPr id="44" name="直線單箭頭接點 43"/>
          <p:cNvCxnSpPr>
            <a:cxnSpLocks/>
          </p:cNvCxnSpPr>
          <p:nvPr/>
        </p:nvCxnSpPr>
        <p:spPr>
          <a:xfrm flipV="1">
            <a:off x="7844214" y="4838023"/>
            <a:ext cx="0" cy="40904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5863651" y="3078464"/>
            <a:ext cx="461666" cy="7794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46" name="文字方塊 45"/>
          <p:cNvSpPr txBox="1"/>
          <p:nvPr/>
        </p:nvSpPr>
        <p:spPr>
          <a:xfrm>
            <a:off x="5379308" y="3025162"/>
            <a:ext cx="482600"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47" name="文字方塊 46"/>
          <p:cNvSpPr txBox="1"/>
          <p:nvPr/>
        </p:nvSpPr>
        <p:spPr>
          <a:xfrm>
            <a:off x="5379308" y="3461304"/>
            <a:ext cx="482600"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48" name="橢圓 47"/>
          <p:cNvSpPr/>
          <p:nvPr/>
        </p:nvSpPr>
        <p:spPr>
          <a:xfrm>
            <a:off x="5951705" y="3487330"/>
            <a:ext cx="291789" cy="291789"/>
          </a:xfrm>
          <a:prstGeom prst="ellipse">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49" name="橢圓 48"/>
          <p:cNvSpPr/>
          <p:nvPr/>
        </p:nvSpPr>
        <p:spPr>
          <a:xfrm>
            <a:off x="5948589" y="3134781"/>
            <a:ext cx="291789" cy="29178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cxnSp>
        <p:nvCxnSpPr>
          <p:cNvPr id="50" name="直線單箭頭接點 49"/>
          <p:cNvCxnSpPr>
            <a:cxnSpLocks/>
          </p:cNvCxnSpPr>
          <p:nvPr/>
        </p:nvCxnSpPr>
        <p:spPr>
          <a:xfrm flipV="1">
            <a:off x="7208382" y="4848515"/>
            <a:ext cx="381999" cy="4496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7592124" y="3073852"/>
            <a:ext cx="461666" cy="7794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52" name="文字方塊 51"/>
          <p:cNvSpPr txBox="1"/>
          <p:nvPr/>
        </p:nvSpPr>
        <p:spPr>
          <a:xfrm>
            <a:off x="7107781" y="3020550"/>
            <a:ext cx="482600"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53" name="文字方塊 52"/>
          <p:cNvSpPr txBox="1"/>
          <p:nvPr/>
        </p:nvSpPr>
        <p:spPr>
          <a:xfrm>
            <a:off x="7107781" y="3456692"/>
            <a:ext cx="482600"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54" name="橢圓 53"/>
          <p:cNvSpPr/>
          <p:nvPr/>
        </p:nvSpPr>
        <p:spPr>
          <a:xfrm>
            <a:off x="7676789" y="3486827"/>
            <a:ext cx="291789" cy="291789"/>
          </a:xfrm>
          <a:prstGeom prst="ellipse">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55" name="橢圓 54"/>
          <p:cNvSpPr/>
          <p:nvPr/>
        </p:nvSpPr>
        <p:spPr>
          <a:xfrm>
            <a:off x="7676789" y="3134780"/>
            <a:ext cx="291789" cy="291789"/>
          </a:xfrm>
          <a:prstGeom prst="ellipse">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cxnSp>
        <p:nvCxnSpPr>
          <p:cNvPr id="56" name="直線單箭頭接點 55"/>
          <p:cNvCxnSpPr>
            <a:cxnSpLocks/>
            <a:stCxn id="45" idx="3"/>
          </p:cNvCxnSpPr>
          <p:nvPr/>
        </p:nvCxnSpPr>
        <p:spPr>
          <a:xfrm>
            <a:off x="6325317" y="3468177"/>
            <a:ext cx="885069" cy="1803793"/>
          </a:xfrm>
          <a:prstGeom prst="straightConnector1">
            <a:avLst/>
          </a:prstGeom>
          <a:ln w="254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2" name="直線單箭頭接點 61"/>
          <p:cNvCxnSpPr>
            <a:cxnSpLocks/>
          </p:cNvCxnSpPr>
          <p:nvPr/>
        </p:nvCxnSpPr>
        <p:spPr>
          <a:xfrm flipV="1">
            <a:off x="5481652" y="4813680"/>
            <a:ext cx="381999" cy="4496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文字方塊 62"/>
          <p:cNvSpPr txBox="1"/>
          <p:nvPr/>
        </p:nvSpPr>
        <p:spPr>
          <a:xfrm>
            <a:off x="4706679" y="5202526"/>
            <a:ext cx="1103067" cy="461665"/>
          </a:xfrm>
          <a:prstGeom prst="rect">
            <a:avLst/>
          </a:prstGeom>
          <a:noFill/>
        </p:spPr>
        <p:txBody>
          <a:bodyPr wrap="square" rtlCol="0">
            <a:spAutoFit/>
          </a:bodyPr>
          <a:lstStyle/>
          <a:p>
            <a:pPr algn="ctr"/>
            <a:r>
              <a:rPr lang="en-US" altLang="zh-TW" sz="2400" dirty="0"/>
              <a:t>&lt;BOS&gt;</a:t>
            </a:r>
            <a:endParaRPr lang="zh-TW" altLang="en-US" sz="2400" dirty="0"/>
          </a:p>
        </p:txBody>
      </p:sp>
      <p:sp>
        <p:nvSpPr>
          <p:cNvPr id="67" name="矩形 66"/>
          <p:cNvSpPr/>
          <p:nvPr/>
        </p:nvSpPr>
        <p:spPr>
          <a:xfrm>
            <a:off x="6974433" y="5262806"/>
            <a:ext cx="461666" cy="7794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68" name="文字方塊 67"/>
          <p:cNvSpPr txBox="1"/>
          <p:nvPr/>
        </p:nvSpPr>
        <p:spPr>
          <a:xfrm>
            <a:off x="6490090" y="5209504"/>
            <a:ext cx="482600"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69" name="文字方塊 68"/>
          <p:cNvSpPr txBox="1"/>
          <p:nvPr/>
        </p:nvSpPr>
        <p:spPr>
          <a:xfrm>
            <a:off x="6490090" y="5645646"/>
            <a:ext cx="482600"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70" name="橢圓 69"/>
          <p:cNvSpPr/>
          <p:nvPr/>
        </p:nvSpPr>
        <p:spPr>
          <a:xfrm>
            <a:off x="7062487" y="5671672"/>
            <a:ext cx="291789" cy="291789"/>
          </a:xfrm>
          <a:prstGeom prst="ellipse">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71" name="橢圓 70"/>
          <p:cNvSpPr/>
          <p:nvPr/>
        </p:nvSpPr>
        <p:spPr>
          <a:xfrm>
            <a:off x="7059371" y="5319123"/>
            <a:ext cx="291789" cy="29178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72" name="文字方塊 71"/>
          <p:cNvSpPr txBox="1"/>
          <p:nvPr/>
        </p:nvSpPr>
        <p:spPr>
          <a:xfrm>
            <a:off x="7456864" y="2177135"/>
            <a:ext cx="774700"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73" name="文字方塊 72"/>
          <p:cNvSpPr txBox="1"/>
          <p:nvPr/>
        </p:nvSpPr>
        <p:spPr>
          <a:xfrm>
            <a:off x="5717077" y="2189619"/>
            <a:ext cx="774700" cy="461665"/>
          </a:xfrm>
          <a:prstGeom prst="rect">
            <a:avLst/>
          </a:prstGeom>
          <a:noFill/>
        </p:spPr>
        <p:txBody>
          <a:bodyPr wrap="square" rtlCol="0">
            <a:spAutoFit/>
          </a:bodyPr>
          <a:lstStyle/>
          <a:p>
            <a:pPr algn="ctr"/>
            <a:r>
              <a:rPr lang="en-US" altLang="zh-TW" sz="2400" dirty="0"/>
              <a:t>you</a:t>
            </a:r>
            <a:endParaRPr lang="zh-TW" altLang="en-US" sz="2400" dirty="0"/>
          </a:p>
        </p:txBody>
      </p:sp>
      <p:cxnSp>
        <p:nvCxnSpPr>
          <p:cNvPr id="74" name="直線單箭頭接點 73"/>
          <p:cNvCxnSpPr>
            <a:cxnSpLocks/>
          </p:cNvCxnSpPr>
          <p:nvPr/>
        </p:nvCxnSpPr>
        <p:spPr>
          <a:xfrm flipV="1">
            <a:off x="6104427" y="2603140"/>
            <a:ext cx="0" cy="454115"/>
          </a:xfrm>
          <a:prstGeom prst="straightConnector1">
            <a:avLst/>
          </a:prstGeom>
          <a:ln w="38100">
            <a:solidFill>
              <a:srgbClr val="0000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5" name="直線單箭頭接點 74"/>
          <p:cNvCxnSpPr>
            <a:cxnSpLocks/>
          </p:cNvCxnSpPr>
          <p:nvPr/>
        </p:nvCxnSpPr>
        <p:spPr>
          <a:xfrm flipV="1">
            <a:off x="7832627" y="2603139"/>
            <a:ext cx="0" cy="454115"/>
          </a:xfrm>
          <a:prstGeom prst="straightConnector1">
            <a:avLst/>
          </a:prstGeom>
          <a:ln w="38100">
            <a:solidFill>
              <a:srgbClr val="0000FF"/>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8" name="文字方塊 77"/>
          <p:cNvSpPr txBox="1"/>
          <p:nvPr/>
        </p:nvSpPr>
        <p:spPr>
          <a:xfrm>
            <a:off x="1688010" y="1685520"/>
            <a:ext cx="814899" cy="461665"/>
          </a:xfrm>
          <a:prstGeom prst="rect">
            <a:avLst/>
          </a:prstGeom>
          <a:noFill/>
        </p:spPr>
        <p:txBody>
          <a:bodyPr wrap="square" rtlCol="0">
            <a:spAutoFit/>
          </a:bodyPr>
          <a:lstStyle/>
          <a:p>
            <a:r>
              <a:rPr lang="en-US" altLang="zh-TW" sz="2400"/>
              <a:t>you</a:t>
            </a:r>
            <a:endParaRPr lang="zh-TW" altLang="en-US" sz="2400" dirty="0"/>
          </a:p>
        </p:txBody>
      </p:sp>
      <p:sp>
        <p:nvSpPr>
          <p:cNvPr id="79" name="文字方塊 78"/>
          <p:cNvSpPr txBox="1"/>
          <p:nvPr/>
        </p:nvSpPr>
        <p:spPr>
          <a:xfrm>
            <a:off x="3277645" y="1651074"/>
            <a:ext cx="814899" cy="461665"/>
          </a:xfrm>
          <a:prstGeom prst="rect">
            <a:avLst/>
          </a:prstGeom>
          <a:noFill/>
        </p:spPr>
        <p:txBody>
          <a:bodyPr wrap="square" rtlCol="0">
            <a:spAutoFit/>
          </a:bodyPr>
          <a:lstStyle/>
          <a:p>
            <a:pPr algn="ctr"/>
            <a:r>
              <a:rPr lang="en-US" altLang="zh-TW" sz="2400" dirty="0"/>
              <a:t>are</a:t>
            </a:r>
            <a:endParaRPr lang="zh-TW" altLang="en-US" sz="2400" dirty="0"/>
          </a:p>
        </p:txBody>
      </p:sp>
      <p:sp>
        <p:nvSpPr>
          <p:cNvPr id="80" name="文字方塊 79"/>
          <p:cNvSpPr txBox="1"/>
          <p:nvPr/>
        </p:nvSpPr>
        <p:spPr>
          <a:xfrm>
            <a:off x="2786818" y="6106326"/>
            <a:ext cx="814899" cy="461665"/>
          </a:xfrm>
          <a:prstGeom prst="rect">
            <a:avLst/>
          </a:prstGeom>
          <a:noFill/>
        </p:spPr>
        <p:txBody>
          <a:bodyPr wrap="square" rtlCol="0">
            <a:spAutoFit/>
          </a:bodyPr>
          <a:lstStyle/>
          <a:p>
            <a:r>
              <a:rPr lang="en-US" altLang="zh-TW" sz="2400"/>
              <a:t>you</a:t>
            </a:r>
            <a:endParaRPr lang="zh-TW" altLang="en-US" sz="2400" dirty="0"/>
          </a:p>
        </p:txBody>
      </p:sp>
      <p:sp>
        <p:nvSpPr>
          <p:cNvPr id="81" name="文字方塊 80"/>
          <p:cNvSpPr txBox="1"/>
          <p:nvPr/>
        </p:nvSpPr>
        <p:spPr>
          <a:xfrm>
            <a:off x="809544" y="2470013"/>
            <a:ext cx="1054652" cy="461665"/>
          </a:xfrm>
          <a:prstGeom prst="rect">
            <a:avLst/>
          </a:prstGeom>
          <a:noFill/>
        </p:spPr>
        <p:txBody>
          <a:bodyPr wrap="square" rtlCol="0">
            <a:spAutoFit/>
          </a:bodyPr>
          <a:lstStyle/>
          <a:p>
            <a:r>
              <a:rPr lang="en-US" altLang="zh-TW" sz="2400" dirty="0"/>
              <a:t>I </a:t>
            </a:r>
            <a:r>
              <a:rPr lang="zh-TW" altLang="en-US" sz="2400" dirty="0">
                <a:latin typeface="Poor Richard" panose="02080502050505020702" pitchFamily="18" charset="0"/>
              </a:rPr>
              <a:t>≈ </a:t>
            </a:r>
            <a:r>
              <a:rPr lang="en-US" altLang="zh-TW" sz="2400" dirty="0"/>
              <a:t>you</a:t>
            </a:r>
            <a:endParaRPr lang="zh-TW" altLang="en-US" sz="2400" dirty="0"/>
          </a:p>
        </p:txBody>
      </p:sp>
      <p:sp>
        <p:nvSpPr>
          <p:cNvPr id="82" name="文字方塊 81"/>
          <p:cNvSpPr txBox="1"/>
          <p:nvPr/>
        </p:nvSpPr>
        <p:spPr>
          <a:xfrm>
            <a:off x="3901079" y="2074663"/>
            <a:ext cx="950294"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TW" sz="2400" dirty="0"/>
              <a:t>high </a:t>
            </a:r>
          </a:p>
          <a:p>
            <a:pPr algn="ctr"/>
            <a:r>
              <a:rPr lang="en-US" altLang="zh-TW" sz="2400" dirty="0"/>
              <a:t>score</a:t>
            </a:r>
            <a:endParaRPr lang="zh-TW" altLang="en-US" sz="2400" dirty="0"/>
          </a:p>
        </p:txBody>
      </p:sp>
      <p:sp>
        <p:nvSpPr>
          <p:cNvPr id="83" name="文字方塊 82"/>
          <p:cNvSpPr txBox="1"/>
          <p:nvPr/>
        </p:nvSpPr>
        <p:spPr>
          <a:xfrm>
            <a:off x="6394754" y="6156435"/>
            <a:ext cx="1740329" cy="461665"/>
          </a:xfrm>
          <a:prstGeom prst="rect">
            <a:avLst/>
          </a:prstGeom>
          <a:noFill/>
        </p:spPr>
        <p:txBody>
          <a:bodyPr wrap="square" rtlCol="0">
            <a:spAutoFit/>
          </a:bodyPr>
          <a:lstStyle/>
          <a:p>
            <a:pPr algn="ctr"/>
            <a:r>
              <a:rPr lang="en-US" altLang="zh-TW" sz="2400" dirty="0"/>
              <a:t>I </a:t>
            </a:r>
            <a:r>
              <a:rPr lang="zh-TW" altLang="en-US" sz="2400" dirty="0"/>
              <a:t>≈ </a:t>
            </a:r>
            <a:r>
              <a:rPr lang="en-US" altLang="zh-TW" sz="2400" dirty="0"/>
              <a:t>you</a:t>
            </a:r>
            <a:endParaRPr lang="zh-TW" altLang="en-US" sz="2400" dirty="0"/>
          </a:p>
        </p:txBody>
      </p:sp>
      <p:sp>
        <p:nvSpPr>
          <p:cNvPr id="84" name="文字方塊 83"/>
          <p:cNvSpPr txBox="1"/>
          <p:nvPr/>
        </p:nvSpPr>
        <p:spPr>
          <a:xfrm>
            <a:off x="6934537" y="1820943"/>
            <a:ext cx="1776291" cy="461665"/>
          </a:xfrm>
          <a:prstGeom prst="rect">
            <a:avLst/>
          </a:prstGeom>
          <a:noFill/>
        </p:spPr>
        <p:txBody>
          <a:bodyPr wrap="square" rtlCol="0">
            <a:spAutoFit/>
          </a:bodyPr>
          <a:lstStyle/>
          <a:p>
            <a:pPr algn="ctr"/>
            <a:r>
              <a:rPr lang="en-US" altLang="zh-TW" sz="2400" dirty="0"/>
              <a:t>am </a:t>
            </a:r>
            <a:r>
              <a:rPr lang="zh-TW" altLang="en-US" sz="2400" dirty="0"/>
              <a:t>≈ </a:t>
            </a:r>
            <a:r>
              <a:rPr lang="en-US" altLang="zh-TW" sz="2400" dirty="0"/>
              <a:t>are</a:t>
            </a:r>
            <a:endParaRPr lang="zh-TW" altLang="en-US" sz="2400" dirty="0"/>
          </a:p>
        </p:txBody>
      </p:sp>
      <p:sp>
        <p:nvSpPr>
          <p:cNvPr id="3" name="文字方塊 2">
            <a:extLst>
              <a:ext uri="{FF2B5EF4-FFF2-40B4-BE49-F238E27FC236}">
                <a16:creationId xmlns:a16="http://schemas.microsoft.com/office/drawing/2014/main" id="{7486981A-DCF0-40CC-ABD0-726F3E0BFCD3}"/>
              </a:ext>
            </a:extLst>
          </p:cNvPr>
          <p:cNvSpPr txBox="1"/>
          <p:nvPr/>
        </p:nvSpPr>
        <p:spPr>
          <a:xfrm>
            <a:off x="4060418" y="378059"/>
            <a:ext cx="2586666" cy="461665"/>
          </a:xfrm>
          <a:prstGeom prst="rect">
            <a:avLst/>
          </a:prstGeom>
          <a:noFill/>
        </p:spPr>
        <p:txBody>
          <a:bodyPr wrap="square" rtlCol="0">
            <a:spAutoFit/>
          </a:bodyPr>
          <a:lstStyle/>
          <a:p>
            <a:r>
              <a:rPr lang="en-US" altLang="zh-TW" sz="2400" dirty="0"/>
              <a:t>I am ……</a:t>
            </a:r>
            <a:endParaRPr lang="zh-TW" altLang="en-US" sz="2400" dirty="0"/>
          </a:p>
        </p:txBody>
      </p:sp>
      <p:sp>
        <p:nvSpPr>
          <p:cNvPr id="85" name="文字方塊 84">
            <a:extLst>
              <a:ext uri="{FF2B5EF4-FFF2-40B4-BE49-F238E27FC236}">
                <a16:creationId xmlns:a16="http://schemas.microsoft.com/office/drawing/2014/main" id="{DFBD9EF2-525B-46CB-A500-27F43EE5E5E1}"/>
              </a:ext>
            </a:extLst>
          </p:cNvPr>
          <p:cNvSpPr txBox="1"/>
          <p:nvPr/>
        </p:nvSpPr>
        <p:spPr>
          <a:xfrm>
            <a:off x="4060418" y="883582"/>
            <a:ext cx="2586666" cy="461665"/>
          </a:xfrm>
          <a:prstGeom prst="rect">
            <a:avLst/>
          </a:prstGeom>
          <a:noFill/>
        </p:spPr>
        <p:txBody>
          <a:bodyPr wrap="square" rtlCol="0">
            <a:spAutoFit/>
          </a:bodyPr>
          <a:lstStyle/>
          <a:p>
            <a:r>
              <a:rPr lang="en-US" altLang="zh-TW" sz="2400" dirty="0"/>
              <a:t>You are ……</a:t>
            </a:r>
            <a:endParaRPr lang="zh-TW" altLang="en-US" sz="2400" dirty="0"/>
          </a:p>
        </p:txBody>
      </p:sp>
      <p:sp>
        <p:nvSpPr>
          <p:cNvPr id="86" name="文字方塊 85">
            <a:extLst>
              <a:ext uri="{FF2B5EF4-FFF2-40B4-BE49-F238E27FC236}">
                <a16:creationId xmlns:a16="http://schemas.microsoft.com/office/drawing/2014/main" id="{201B79F3-9CA1-4F24-885D-85095DB65399}"/>
              </a:ext>
            </a:extLst>
          </p:cNvPr>
          <p:cNvSpPr txBox="1"/>
          <p:nvPr/>
        </p:nvSpPr>
        <p:spPr>
          <a:xfrm>
            <a:off x="6394754" y="383467"/>
            <a:ext cx="2586666" cy="461665"/>
          </a:xfrm>
          <a:prstGeom prst="rect">
            <a:avLst/>
          </a:prstGeom>
          <a:noFill/>
        </p:spPr>
        <p:txBody>
          <a:bodyPr wrap="square" rtlCol="0">
            <a:spAutoFit/>
          </a:bodyPr>
          <a:lstStyle/>
          <a:p>
            <a:r>
              <a:rPr lang="en-US" altLang="zh-TW" sz="2400" dirty="0"/>
              <a:t>I are ……</a:t>
            </a:r>
            <a:endParaRPr lang="zh-TW" altLang="en-US" sz="2400" dirty="0"/>
          </a:p>
        </p:txBody>
      </p:sp>
      <p:sp>
        <p:nvSpPr>
          <p:cNvPr id="87" name="文字方塊 86">
            <a:extLst>
              <a:ext uri="{FF2B5EF4-FFF2-40B4-BE49-F238E27FC236}">
                <a16:creationId xmlns:a16="http://schemas.microsoft.com/office/drawing/2014/main" id="{0B2B0047-2A41-4DC9-A681-08916341D085}"/>
              </a:ext>
            </a:extLst>
          </p:cNvPr>
          <p:cNvSpPr txBox="1"/>
          <p:nvPr/>
        </p:nvSpPr>
        <p:spPr>
          <a:xfrm>
            <a:off x="6394754" y="888990"/>
            <a:ext cx="2586666" cy="461665"/>
          </a:xfrm>
          <a:prstGeom prst="rect">
            <a:avLst/>
          </a:prstGeom>
          <a:noFill/>
        </p:spPr>
        <p:txBody>
          <a:bodyPr wrap="square" rtlCol="0">
            <a:spAutoFit/>
          </a:bodyPr>
          <a:lstStyle/>
          <a:p>
            <a:r>
              <a:rPr lang="en-US" altLang="zh-TW" sz="2400" dirty="0"/>
              <a:t>You am ……</a:t>
            </a:r>
            <a:endParaRPr lang="zh-TW" altLang="en-US" sz="2400" dirty="0"/>
          </a:p>
        </p:txBody>
      </p:sp>
      <p:pic>
        <p:nvPicPr>
          <p:cNvPr id="88" name="Picture 4" descr="相關圖片">
            <a:extLst>
              <a:ext uri="{FF2B5EF4-FFF2-40B4-BE49-F238E27FC236}">
                <a16:creationId xmlns:a16="http://schemas.microsoft.com/office/drawing/2014/main" id="{3EC6F4CE-EDE8-4C5A-BC4F-151C6FEA8C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6099" y="394785"/>
            <a:ext cx="529533" cy="529533"/>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descr="相關圖片">
            <a:extLst>
              <a:ext uri="{FF2B5EF4-FFF2-40B4-BE49-F238E27FC236}">
                <a16:creationId xmlns:a16="http://schemas.microsoft.com/office/drawing/2014/main" id="{0BAD9D60-B571-47FB-88CF-9789B60BA4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9023" y="932766"/>
            <a:ext cx="529533" cy="529533"/>
          </a:xfrm>
          <a:prstGeom prst="rect">
            <a:avLst/>
          </a:prstGeom>
          <a:noFill/>
          <a:extLst>
            <a:ext uri="{909E8E84-426E-40DD-AFC4-6F175D3DCCD1}">
              <a14:hiddenFill xmlns:a14="http://schemas.microsoft.com/office/drawing/2010/main">
                <a:solidFill>
                  <a:srgbClr val="FFFFFF"/>
                </a:solidFill>
              </a14:hiddenFill>
            </a:ext>
          </a:extLst>
        </p:spPr>
      </p:pic>
      <p:pic>
        <p:nvPicPr>
          <p:cNvPr id="59" name="圖片 58">
            <a:extLst>
              <a:ext uri="{FF2B5EF4-FFF2-40B4-BE49-F238E27FC236}">
                <a16:creationId xmlns:a16="http://schemas.microsoft.com/office/drawing/2014/main" id="{6D79E852-9E45-407D-8164-3DBB577CCA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9089" y="205088"/>
            <a:ext cx="621158" cy="621158"/>
          </a:xfrm>
          <a:prstGeom prst="rect">
            <a:avLst/>
          </a:prstGeom>
        </p:spPr>
      </p:pic>
      <p:pic>
        <p:nvPicPr>
          <p:cNvPr id="90" name="圖片 89">
            <a:extLst>
              <a:ext uri="{FF2B5EF4-FFF2-40B4-BE49-F238E27FC236}">
                <a16:creationId xmlns:a16="http://schemas.microsoft.com/office/drawing/2014/main" id="{F955670E-76B6-4479-AABC-EE100282F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5739" y="742735"/>
            <a:ext cx="621158" cy="621158"/>
          </a:xfrm>
          <a:prstGeom prst="rect">
            <a:avLst/>
          </a:prstGeom>
        </p:spPr>
      </p:pic>
    </p:spTree>
    <p:extLst>
      <p:ext uri="{BB962C8B-B14F-4D97-AF65-F5344CB8AC3E}">
        <p14:creationId xmlns:p14="http://schemas.microsoft.com/office/powerpoint/2010/main" val="351151764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0" grpId="0"/>
      <p:bldP spid="81" grpId="0"/>
      <p:bldP spid="82" grpId="0" animBg="1"/>
      <p:bldP spid="83" grpId="0"/>
      <p:bldP spid="8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Object level </a:t>
            </a:r>
            <a:r>
              <a:rPr lang="en-US" altLang="zh-TW" dirty="0" err="1"/>
              <a:t>v.s</a:t>
            </a:r>
            <a:r>
              <a:rPr lang="en-US" altLang="zh-TW" dirty="0"/>
              <a:t>. Component level</a:t>
            </a:r>
          </a:p>
        </p:txBody>
      </p:sp>
      <p:sp>
        <p:nvSpPr>
          <p:cNvPr id="3" name="內容版面配置區 2"/>
          <p:cNvSpPr>
            <a:spLocks noGrp="1"/>
          </p:cNvSpPr>
          <p:nvPr>
            <p:ph idx="1"/>
          </p:nvPr>
        </p:nvSpPr>
        <p:spPr>
          <a:xfrm>
            <a:off x="628650" y="1825625"/>
            <a:ext cx="7886700" cy="4351338"/>
          </a:xfrm>
        </p:spPr>
        <p:txBody>
          <a:bodyPr/>
          <a:lstStyle/>
          <a:p>
            <a:r>
              <a:rPr lang="en-US" altLang="zh-TW" sz="2400" dirty="0"/>
              <a:t>Minimizing the error defined on component level is not equivalent to improving the generated objects </a:t>
            </a:r>
            <a:endParaRPr lang="zh-TW" altLang="en-US" sz="2400" dirty="0"/>
          </a:p>
          <a:p>
            <a:endParaRPr lang="zh-TW" altLang="en-US" dirty="0"/>
          </a:p>
        </p:txBody>
      </p:sp>
      <mc:AlternateContent xmlns:mc="http://schemas.openxmlformats.org/markup-compatibility/2006" xmlns:a14="http://schemas.microsoft.com/office/drawing/2010/main">
        <mc:Choice Requires="a14">
          <p:sp>
            <p:nvSpPr>
              <p:cNvPr id="5" name="文字方塊 4"/>
              <p:cNvSpPr txBox="1"/>
              <p:nvPr/>
            </p:nvSpPr>
            <p:spPr>
              <a:xfrm>
                <a:off x="679368" y="3122762"/>
                <a:ext cx="1410771" cy="8961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𝐶</m:t>
                      </m:r>
                      <m:r>
                        <a:rPr lang="en-US" altLang="zh-TW" sz="2400" b="0" i="1" smtClean="0">
                          <a:latin typeface="Cambria Math" panose="02040503050406030204" pitchFamily="18" charset="0"/>
                        </a:rPr>
                        <m:t>=</m:t>
                      </m:r>
                      <m:nary>
                        <m:naryPr>
                          <m:chr m:val="∑"/>
                          <m:supHide m:val="on"/>
                          <m:ctrlPr>
                            <a:rPr lang="en-US" altLang="zh-TW" sz="2400" b="0" i="1" smtClean="0">
                              <a:latin typeface="Cambria Math" panose="02040503050406030204" pitchFamily="18" charset="0"/>
                            </a:rPr>
                          </m:ctrlPr>
                        </m:naryPr>
                        <m:sub>
                          <m:r>
                            <m:rPr>
                              <m:brk m:alnAt="7"/>
                            </m:rPr>
                            <a:rPr lang="en-US" altLang="zh-TW" sz="2400" b="0" i="1" smtClean="0">
                              <a:latin typeface="Cambria Math" panose="02040503050406030204" pitchFamily="18" charset="0"/>
                            </a:rPr>
                            <m:t>𝑡</m:t>
                          </m:r>
                        </m:sub>
                        <m:sup/>
                        <m:e>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𝐶</m:t>
                              </m:r>
                            </m:e>
                            <m:sub>
                              <m:r>
                                <a:rPr lang="en-US" altLang="zh-TW" sz="2400" b="0" i="1" smtClean="0">
                                  <a:latin typeface="Cambria Math" panose="02040503050406030204" pitchFamily="18" charset="0"/>
                                </a:rPr>
                                <m:t>𝑡</m:t>
                              </m:r>
                            </m:sub>
                          </m:sSub>
                        </m:e>
                      </m:nary>
                    </m:oMath>
                  </m:oMathPara>
                </a14:m>
                <a:endParaRPr lang="zh-TW" altLang="en-US" sz="2400"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679368" y="3122762"/>
                <a:ext cx="1410771" cy="896143"/>
              </a:xfrm>
              <a:prstGeom prst="rect">
                <a:avLst/>
              </a:prstGeom>
              <a:blipFill>
                <a:blip r:embed="rId3"/>
                <a:stretch>
                  <a:fillRect/>
                </a:stretch>
              </a:blipFill>
            </p:spPr>
            <p:txBody>
              <a:bodyPr/>
              <a:lstStyle/>
              <a:p>
                <a:r>
                  <a:rPr lang="zh-TW" altLang="en-US">
                    <a:noFill/>
                  </a:rPr>
                  <a:t> </a:t>
                </a:r>
              </a:p>
            </p:txBody>
          </p:sp>
        </mc:Fallback>
      </mc:AlternateContent>
      <p:sp>
        <p:nvSpPr>
          <p:cNvPr id="6" name="矩形 5"/>
          <p:cNvSpPr/>
          <p:nvPr/>
        </p:nvSpPr>
        <p:spPr>
          <a:xfrm>
            <a:off x="600163" y="2569076"/>
            <a:ext cx="3568669" cy="461665"/>
          </a:xfrm>
          <a:prstGeom prst="rect">
            <a:avLst/>
          </a:prstGeom>
        </p:spPr>
        <p:txBody>
          <a:bodyPr wrap="none">
            <a:spAutoFit/>
          </a:bodyPr>
          <a:lstStyle/>
          <a:p>
            <a:r>
              <a:rPr lang="en-US" altLang="zh-TW" sz="2400" dirty="0"/>
              <a:t>Ref: </a:t>
            </a:r>
            <a:r>
              <a:rPr lang="zh-TW" altLang="en-US" sz="2400" dirty="0"/>
              <a:t>The dog is running fast</a:t>
            </a:r>
          </a:p>
        </p:txBody>
      </p:sp>
      <p:sp>
        <p:nvSpPr>
          <p:cNvPr id="7" name="矩形 6"/>
          <p:cNvSpPr/>
          <p:nvPr/>
        </p:nvSpPr>
        <p:spPr>
          <a:xfrm>
            <a:off x="3553730" y="3139136"/>
            <a:ext cx="1455207" cy="461665"/>
          </a:xfrm>
          <a:prstGeom prst="rect">
            <a:avLst/>
          </a:prstGeom>
        </p:spPr>
        <p:txBody>
          <a:bodyPr wrap="none">
            <a:spAutoFit/>
          </a:bodyPr>
          <a:lstStyle/>
          <a:p>
            <a:r>
              <a:rPr lang="en-US" altLang="zh-TW" sz="2400" dirty="0"/>
              <a:t>A</a:t>
            </a:r>
            <a:r>
              <a:rPr lang="zh-TW" altLang="en-US" sz="2400" dirty="0"/>
              <a:t> </a:t>
            </a:r>
            <a:r>
              <a:rPr lang="en-US" altLang="zh-TW" sz="2400" dirty="0"/>
              <a:t>cat</a:t>
            </a:r>
            <a:r>
              <a:rPr lang="zh-TW" altLang="en-US" sz="2400" dirty="0"/>
              <a:t> </a:t>
            </a:r>
            <a:r>
              <a:rPr lang="en-US" altLang="zh-TW" sz="2400" dirty="0"/>
              <a:t>a</a:t>
            </a:r>
            <a:r>
              <a:rPr lang="zh-TW" altLang="en-US" sz="2400" dirty="0"/>
              <a:t> </a:t>
            </a:r>
            <a:r>
              <a:rPr lang="en-US" altLang="zh-TW" sz="2400" dirty="0"/>
              <a:t>a</a:t>
            </a:r>
            <a:r>
              <a:rPr lang="zh-TW" altLang="en-US" sz="2400" dirty="0"/>
              <a:t> </a:t>
            </a:r>
            <a:r>
              <a:rPr lang="en-US" altLang="zh-TW" sz="2400" dirty="0"/>
              <a:t>a</a:t>
            </a:r>
            <a:endParaRPr lang="zh-TW" altLang="en-US" sz="2400" dirty="0"/>
          </a:p>
        </p:txBody>
      </p:sp>
      <p:sp>
        <p:nvSpPr>
          <p:cNvPr id="8" name="矩形 7"/>
          <p:cNvSpPr/>
          <p:nvPr/>
        </p:nvSpPr>
        <p:spPr>
          <a:xfrm>
            <a:off x="4266105" y="3802374"/>
            <a:ext cx="2231829" cy="461665"/>
          </a:xfrm>
          <a:prstGeom prst="rect">
            <a:avLst/>
          </a:prstGeom>
        </p:spPr>
        <p:txBody>
          <a:bodyPr wrap="none">
            <a:spAutoFit/>
          </a:bodyPr>
          <a:lstStyle/>
          <a:p>
            <a:r>
              <a:rPr lang="zh-TW" altLang="en-US" sz="2400" dirty="0"/>
              <a:t>The dog is </a:t>
            </a:r>
            <a:r>
              <a:rPr lang="en-US" altLang="zh-TW" sz="2400" dirty="0"/>
              <a:t>is fast</a:t>
            </a:r>
            <a:endParaRPr lang="zh-TW" altLang="en-US" sz="2400" dirty="0"/>
          </a:p>
        </p:txBody>
      </p:sp>
      <p:sp>
        <p:nvSpPr>
          <p:cNvPr id="9" name="矩形 8"/>
          <p:cNvSpPr/>
          <p:nvPr/>
        </p:nvSpPr>
        <p:spPr>
          <a:xfrm>
            <a:off x="5925383" y="4187737"/>
            <a:ext cx="3010889" cy="461665"/>
          </a:xfrm>
          <a:prstGeom prst="rect">
            <a:avLst/>
          </a:prstGeom>
        </p:spPr>
        <p:txBody>
          <a:bodyPr wrap="none">
            <a:spAutoFit/>
          </a:bodyPr>
          <a:lstStyle/>
          <a:p>
            <a:r>
              <a:rPr lang="zh-TW" altLang="en-US" sz="2400" dirty="0"/>
              <a:t>The dog is running </a:t>
            </a:r>
            <a:r>
              <a:rPr lang="en-US" altLang="zh-TW" sz="2400" dirty="0"/>
              <a:t>fast</a:t>
            </a:r>
            <a:endParaRPr lang="zh-TW" altLang="en-US" sz="2400" dirty="0"/>
          </a:p>
        </p:txBody>
      </p:sp>
      <p:sp>
        <p:nvSpPr>
          <p:cNvPr id="10" name="手繪多邊形: 圖案 9"/>
          <p:cNvSpPr/>
          <p:nvPr/>
        </p:nvSpPr>
        <p:spPr>
          <a:xfrm>
            <a:off x="3113194" y="3139136"/>
            <a:ext cx="3923068" cy="1773424"/>
          </a:xfrm>
          <a:custGeom>
            <a:avLst/>
            <a:gdLst>
              <a:gd name="connsiteX0" fmla="*/ 425 w 3923068"/>
              <a:gd name="connsiteY0" fmla="*/ 0 h 1537493"/>
              <a:gd name="connsiteX1" fmla="*/ 26929 w 3923068"/>
              <a:gd name="connsiteY1" fmla="*/ 516835 h 1537493"/>
              <a:gd name="connsiteX2" fmla="*/ 172703 w 3923068"/>
              <a:gd name="connsiteY2" fmla="*/ 1086678 h 1537493"/>
              <a:gd name="connsiteX3" fmla="*/ 994338 w 3923068"/>
              <a:gd name="connsiteY3" fmla="*/ 1444487 h 1537493"/>
              <a:gd name="connsiteX4" fmla="*/ 1603938 w 3923068"/>
              <a:gd name="connsiteY4" fmla="*/ 1510748 h 1537493"/>
              <a:gd name="connsiteX5" fmla="*/ 3512251 w 3923068"/>
              <a:gd name="connsiteY5" fmla="*/ 1537252 h 1537493"/>
              <a:gd name="connsiteX6" fmla="*/ 3923068 w 3923068"/>
              <a:gd name="connsiteY6" fmla="*/ 1497495 h 153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3068" h="1537493">
                <a:moveTo>
                  <a:pt x="425" y="0"/>
                </a:moveTo>
                <a:cubicBezTo>
                  <a:pt x="-680" y="167861"/>
                  <a:pt x="-1784" y="335722"/>
                  <a:pt x="26929" y="516835"/>
                </a:cubicBezTo>
                <a:cubicBezTo>
                  <a:pt x="55642" y="697948"/>
                  <a:pt x="11468" y="932069"/>
                  <a:pt x="172703" y="1086678"/>
                </a:cubicBezTo>
                <a:cubicBezTo>
                  <a:pt x="333938" y="1241287"/>
                  <a:pt x="755799" y="1373809"/>
                  <a:pt x="994338" y="1444487"/>
                </a:cubicBezTo>
                <a:cubicBezTo>
                  <a:pt x="1232877" y="1515165"/>
                  <a:pt x="1184286" y="1495287"/>
                  <a:pt x="1603938" y="1510748"/>
                </a:cubicBezTo>
                <a:cubicBezTo>
                  <a:pt x="2023590" y="1526209"/>
                  <a:pt x="3125729" y="1539461"/>
                  <a:pt x="3512251" y="1537252"/>
                </a:cubicBezTo>
                <a:cubicBezTo>
                  <a:pt x="3898773" y="1535043"/>
                  <a:pt x="3910920" y="1516269"/>
                  <a:pt x="3923068" y="1497495"/>
                </a:cubicBezTo>
              </a:path>
            </a:pathLst>
          </a:cu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直線單箭頭接點 11"/>
          <p:cNvCxnSpPr>
            <a:cxnSpLocks/>
            <a:stCxn id="7" idx="1"/>
          </p:cNvCxnSpPr>
          <p:nvPr/>
        </p:nvCxnSpPr>
        <p:spPr>
          <a:xfrm flipH="1">
            <a:off x="3113194" y="3369969"/>
            <a:ext cx="4405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a:cxnSpLocks/>
            <a:stCxn id="8" idx="1"/>
          </p:cNvCxnSpPr>
          <p:nvPr/>
        </p:nvCxnSpPr>
        <p:spPr>
          <a:xfrm flipH="1">
            <a:off x="3974182" y="4033207"/>
            <a:ext cx="291923" cy="7393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a:cxnSpLocks/>
          </p:cNvCxnSpPr>
          <p:nvPr/>
        </p:nvCxnSpPr>
        <p:spPr>
          <a:xfrm flipH="1">
            <a:off x="5382019" y="4450896"/>
            <a:ext cx="620990" cy="4763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356625" y="4115457"/>
            <a:ext cx="2100443" cy="830997"/>
          </a:xfrm>
          <a:prstGeom prst="rect">
            <a:avLst/>
          </a:prstGeom>
          <a:noFill/>
        </p:spPr>
        <p:txBody>
          <a:bodyPr wrap="square" rtlCol="0">
            <a:spAutoFit/>
          </a:bodyPr>
          <a:lstStyle/>
          <a:p>
            <a:pPr algn="ctr"/>
            <a:r>
              <a:rPr lang="en-US" altLang="zh-TW" sz="2400" dirty="0"/>
              <a:t>Cross-entropy of each step</a:t>
            </a:r>
            <a:endParaRPr lang="zh-TW" altLang="en-US" sz="2400" dirty="0"/>
          </a:p>
        </p:txBody>
      </p:sp>
      <p:cxnSp>
        <p:nvCxnSpPr>
          <p:cNvPr id="24" name="直線單箭頭接點 23"/>
          <p:cNvCxnSpPr>
            <a:cxnSpLocks/>
          </p:cNvCxnSpPr>
          <p:nvPr/>
        </p:nvCxnSpPr>
        <p:spPr>
          <a:xfrm flipV="1">
            <a:off x="2815761" y="3122762"/>
            <a:ext cx="0" cy="195880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a:cxnSpLocks/>
          </p:cNvCxnSpPr>
          <p:nvPr/>
        </p:nvCxnSpPr>
        <p:spPr>
          <a:xfrm>
            <a:off x="2815761" y="5081566"/>
            <a:ext cx="461506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600163" y="5263937"/>
            <a:ext cx="8409332" cy="830997"/>
          </a:xfrm>
          <a:prstGeom prst="rect">
            <a:avLst/>
          </a:prstGeom>
          <a:noFill/>
        </p:spPr>
        <p:txBody>
          <a:bodyPr wrap="square" rtlCol="0">
            <a:spAutoFit/>
          </a:bodyPr>
          <a:lstStyle/>
          <a:p>
            <a:r>
              <a:rPr lang="en-US" altLang="zh-TW" sz="2400" dirty="0"/>
              <a:t>Optimize object-level criterion instead of component-level cross-entropy.</a:t>
            </a:r>
            <a:endParaRPr lang="zh-TW" altLang="en-US" sz="2400" dirty="0"/>
          </a:p>
        </p:txBody>
      </p:sp>
      <p:pic>
        <p:nvPicPr>
          <p:cNvPr id="2050" name="Picture 2" descr="相關圖片"/>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248" y="2674615"/>
            <a:ext cx="1515618" cy="113671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矩形 10"/>
              <p:cNvSpPr/>
              <p:nvPr/>
            </p:nvSpPr>
            <p:spPr>
              <a:xfrm>
                <a:off x="1893133" y="5656860"/>
                <a:ext cx="3959680" cy="461665"/>
              </a:xfrm>
              <a:prstGeom prst="rect">
                <a:avLst/>
              </a:prstGeom>
            </p:spPr>
            <p:txBody>
              <a:bodyPr wrap="square">
                <a:spAutoFit/>
              </a:bodyPr>
              <a:lstStyle/>
              <a:p>
                <a:r>
                  <a:rPr lang="en-US" altLang="zh-TW" sz="2400" dirty="0"/>
                  <a:t>object-level criterion: </a:t>
                </a:r>
                <a14:m>
                  <m:oMath xmlns:m="http://schemas.openxmlformats.org/officeDocument/2006/math">
                    <m:r>
                      <a:rPr lang="en-US" altLang="zh-TW" sz="2400" b="0" i="1" smtClean="0">
                        <a:latin typeface="Cambria Math" panose="02040503050406030204" pitchFamily="18" charset="0"/>
                      </a:rPr>
                      <m:t>𝑅</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𝑦</m:t>
                        </m:r>
                        <m:r>
                          <a:rPr lang="en-US" altLang="zh-TW" sz="2400" b="0" i="1" smtClean="0">
                            <a:latin typeface="Cambria Math" panose="02040503050406030204" pitchFamily="18" charset="0"/>
                          </a:rPr>
                          <m:t>,</m:t>
                        </m:r>
                        <m:acc>
                          <m:accPr>
                            <m:chr m:val="̂"/>
                            <m:ctrlPr>
                              <a:rPr lang="en-US" altLang="zh-TW" sz="2400" b="0" i="1" smtClean="0">
                                <a:latin typeface="Cambria Math" panose="02040503050406030204" pitchFamily="18" charset="0"/>
                              </a:rPr>
                            </m:ctrlPr>
                          </m:accPr>
                          <m:e>
                            <m:r>
                              <a:rPr lang="en-US" altLang="zh-TW" sz="2400" b="0" i="1" smtClean="0">
                                <a:latin typeface="Cambria Math" panose="02040503050406030204" pitchFamily="18" charset="0"/>
                              </a:rPr>
                              <m:t>𝑦</m:t>
                            </m:r>
                          </m:e>
                        </m:acc>
                      </m:e>
                    </m:d>
                  </m:oMath>
                </a14:m>
                <a:r>
                  <a:rPr lang="en-US" altLang="zh-TW" sz="2400" dirty="0"/>
                  <a:t> </a:t>
                </a:r>
                <a:endParaRPr lang="zh-TW" altLang="en-US" sz="2400" dirty="0"/>
              </a:p>
            </p:txBody>
          </p:sp>
        </mc:Choice>
        <mc:Fallback xmlns="">
          <p:sp>
            <p:nvSpPr>
              <p:cNvPr id="11" name="矩形 10"/>
              <p:cNvSpPr>
                <a:spLocks noRot="1" noChangeAspect="1" noMove="1" noResize="1" noEditPoints="1" noAdjustHandles="1" noChangeArrowheads="1" noChangeShapeType="1" noTextEdit="1"/>
              </p:cNvSpPr>
              <p:nvPr/>
            </p:nvSpPr>
            <p:spPr>
              <a:xfrm>
                <a:off x="1893133" y="5656860"/>
                <a:ext cx="3959680" cy="461665"/>
              </a:xfrm>
              <a:prstGeom prst="rect">
                <a:avLst/>
              </a:prstGeom>
              <a:blipFill>
                <a:blip r:embed="rId5"/>
                <a:stretch>
                  <a:fillRect l="-2465" t="-10526" r="-3390" b="-28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0" name="矩形 19"/>
              <p:cNvSpPr/>
              <p:nvPr/>
            </p:nvSpPr>
            <p:spPr>
              <a:xfrm>
                <a:off x="3580739" y="6122636"/>
                <a:ext cx="5428756" cy="461665"/>
              </a:xfrm>
              <a:prstGeom prst="rect">
                <a:avLst/>
              </a:prstGeom>
            </p:spPr>
            <p:txBody>
              <a:bodyPr wrap="square">
                <a:spAutoFit/>
              </a:bodyPr>
              <a:lstStyle/>
              <a:p>
                <a14:m>
                  <m:oMath xmlns:m="http://schemas.openxmlformats.org/officeDocument/2006/math">
                    <m:r>
                      <a:rPr lang="en-US" altLang="zh-TW" sz="2400" i="1">
                        <a:latin typeface="Cambria Math" panose="02040503050406030204" pitchFamily="18" charset="0"/>
                      </a:rPr>
                      <m:t>𝑦</m:t>
                    </m:r>
                  </m:oMath>
                </a14:m>
                <a:r>
                  <a:rPr lang="en-US" altLang="zh-TW" sz="2400" dirty="0"/>
                  <a:t>: generated utterance, </a:t>
                </a:r>
                <a14:m>
                  <m:oMath xmlns:m="http://schemas.openxmlformats.org/officeDocument/2006/math">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oMath>
                </a14:m>
                <a:r>
                  <a:rPr lang="en-US" altLang="zh-TW" sz="2400" dirty="0"/>
                  <a:t>: ground truth </a:t>
                </a:r>
                <a:endParaRPr lang="zh-TW" altLang="en-US" sz="2400" dirty="0"/>
              </a:p>
            </p:txBody>
          </p:sp>
        </mc:Choice>
        <mc:Fallback xmlns="">
          <p:sp>
            <p:nvSpPr>
              <p:cNvPr id="20" name="矩形 19"/>
              <p:cNvSpPr>
                <a:spLocks noRot="1" noChangeAspect="1" noMove="1" noResize="1" noEditPoints="1" noAdjustHandles="1" noChangeArrowheads="1" noChangeShapeType="1" noTextEdit="1"/>
              </p:cNvSpPr>
              <p:nvPr/>
            </p:nvSpPr>
            <p:spPr>
              <a:xfrm>
                <a:off x="3580739" y="6122636"/>
                <a:ext cx="5428756" cy="461665"/>
              </a:xfrm>
              <a:prstGeom prst="rect">
                <a:avLst/>
              </a:prstGeom>
              <a:blipFill>
                <a:blip r:embed="rId6"/>
                <a:stretch>
                  <a:fillRect l="-337" t="-10526" b="-28947"/>
                </a:stretch>
              </a:blipFill>
            </p:spPr>
            <p:txBody>
              <a:bodyPr/>
              <a:lstStyle/>
              <a:p>
                <a:r>
                  <a:rPr lang="zh-TW" altLang="en-US">
                    <a:noFill/>
                  </a:rPr>
                  <a:t> </a:t>
                </a:r>
              </a:p>
            </p:txBody>
          </p:sp>
        </mc:Fallback>
      </mc:AlternateContent>
      <p:sp>
        <p:nvSpPr>
          <p:cNvPr id="13" name="矩形 12"/>
          <p:cNvSpPr/>
          <p:nvPr/>
        </p:nvSpPr>
        <p:spPr>
          <a:xfrm>
            <a:off x="5760441" y="5695532"/>
            <a:ext cx="2754909" cy="4975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Gradient Descent?</a:t>
            </a:r>
            <a:endParaRPr lang="zh-TW" altLang="en-US" sz="2400" dirty="0"/>
          </a:p>
        </p:txBody>
      </p:sp>
    </p:spTree>
    <p:extLst>
      <p:ext uri="{BB962C8B-B14F-4D97-AF65-F5344CB8AC3E}">
        <p14:creationId xmlns:p14="http://schemas.microsoft.com/office/powerpoint/2010/main" val="361696355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animBg="1"/>
      <p:bldP spid="22" grpId="0"/>
      <p:bldP spid="30" grpId="0"/>
      <p:bldP spid="11" grpId="0"/>
      <p:bldP spid="20" grpId="0"/>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Reinforcement learning?</a:t>
            </a:r>
            <a:endParaRPr lang="zh-TW" altLang="en-US" dirty="0"/>
          </a:p>
        </p:txBody>
      </p:sp>
      <p:cxnSp>
        <p:nvCxnSpPr>
          <p:cNvPr id="4" name="直線單箭頭接點 3"/>
          <p:cNvCxnSpPr/>
          <p:nvPr/>
        </p:nvCxnSpPr>
        <p:spPr>
          <a:xfrm flipV="1">
            <a:off x="2174550" y="4252344"/>
            <a:ext cx="1959663" cy="89282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圖片 4"/>
          <p:cNvPicPr>
            <a:picLocks noChangeAspect="1"/>
          </p:cNvPicPr>
          <p:nvPr/>
        </p:nvPicPr>
        <p:blipFill>
          <a:blip r:embed="rId3"/>
          <a:stretch>
            <a:fillRect/>
          </a:stretch>
        </p:blipFill>
        <p:spPr>
          <a:xfrm>
            <a:off x="59927" y="2246226"/>
            <a:ext cx="2826517" cy="1928191"/>
          </a:xfrm>
          <a:prstGeom prst="rect">
            <a:avLst/>
          </a:prstGeom>
        </p:spPr>
      </p:pic>
      <p:pic>
        <p:nvPicPr>
          <p:cNvPr id="6" name="圖片 5"/>
          <p:cNvPicPr>
            <a:picLocks noChangeAspect="1"/>
          </p:cNvPicPr>
          <p:nvPr/>
        </p:nvPicPr>
        <p:blipFill>
          <a:blip r:embed="rId4"/>
          <a:stretch>
            <a:fillRect/>
          </a:stretch>
        </p:blipFill>
        <p:spPr>
          <a:xfrm>
            <a:off x="3068522" y="2238275"/>
            <a:ext cx="2826517" cy="1944092"/>
          </a:xfrm>
          <a:prstGeom prst="rect">
            <a:avLst/>
          </a:prstGeom>
        </p:spPr>
      </p:pic>
      <p:pic>
        <p:nvPicPr>
          <p:cNvPr id="7" name="圖片 6"/>
          <p:cNvPicPr>
            <a:picLocks noChangeAspect="1"/>
          </p:cNvPicPr>
          <p:nvPr/>
        </p:nvPicPr>
        <p:blipFill>
          <a:blip r:embed="rId5"/>
          <a:stretch>
            <a:fillRect/>
          </a:stretch>
        </p:blipFill>
        <p:spPr>
          <a:xfrm>
            <a:off x="6077117" y="2238275"/>
            <a:ext cx="3008827" cy="1944092"/>
          </a:xfrm>
          <a:prstGeom prst="rect">
            <a:avLst/>
          </a:prstGeom>
        </p:spPr>
      </p:pic>
      <mc:AlternateContent xmlns:mc="http://schemas.openxmlformats.org/markup-compatibility/2006" xmlns:a14="http://schemas.microsoft.com/office/drawing/2010/main">
        <mc:Choice Requires="a14">
          <p:sp>
            <p:nvSpPr>
              <p:cNvPr id="8" name="文字方塊 7"/>
              <p:cNvSpPr txBox="1"/>
              <p:nvPr/>
            </p:nvSpPr>
            <p:spPr>
              <a:xfrm>
                <a:off x="130614" y="1407278"/>
                <a:ext cx="2685142" cy="830997"/>
              </a:xfrm>
              <a:prstGeom prst="rect">
                <a:avLst/>
              </a:prstGeom>
              <a:noFill/>
            </p:spPr>
            <p:txBody>
              <a:bodyPr wrap="square" rtlCol="0">
                <a:spAutoFit/>
              </a:bodyPr>
              <a:lstStyle/>
              <a:p>
                <a:pPr algn="ctr"/>
                <a:r>
                  <a:rPr lang="en-US" altLang="zh-TW" sz="2400" dirty="0"/>
                  <a:t>Start with observation </a:t>
                </a: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𝑠</m:t>
                        </m:r>
                      </m:e>
                      <m:sub>
                        <m:r>
                          <a:rPr lang="en-US" altLang="zh-TW" sz="2400" b="0" i="1" smtClean="0">
                            <a:latin typeface="Cambria Math" panose="02040503050406030204" pitchFamily="18" charset="0"/>
                          </a:rPr>
                          <m:t>1</m:t>
                        </m:r>
                      </m:sub>
                    </m:sSub>
                  </m:oMath>
                </a14:m>
                <a:endParaRPr lang="zh-TW" altLang="en-US" sz="24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130614" y="1407278"/>
                <a:ext cx="2685142" cy="830997"/>
              </a:xfrm>
              <a:prstGeom prst="rect">
                <a:avLst/>
              </a:prstGeom>
              <a:blipFill>
                <a:blip r:embed="rId6"/>
                <a:stretch>
                  <a:fillRect t="-5882" b="-1617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p:cNvSpPr txBox="1"/>
              <p:nvPr/>
            </p:nvSpPr>
            <p:spPr>
              <a:xfrm>
                <a:off x="3139209" y="1784561"/>
                <a:ext cx="2685142" cy="461665"/>
              </a:xfrm>
              <a:prstGeom prst="rect">
                <a:avLst/>
              </a:prstGeom>
              <a:noFill/>
            </p:spPr>
            <p:txBody>
              <a:bodyPr wrap="square" rtlCol="0">
                <a:spAutoFit/>
              </a:bodyPr>
              <a:lstStyle/>
              <a:p>
                <a:pPr algn="ctr"/>
                <a:r>
                  <a:rPr lang="en-US" altLang="zh-TW" sz="2400" dirty="0"/>
                  <a:t>Observation </a:t>
                </a: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𝑠</m:t>
                        </m:r>
                      </m:e>
                      <m:sub>
                        <m:r>
                          <a:rPr lang="en-US" altLang="zh-TW" sz="2400" b="0" i="1" smtClean="0">
                            <a:latin typeface="Cambria Math" panose="02040503050406030204" pitchFamily="18" charset="0"/>
                          </a:rPr>
                          <m:t>2</m:t>
                        </m:r>
                      </m:sub>
                    </m:sSub>
                  </m:oMath>
                </a14:m>
                <a:endParaRPr lang="zh-TW" altLang="en-US" sz="2400"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3139209" y="1784561"/>
                <a:ext cx="2685142" cy="461665"/>
              </a:xfrm>
              <a:prstGeom prst="rect">
                <a:avLst/>
              </a:prstGeom>
              <a:blipFill>
                <a:blip r:embed="rId7"/>
                <a:stretch>
                  <a:fillRect t="-10667" b="-30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p:cNvSpPr txBox="1"/>
              <p:nvPr/>
            </p:nvSpPr>
            <p:spPr>
              <a:xfrm>
                <a:off x="6238959" y="1776610"/>
                <a:ext cx="2685142" cy="461665"/>
              </a:xfrm>
              <a:prstGeom prst="rect">
                <a:avLst/>
              </a:prstGeom>
              <a:noFill/>
            </p:spPr>
            <p:txBody>
              <a:bodyPr wrap="square" rtlCol="0">
                <a:spAutoFit/>
              </a:bodyPr>
              <a:lstStyle/>
              <a:p>
                <a:pPr algn="ctr"/>
                <a:r>
                  <a:rPr lang="en-US" altLang="zh-TW" sz="2400" dirty="0"/>
                  <a:t>Observation </a:t>
                </a: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𝑠</m:t>
                        </m:r>
                      </m:e>
                      <m:sub>
                        <m:r>
                          <a:rPr lang="en-US" altLang="zh-TW" sz="2400" b="0" i="1" smtClean="0">
                            <a:latin typeface="Cambria Math" panose="02040503050406030204" pitchFamily="18" charset="0"/>
                          </a:rPr>
                          <m:t>3</m:t>
                        </m:r>
                      </m:sub>
                    </m:sSub>
                  </m:oMath>
                </a14:m>
                <a:endParaRPr lang="zh-TW" altLang="en-US" sz="2400" dirty="0"/>
              </a:p>
            </p:txBody>
          </p:sp>
        </mc:Choice>
        <mc:Fallback xmlns="">
          <p:sp>
            <p:nvSpPr>
              <p:cNvPr id="10" name="文字方塊 9"/>
              <p:cNvSpPr txBox="1">
                <a:spLocks noRot="1" noChangeAspect="1" noMove="1" noResize="1" noEditPoints="1" noAdjustHandles="1" noChangeArrowheads="1" noChangeShapeType="1" noTextEdit="1"/>
              </p:cNvSpPr>
              <p:nvPr/>
            </p:nvSpPr>
            <p:spPr>
              <a:xfrm>
                <a:off x="6238959" y="1776610"/>
                <a:ext cx="2685142" cy="461665"/>
              </a:xfrm>
              <a:prstGeom prst="rect">
                <a:avLst/>
              </a:prstGeom>
              <a:blipFill>
                <a:blip r:embed="rId8"/>
                <a:stretch>
                  <a:fillRect t="-10526" b="-28947"/>
                </a:stretch>
              </a:blipFill>
            </p:spPr>
            <p:txBody>
              <a:bodyPr/>
              <a:lstStyle/>
              <a:p>
                <a:r>
                  <a:rPr lang="zh-TW" altLang="en-US">
                    <a:noFill/>
                  </a:rPr>
                  <a:t> </a:t>
                </a:r>
              </a:p>
            </p:txBody>
          </p:sp>
        </mc:Fallback>
      </mc:AlternateContent>
      <p:pic>
        <p:nvPicPr>
          <p:cNvPr id="11" name="Picture 2" descr="http://www.is-scam.com/wp-content/uploads/2014/12/question-robo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93689" y="5013556"/>
            <a:ext cx="1104228" cy="142492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語音泡泡: 圓角矩形 11"/>
              <p:cNvSpPr/>
              <p:nvPr/>
            </p:nvSpPr>
            <p:spPr>
              <a:xfrm>
                <a:off x="1902341" y="5726020"/>
                <a:ext cx="2494481" cy="592930"/>
              </a:xfrm>
              <a:prstGeom prst="wedgeRoundRectCallout">
                <a:avLst>
                  <a:gd name="adj1" fmla="val -50899"/>
                  <a:gd name="adj2" fmla="val -745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Action </a:t>
                </a:r>
                <a14:m>
                  <m:oMath xmlns:m="http://schemas.openxmlformats.org/officeDocument/2006/math">
                    <m:sSub>
                      <m:sSubPr>
                        <m:ctrlPr>
                          <a:rPr lang="en-US" altLang="zh-TW" sz="2400" i="1">
                            <a:latin typeface="Cambria Math" panose="02040503050406030204" pitchFamily="18" charset="0"/>
                          </a:rPr>
                        </m:ctrlPr>
                      </m:sSubPr>
                      <m:e>
                        <m:r>
                          <a:rPr lang="en-US" altLang="zh-TW" sz="2400" b="0" i="1" smtClean="0">
                            <a:latin typeface="Cambria Math" panose="02040503050406030204" pitchFamily="18" charset="0"/>
                          </a:rPr>
                          <m:t>𝑎</m:t>
                        </m:r>
                      </m:e>
                      <m:sub>
                        <m:r>
                          <a:rPr lang="en-US" altLang="zh-TW" sz="2400" i="1">
                            <a:latin typeface="Cambria Math" panose="02040503050406030204" pitchFamily="18" charset="0"/>
                          </a:rPr>
                          <m:t>1</m:t>
                        </m:r>
                      </m:sub>
                    </m:sSub>
                  </m:oMath>
                </a14:m>
                <a:r>
                  <a:rPr lang="en-US" altLang="zh-TW" sz="2400" dirty="0"/>
                  <a:t>: “right”  </a:t>
                </a:r>
                <a:endParaRPr lang="zh-TW" altLang="en-US" sz="2400" dirty="0"/>
              </a:p>
            </p:txBody>
          </p:sp>
        </mc:Choice>
        <mc:Fallback xmlns="">
          <p:sp>
            <p:nvSpPr>
              <p:cNvPr id="12" name="語音泡泡: 圓角矩形 11"/>
              <p:cNvSpPr>
                <a:spLocks noRot="1" noChangeAspect="1" noMove="1" noResize="1" noEditPoints="1" noAdjustHandles="1" noChangeArrowheads="1" noChangeShapeType="1" noTextEdit="1"/>
              </p:cNvSpPr>
              <p:nvPr/>
            </p:nvSpPr>
            <p:spPr>
              <a:xfrm>
                <a:off x="1902341" y="5726020"/>
                <a:ext cx="2494481" cy="592930"/>
              </a:xfrm>
              <a:prstGeom prst="wedgeRoundRectCallout">
                <a:avLst>
                  <a:gd name="adj1" fmla="val -50899"/>
                  <a:gd name="adj2" fmla="val -74582"/>
                  <a:gd name="adj3" fmla="val 16667"/>
                </a:avLst>
              </a:prstGeom>
              <a:blipFill>
                <a:blip r:embed="rId10"/>
                <a:stretch>
                  <a:fillRect r="-5687" b="-793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p:cNvSpPr txBox="1"/>
              <p:nvPr/>
            </p:nvSpPr>
            <p:spPr>
              <a:xfrm>
                <a:off x="2548891" y="4659391"/>
                <a:ext cx="2005083"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zh-TW" sz="2400" dirty="0"/>
                  <a:t>Obtain reward </a:t>
                </a:r>
                <a14:m>
                  <m:oMath xmlns:m="http://schemas.openxmlformats.org/officeDocument/2006/math">
                    <m:sSub>
                      <m:sSubPr>
                        <m:ctrlPr>
                          <a:rPr lang="en-US" altLang="zh-TW" sz="2400" i="1">
                            <a:latin typeface="Cambria Math" panose="02040503050406030204" pitchFamily="18" charset="0"/>
                          </a:rPr>
                        </m:ctrlPr>
                      </m:sSubPr>
                      <m:e>
                        <m:r>
                          <a:rPr lang="en-US" altLang="zh-TW" sz="2400" b="0" i="1" smtClean="0">
                            <a:latin typeface="Cambria Math" panose="02040503050406030204" pitchFamily="18" charset="0"/>
                          </a:rPr>
                          <m:t>𝑟</m:t>
                        </m:r>
                      </m:e>
                      <m:sub>
                        <m:r>
                          <a:rPr lang="en-US" altLang="zh-TW" sz="2400" i="1">
                            <a:latin typeface="Cambria Math" panose="02040503050406030204" pitchFamily="18" charset="0"/>
                          </a:rPr>
                          <m:t>1</m:t>
                        </m:r>
                      </m:sub>
                    </m:sSub>
                    <m:r>
                      <a:rPr lang="en-US" altLang="zh-TW" sz="2400" b="0" i="1" smtClean="0">
                        <a:latin typeface="Cambria Math" panose="02040503050406030204" pitchFamily="18" charset="0"/>
                      </a:rPr>
                      <m:t>=0</m:t>
                    </m:r>
                  </m:oMath>
                </a14:m>
                <a:r>
                  <a:rPr lang="en-US" altLang="zh-TW" sz="2400" dirty="0"/>
                  <a:t> </a:t>
                </a:r>
                <a:endParaRPr lang="zh-TW" altLang="en-US" sz="2400" dirty="0"/>
              </a:p>
            </p:txBody>
          </p:sp>
        </mc:Choice>
        <mc:Fallback xmlns="">
          <p:sp>
            <p:nvSpPr>
              <p:cNvPr id="13" name="文字方塊 12"/>
              <p:cNvSpPr txBox="1">
                <a:spLocks noRot="1" noChangeAspect="1" noMove="1" noResize="1" noEditPoints="1" noAdjustHandles="1" noChangeArrowheads="1" noChangeShapeType="1" noTextEdit="1"/>
              </p:cNvSpPr>
              <p:nvPr/>
            </p:nvSpPr>
            <p:spPr>
              <a:xfrm>
                <a:off x="2548891" y="4659391"/>
                <a:ext cx="2005083" cy="830997"/>
              </a:xfrm>
              <a:prstGeom prst="rect">
                <a:avLst/>
              </a:prstGeom>
              <a:blipFill>
                <a:blip r:embed="rId11"/>
                <a:stretch>
                  <a:fillRect l="-3333" t="-5797" r="-6970"/>
                </a:stretch>
              </a:blipFill>
            </p:spPr>
            <p:txBody>
              <a:bodyPr/>
              <a:lstStyle/>
              <a:p>
                <a:r>
                  <a:rPr lang="zh-TW" altLang="en-US">
                    <a:noFill/>
                  </a:rPr>
                  <a:t> </a:t>
                </a:r>
              </a:p>
            </p:txBody>
          </p:sp>
        </mc:Fallback>
      </mc:AlternateContent>
      <p:pic>
        <p:nvPicPr>
          <p:cNvPr id="14" name="Picture 2" descr="http://www.is-scam.com/wp-content/uploads/2014/12/question-robo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05474" y="4990078"/>
            <a:ext cx="1104228" cy="142492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語音泡泡: 圓角矩形 14"/>
              <p:cNvSpPr/>
              <p:nvPr/>
            </p:nvSpPr>
            <p:spPr>
              <a:xfrm>
                <a:off x="5814127" y="5702542"/>
                <a:ext cx="2220686" cy="592930"/>
              </a:xfrm>
              <a:prstGeom prst="wedgeRoundRectCallout">
                <a:avLst>
                  <a:gd name="adj1" fmla="val -50899"/>
                  <a:gd name="adj2" fmla="val -745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Action </a:t>
                </a:r>
                <a14:m>
                  <m:oMath xmlns:m="http://schemas.openxmlformats.org/officeDocument/2006/math">
                    <m:sSub>
                      <m:sSubPr>
                        <m:ctrlPr>
                          <a:rPr lang="en-US" altLang="zh-TW" sz="2400" i="1">
                            <a:latin typeface="Cambria Math" panose="02040503050406030204" pitchFamily="18" charset="0"/>
                          </a:rPr>
                        </m:ctrlPr>
                      </m:sSubPr>
                      <m:e>
                        <m:r>
                          <a:rPr lang="en-US" altLang="zh-TW" sz="2400" b="0" i="1" smtClean="0">
                            <a:latin typeface="Cambria Math" panose="02040503050406030204" pitchFamily="18" charset="0"/>
                          </a:rPr>
                          <m:t>𝑎</m:t>
                        </m:r>
                      </m:e>
                      <m:sub>
                        <m:r>
                          <a:rPr lang="en-US" altLang="zh-TW" sz="2400" b="0" i="1" smtClean="0">
                            <a:latin typeface="Cambria Math" panose="02040503050406030204" pitchFamily="18" charset="0"/>
                          </a:rPr>
                          <m:t>2</m:t>
                        </m:r>
                      </m:sub>
                    </m:sSub>
                  </m:oMath>
                </a14:m>
                <a:r>
                  <a:rPr lang="en-US" altLang="zh-TW" sz="2400" dirty="0"/>
                  <a:t>: “fire”  </a:t>
                </a:r>
                <a:endParaRPr lang="zh-TW" altLang="en-US" sz="2400" dirty="0"/>
              </a:p>
            </p:txBody>
          </p:sp>
        </mc:Choice>
        <mc:Fallback xmlns="">
          <p:sp>
            <p:nvSpPr>
              <p:cNvPr id="15" name="語音泡泡: 圓角矩形 14"/>
              <p:cNvSpPr>
                <a:spLocks noRot="1" noChangeAspect="1" noMove="1" noResize="1" noEditPoints="1" noAdjustHandles="1" noChangeArrowheads="1" noChangeShapeType="1" noTextEdit="1"/>
              </p:cNvSpPr>
              <p:nvPr/>
            </p:nvSpPr>
            <p:spPr>
              <a:xfrm>
                <a:off x="5814127" y="5702542"/>
                <a:ext cx="2220686" cy="592930"/>
              </a:xfrm>
              <a:prstGeom prst="wedgeRoundRectCallout">
                <a:avLst>
                  <a:gd name="adj1" fmla="val -50899"/>
                  <a:gd name="adj2" fmla="val -74582"/>
                  <a:gd name="adj3" fmla="val 16667"/>
                </a:avLst>
              </a:prstGeom>
              <a:blipFill>
                <a:blip r:embed="rId12"/>
                <a:stretch>
                  <a:fillRect l="-2387" r="-11671" b="-8730"/>
                </a:stretch>
              </a:blipFill>
            </p:spPr>
            <p:txBody>
              <a:bodyPr/>
              <a:lstStyle/>
              <a:p>
                <a:r>
                  <a:rPr lang="zh-TW" altLang="en-US">
                    <a:noFill/>
                  </a:rPr>
                  <a:t> </a:t>
                </a:r>
              </a:p>
            </p:txBody>
          </p:sp>
        </mc:Fallback>
      </mc:AlternateContent>
      <p:sp>
        <p:nvSpPr>
          <p:cNvPr id="16" name="文字方塊 15"/>
          <p:cNvSpPr txBox="1"/>
          <p:nvPr/>
        </p:nvSpPr>
        <p:spPr>
          <a:xfrm>
            <a:off x="6410943" y="6207651"/>
            <a:ext cx="1683657" cy="461665"/>
          </a:xfrm>
          <a:prstGeom prst="rect">
            <a:avLst/>
          </a:prstGeom>
          <a:noFill/>
        </p:spPr>
        <p:txBody>
          <a:bodyPr wrap="square" rtlCol="0">
            <a:spAutoFit/>
          </a:bodyPr>
          <a:lstStyle/>
          <a:p>
            <a:pPr algn="ctr"/>
            <a:r>
              <a:rPr lang="en-US" altLang="zh-TW" sz="2400" dirty="0"/>
              <a:t>(kill an alien)</a:t>
            </a:r>
            <a:endParaRPr lang="zh-TW" altLang="en-US" sz="2400" dirty="0"/>
          </a:p>
        </p:txBody>
      </p:sp>
      <p:cxnSp>
        <p:nvCxnSpPr>
          <p:cNvPr id="17" name="直線單箭頭接點 16"/>
          <p:cNvCxnSpPr/>
          <p:nvPr/>
        </p:nvCxnSpPr>
        <p:spPr>
          <a:xfrm>
            <a:off x="1067150" y="4202191"/>
            <a:ext cx="440434" cy="9144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a:off x="4713416" y="4262085"/>
            <a:ext cx="706645" cy="82547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a:endCxn id="7" idx="2"/>
          </p:cNvCxnSpPr>
          <p:nvPr/>
        </p:nvCxnSpPr>
        <p:spPr>
          <a:xfrm flipV="1">
            <a:off x="6058387" y="4182367"/>
            <a:ext cx="1523144" cy="91264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文字方塊 19"/>
              <p:cNvSpPr txBox="1"/>
              <p:nvPr/>
            </p:nvSpPr>
            <p:spPr>
              <a:xfrm>
                <a:off x="6565111" y="4638691"/>
                <a:ext cx="2098905"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zh-TW" sz="2400" dirty="0"/>
                  <a:t>Obtain reward </a:t>
                </a:r>
                <a14:m>
                  <m:oMath xmlns:m="http://schemas.openxmlformats.org/officeDocument/2006/math">
                    <m:sSub>
                      <m:sSubPr>
                        <m:ctrlPr>
                          <a:rPr lang="en-US" altLang="zh-TW" sz="2400" i="1">
                            <a:latin typeface="Cambria Math" panose="02040503050406030204" pitchFamily="18" charset="0"/>
                          </a:rPr>
                        </m:ctrlPr>
                      </m:sSubPr>
                      <m:e>
                        <m:r>
                          <a:rPr lang="en-US" altLang="zh-TW" sz="2400" b="0" i="1" smtClean="0">
                            <a:latin typeface="Cambria Math" panose="02040503050406030204" pitchFamily="18" charset="0"/>
                          </a:rPr>
                          <m:t>𝑟</m:t>
                        </m:r>
                      </m:e>
                      <m:sub>
                        <m:r>
                          <a:rPr lang="en-US" altLang="zh-TW" sz="2400" b="0" i="1" smtClean="0">
                            <a:latin typeface="Cambria Math" panose="02040503050406030204" pitchFamily="18" charset="0"/>
                          </a:rPr>
                          <m:t>2</m:t>
                        </m:r>
                      </m:sub>
                    </m:sSub>
                    <m:r>
                      <a:rPr lang="en-US" altLang="zh-TW" sz="2400" b="0" i="1" smtClean="0">
                        <a:latin typeface="Cambria Math" panose="02040503050406030204" pitchFamily="18" charset="0"/>
                      </a:rPr>
                      <m:t>=5</m:t>
                    </m:r>
                  </m:oMath>
                </a14:m>
                <a:r>
                  <a:rPr lang="en-US" altLang="zh-TW" sz="2400" dirty="0"/>
                  <a:t> </a:t>
                </a:r>
                <a:endParaRPr lang="zh-TW" altLang="en-US" sz="2400" dirty="0"/>
              </a:p>
            </p:txBody>
          </p:sp>
        </mc:Choice>
        <mc:Fallback xmlns="">
          <p:sp>
            <p:nvSpPr>
              <p:cNvPr id="20" name="文字方塊 19"/>
              <p:cNvSpPr txBox="1">
                <a:spLocks noRot="1" noChangeAspect="1" noMove="1" noResize="1" noEditPoints="1" noAdjustHandles="1" noChangeArrowheads="1" noChangeShapeType="1" noTextEdit="1"/>
              </p:cNvSpPr>
              <p:nvPr/>
            </p:nvSpPr>
            <p:spPr>
              <a:xfrm>
                <a:off x="6565111" y="4638691"/>
                <a:ext cx="2098905" cy="830997"/>
              </a:xfrm>
              <a:prstGeom prst="rect">
                <a:avLst/>
              </a:prstGeom>
              <a:blipFill>
                <a:blip r:embed="rId13"/>
                <a:stretch>
                  <a:fillRect l="-870" t="-5839" r="-463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53850966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animBg="1"/>
      <p:bldP spid="13" grpId="0" animBg="1"/>
      <p:bldP spid="15" grpId="0" animBg="1"/>
      <p:bldP spid="16" grpId="0"/>
      <p:bldP spid="2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Reinforcement learning?</a:t>
            </a:r>
            <a:endParaRPr lang="zh-TW" altLang="en-US" dirty="0"/>
          </a:p>
        </p:txBody>
      </p:sp>
      <p:sp>
        <p:nvSpPr>
          <p:cNvPr id="4" name="矩形 3"/>
          <p:cNvSpPr/>
          <p:nvPr/>
        </p:nvSpPr>
        <p:spPr>
          <a:xfrm>
            <a:off x="81747" y="5579009"/>
            <a:ext cx="3936515" cy="1200329"/>
          </a:xfrm>
          <a:prstGeom prst="rect">
            <a:avLst/>
          </a:prstGeom>
        </p:spPr>
        <p:txBody>
          <a:bodyPr wrap="square">
            <a:spAutoFit/>
          </a:bodyPr>
          <a:lstStyle/>
          <a:p>
            <a:r>
              <a:rPr lang="en-US" altLang="zh-TW" dirty="0"/>
              <a:t>Marc'Aurelio </a:t>
            </a:r>
            <a:r>
              <a:rPr lang="en-US" altLang="zh-TW" dirty="0" err="1"/>
              <a:t>Ranzato</a:t>
            </a:r>
            <a:r>
              <a:rPr lang="en-US" altLang="zh-TW" dirty="0"/>
              <a:t>, </a:t>
            </a:r>
            <a:r>
              <a:rPr lang="en-US" altLang="zh-TW" dirty="0" err="1"/>
              <a:t>Sumit</a:t>
            </a:r>
            <a:r>
              <a:rPr lang="en-US" altLang="zh-TW" dirty="0"/>
              <a:t> Chopra, Michael </a:t>
            </a:r>
            <a:r>
              <a:rPr lang="en-US" altLang="zh-TW" dirty="0" err="1"/>
              <a:t>Auli</a:t>
            </a:r>
            <a:r>
              <a:rPr lang="en-US" altLang="zh-TW" dirty="0"/>
              <a:t>, </a:t>
            </a:r>
            <a:r>
              <a:rPr lang="en-US" altLang="zh-TW" dirty="0" err="1"/>
              <a:t>Wojciech</a:t>
            </a:r>
            <a:r>
              <a:rPr lang="en-US" altLang="zh-TW" dirty="0"/>
              <a:t> Zaremba, “Sequence Level Training with Recurrent Neural Networks”, ICLR, 2016</a:t>
            </a:r>
            <a:endParaRPr lang="zh-TW" altLang="en-US" dirty="0"/>
          </a:p>
        </p:txBody>
      </p:sp>
      <p:sp>
        <p:nvSpPr>
          <p:cNvPr id="5" name="文字方塊 4"/>
          <p:cNvSpPr txBox="1"/>
          <p:nvPr/>
        </p:nvSpPr>
        <p:spPr>
          <a:xfrm>
            <a:off x="5877337" y="1759075"/>
            <a:ext cx="774700"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6" name="文字方塊 5"/>
          <p:cNvSpPr txBox="1"/>
          <p:nvPr/>
        </p:nvSpPr>
        <p:spPr>
          <a:xfrm>
            <a:off x="7636476" y="1773862"/>
            <a:ext cx="774700" cy="461665"/>
          </a:xfrm>
          <a:prstGeom prst="rect">
            <a:avLst/>
          </a:prstGeom>
          <a:noFill/>
        </p:spPr>
        <p:txBody>
          <a:bodyPr wrap="square" rtlCol="0">
            <a:spAutoFit/>
          </a:bodyPr>
          <a:lstStyle/>
          <a:p>
            <a:pPr algn="ctr"/>
            <a:r>
              <a:rPr lang="en-US" altLang="zh-TW" sz="2400" dirty="0"/>
              <a:t>A</a:t>
            </a:r>
            <a:endParaRPr lang="zh-TW" altLang="en-US" sz="2400" dirty="0"/>
          </a:p>
        </p:txBody>
      </p:sp>
      <p:cxnSp>
        <p:nvCxnSpPr>
          <p:cNvPr id="7" name="直線單箭頭接點 6"/>
          <p:cNvCxnSpPr/>
          <p:nvPr/>
        </p:nvCxnSpPr>
        <p:spPr>
          <a:xfrm flipV="1">
            <a:off x="4514957" y="3442768"/>
            <a:ext cx="0" cy="3127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p:cNvCxnSpPr/>
          <p:nvPr/>
        </p:nvCxnSpPr>
        <p:spPr>
          <a:xfrm flipV="1">
            <a:off x="6249961" y="3402399"/>
            <a:ext cx="0" cy="3127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4282381" y="3782559"/>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sp>
        <p:nvSpPr>
          <p:cNvPr id="10" name="矩形 9"/>
          <p:cNvSpPr/>
          <p:nvPr/>
        </p:nvSpPr>
        <p:spPr>
          <a:xfrm>
            <a:off x="6017385" y="3750819"/>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cxnSp>
        <p:nvCxnSpPr>
          <p:cNvPr id="11" name="直線單箭頭接點 10"/>
          <p:cNvCxnSpPr>
            <a:cxnSpLocks/>
            <a:stCxn id="9" idx="3"/>
          </p:cNvCxnSpPr>
          <p:nvPr/>
        </p:nvCxnSpPr>
        <p:spPr>
          <a:xfrm flipV="1">
            <a:off x="4747534" y="4061588"/>
            <a:ext cx="1239442"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4256235" y="4785988"/>
            <a:ext cx="461666" cy="7794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cxnSp>
        <p:nvCxnSpPr>
          <p:cNvPr id="13" name="直線單箭頭接點 12"/>
          <p:cNvCxnSpPr>
            <a:cxnSpLocks/>
          </p:cNvCxnSpPr>
          <p:nvPr/>
        </p:nvCxnSpPr>
        <p:spPr>
          <a:xfrm flipV="1">
            <a:off x="4514957" y="4397002"/>
            <a:ext cx="0" cy="40904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6035598" y="4802104"/>
            <a:ext cx="461666" cy="7794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cxnSp>
        <p:nvCxnSpPr>
          <p:cNvPr id="15" name="直線單箭頭接點 14"/>
          <p:cNvCxnSpPr>
            <a:cxnSpLocks/>
          </p:cNvCxnSpPr>
          <p:nvPr/>
        </p:nvCxnSpPr>
        <p:spPr>
          <a:xfrm flipV="1">
            <a:off x="6264687" y="4369600"/>
            <a:ext cx="0" cy="40904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4284124" y="2610041"/>
            <a:ext cx="461666" cy="7794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17" name="文字方塊 16"/>
          <p:cNvSpPr txBox="1"/>
          <p:nvPr/>
        </p:nvSpPr>
        <p:spPr>
          <a:xfrm>
            <a:off x="3882895" y="2548073"/>
            <a:ext cx="482600"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18" name="文字方塊 17"/>
          <p:cNvSpPr txBox="1"/>
          <p:nvPr/>
        </p:nvSpPr>
        <p:spPr>
          <a:xfrm>
            <a:off x="3882895" y="2984215"/>
            <a:ext cx="482600"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19" name="橢圓 18"/>
          <p:cNvSpPr/>
          <p:nvPr/>
        </p:nvSpPr>
        <p:spPr>
          <a:xfrm>
            <a:off x="4372178" y="3018907"/>
            <a:ext cx="291789" cy="291789"/>
          </a:xfrm>
          <a:prstGeom prst="ellipse">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20" name="橢圓 19"/>
          <p:cNvSpPr/>
          <p:nvPr/>
        </p:nvSpPr>
        <p:spPr>
          <a:xfrm>
            <a:off x="4369062" y="2666358"/>
            <a:ext cx="291789" cy="29178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cxnSp>
        <p:nvCxnSpPr>
          <p:cNvPr id="21" name="直線單箭頭接點 20"/>
          <p:cNvCxnSpPr>
            <a:cxnSpLocks/>
          </p:cNvCxnSpPr>
          <p:nvPr/>
        </p:nvCxnSpPr>
        <p:spPr>
          <a:xfrm flipV="1">
            <a:off x="5628855" y="4380092"/>
            <a:ext cx="381999" cy="4496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6012597" y="2605429"/>
            <a:ext cx="461666" cy="7794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23" name="文字方塊 22"/>
          <p:cNvSpPr txBox="1"/>
          <p:nvPr/>
        </p:nvSpPr>
        <p:spPr>
          <a:xfrm>
            <a:off x="5615991" y="2522877"/>
            <a:ext cx="432086"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24" name="文字方塊 23"/>
          <p:cNvSpPr txBox="1"/>
          <p:nvPr/>
        </p:nvSpPr>
        <p:spPr>
          <a:xfrm>
            <a:off x="5615991" y="2959019"/>
            <a:ext cx="432086"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25" name="橢圓 24"/>
          <p:cNvSpPr/>
          <p:nvPr/>
        </p:nvSpPr>
        <p:spPr>
          <a:xfrm>
            <a:off x="6097262" y="3018404"/>
            <a:ext cx="291789" cy="291789"/>
          </a:xfrm>
          <a:prstGeom prst="ellipse">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26" name="橢圓 25"/>
          <p:cNvSpPr/>
          <p:nvPr/>
        </p:nvSpPr>
        <p:spPr>
          <a:xfrm>
            <a:off x="6097262" y="2666357"/>
            <a:ext cx="291789" cy="291789"/>
          </a:xfrm>
          <a:prstGeom prst="ellipse">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cxnSp>
        <p:nvCxnSpPr>
          <p:cNvPr id="27" name="直線單箭頭接點 26"/>
          <p:cNvCxnSpPr/>
          <p:nvPr/>
        </p:nvCxnSpPr>
        <p:spPr>
          <a:xfrm flipV="1">
            <a:off x="8030100" y="3398345"/>
            <a:ext cx="0" cy="3127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7797524" y="3746765"/>
            <a:ext cx="465153" cy="6058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cxnSp>
        <p:nvCxnSpPr>
          <p:cNvPr id="29" name="直線單箭頭接點 28"/>
          <p:cNvCxnSpPr>
            <a:cxnSpLocks/>
          </p:cNvCxnSpPr>
          <p:nvPr/>
        </p:nvCxnSpPr>
        <p:spPr>
          <a:xfrm flipV="1">
            <a:off x="6527673" y="4057534"/>
            <a:ext cx="1239442"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7815737" y="4798050"/>
            <a:ext cx="461666" cy="7794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cxnSp>
        <p:nvCxnSpPr>
          <p:cNvPr id="31" name="直線單箭頭接點 30"/>
          <p:cNvCxnSpPr>
            <a:cxnSpLocks/>
          </p:cNvCxnSpPr>
          <p:nvPr/>
        </p:nvCxnSpPr>
        <p:spPr>
          <a:xfrm flipV="1">
            <a:off x="8044826" y="4365546"/>
            <a:ext cx="0" cy="40904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7193647" y="4799493"/>
            <a:ext cx="461666" cy="7794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33" name="橢圓 32"/>
          <p:cNvSpPr/>
          <p:nvPr/>
        </p:nvSpPr>
        <p:spPr>
          <a:xfrm>
            <a:off x="7278585" y="4868723"/>
            <a:ext cx="291789" cy="291789"/>
          </a:xfrm>
          <a:prstGeom prst="ellipse">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34" name="橢圓 33"/>
          <p:cNvSpPr/>
          <p:nvPr/>
        </p:nvSpPr>
        <p:spPr>
          <a:xfrm>
            <a:off x="7278585" y="5202957"/>
            <a:ext cx="291789" cy="291789"/>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35" name="文字方塊 34"/>
          <p:cNvSpPr txBox="1"/>
          <p:nvPr/>
        </p:nvSpPr>
        <p:spPr>
          <a:xfrm>
            <a:off x="6796424" y="4790766"/>
            <a:ext cx="406143"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36" name="矩形 35"/>
          <p:cNvSpPr/>
          <p:nvPr/>
        </p:nvSpPr>
        <p:spPr>
          <a:xfrm>
            <a:off x="7792736" y="2601375"/>
            <a:ext cx="461666" cy="7794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37" name="文字方塊 36"/>
          <p:cNvSpPr txBox="1"/>
          <p:nvPr/>
        </p:nvSpPr>
        <p:spPr>
          <a:xfrm>
            <a:off x="7352063" y="2548073"/>
            <a:ext cx="482600" cy="461665"/>
          </a:xfrm>
          <a:prstGeom prst="rect">
            <a:avLst/>
          </a:prstGeom>
          <a:noFill/>
        </p:spPr>
        <p:txBody>
          <a:bodyPr wrap="square" rtlCol="0">
            <a:spAutoFit/>
          </a:bodyPr>
          <a:lstStyle/>
          <a:p>
            <a:pPr algn="ctr"/>
            <a:r>
              <a:rPr lang="en-US" altLang="zh-TW" sz="2400" dirty="0"/>
              <a:t>A</a:t>
            </a:r>
            <a:endParaRPr lang="zh-TW" altLang="en-US" sz="2400" dirty="0"/>
          </a:p>
        </p:txBody>
      </p:sp>
      <p:sp>
        <p:nvSpPr>
          <p:cNvPr id="38" name="文字方塊 37"/>
          <p:cNvSpPr txBox="1"/>
          <p:nvPr/>
        </p:nvSpPr>
        <p:spPr>
          <a:xfrm>
            <a:off x="7352063" y="2984215"/>
            <a:ext cx="482600" cy="461665"/>
          </a:xfrm>
          <a:prstGeom prst="rect">
            <a:avLst/>
          </a:prstGeom>
          <a:noFill/>
        </p:spPr>
        <p:txBody>
          <a:bodyPr wrap="square" rtlCol="0">
            <a:spAutoFit/>
          </a:bodyPr>
          <a:lstStyle/>
          <a:p>
            <a:pPr algn="ctr"/>
            <a:r>
              <a:rPr lang="en-US" altLang="zh-TW" sz="2400" dirty="0"/>
              <a:t>B</a:t>
            </a:r>
            <a:endParaRPr lang="zh-TW" altLang="en-US" sz="2400" dirty="0"/>
          </a:p>
        </p:txBody>
      </p:sp>
      <p:sp>
        <p:nvSpPr>
          <p:cNvPr id="39" name="橢圓 38"/>
          <p:cNvSpPr/>
          <p:nvPr/>
        </p:nvSpPr>
        <p:spPr>
          <a:xfrm>
            <a:off x="7902510" y="3032050"/>
            <a:ext cx="291789" cy="291789"/>
          </a:xfrm>
          <a:prstGeom prst="ellipse">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40" name="橢圓 39"/>
          <p:cNvSpPr/>
          <p:nvPr/>
        </p:nvSpPr>
        <p:spPr>
          <a:xfrm>
            <a:off x="7886502" y="2663420"/>
            <a:ext cx="291789" cy="291789"/>
          </a:xfrm>
          <a:prstGeom prst="ellipse">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cxnSp>
        <p:nvCxnSpPr>
          <p:cNvPr id="41" name="直線單箭頭接點 40"/>
          <p:cNvCxnSpPr>
            <a:cxnSpLocks/>
          </p:cNvCxnSpPr>
          <p:nvPr/>
        </p:nvCxnSpPr>
        <p:spPr>
          <a:xfrm flipV="1">
            <a:off x="7424479" y="4362312"/>
            <a:ext cx="381999" cy="4496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a:cxnSpLocks/>
          </p:cNvCxnSpPr>
          <p:nvPr/>
        </p:nvCxnSpPr>
        <p:spPr>
          <a:xfrm>
            <a:off x="4660851" y="2044858"/>
            <a:ext cx="970008" cy="2758689"/>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3" name="文字方塊 42"/>
          <p:cNvSpPr txBox="1"/>
          <p:nvPr/>
        </p:nvSpPr>
        <p:spPr>
          <a:xfrm>
            <a:off x="4137550" y="1771559"/>
            <a:ext cx="774700" cy="461665"/>
          </a:xfrm>
          <a:prstGeom prst="rect">
            <a:avLst/>
          </a:prstGeom>
          <a:noFill/>
        </p:spPr>
        <p:txBody>
          <a:bodyPr wrap="square" rtlCol="0">
            <a:spAutoFit/>
          </a:bodyPr>
          <a:lstStyle/>
          <a:p>
            <a:pPr algn="ctr"/>
            <a:r>
              <a:rPr lang="en-US" altLang="zh-TW" sz="2400" dirty="0"/>
              <a:t>B</a:t>
            </a:r>
            <a:endParaRPr lang="zh-TW" altLang="en-US" sz="2400" dirty="0"/>
          </a:p>
        </p:txBody>
      </p:sp>
      <p:cxnSp>
        <p:nvCxnSpPr>
          <p:cNvPr id="45" name="直線單箭頭接點 44"/>
          <p:cNvCxnSpPr>
            <a:cxnSpLocks/>
          </p:cNvCxnSpPr>
          <p:nvPr/>
        </p:nvCxnSpPr>
        <p:spPr>
          <a:xfrm>
            <a:off x="6389051" y="1936419"/>
            <a:ext cx="997746" cy="2851090"/>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5388586" y="4810130"/>
            <a:ext cx="461666" cy="7794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47" name="橢圓 46"/>
          <p:cNvSpPr/>
          <p:nvPr/>
        </p:nvSpPr>
        <p:spPr>
          <a:xfrm>
            <a:off x="5473524" y="5261735"/>
            <a:ext cx="291789" cy="291789"/>
          </a:xfrm>
          <a:prstGeom prst="ellipse">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48" name="橢圓 47"/>
          <p:cNvSpPr/>
          <p:nvPr/>
        </p:nvSpPr>
        <p:spPr>
          <a:xfrm>
            <a:off x="5473524" y="4890038"/>
            <a:ext cx="291789" cy="291789"/>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49" name="文字方塊 48"/>
          <p:cNvSpPr txBox="1"/>
          <p:nvPr/>
        </p:nvSpPr>
        <p:spPr>
          <a:xfrm>
            <a:off x="5008071" y="5168207"/>
            <a:ext cx="406143" cy="461665"/>
          </a:xfrm>
          <a:prstGeom prst="rect">
            <a:avLst/>
          </a:prstGeom>
          <a:noFill/>
        </p:spPr>
        <p:txBody>
          <a:bodyPr wrap="square" rtlCol="0">
            <a:spAutoFit/>
          </a:bodyPr>
          <a:lstStyle/>
          <a:p>
            <a:pPr algn="ctr"/>
            <a:r>
              <a:rPr lang="en-US" altLang="zh-TW" sz="2400" dirty="0"/>
              <a:t>B</a:t>
            </a:r>
            <a:endParaRPr lang="zh-TW" altLang="en-US" sz="2400" dirty="0"/>
          </a:p>
        </p:txBody>
      </p:sp>
      <p:grpSp>
        <p:nvGrpSpPr>
          <p:cNvPr id="54" name="群組 53"/>
          <p:cNvGrpSpPr/>
          <p:nvPr/>
        </p:nvGrpSpPr>
        <p:grpSpPr>
          <a:xfrm>
            <a:off x="421365" y="3860258"/>
            <a:ext cx="2685142" cy="1705155"/>
            <a:chOff x="-67992" y="3333321"/>
            <a:chExt cx="2685142" cy="1705155"/>
          </a:xfrm>
        </p:grpSpPr>
        <p:pic>
          <p:nvPicPr>
            <p:cNvPr id="52" name="圖片 51"/>
            <p:cNvPicPr>
              <a:picLocks noChangeAspect="1"/>
            </p:cNvPicPr>
            <p:nvPr/>
          </p:nvPicPr>
          <p:blipFill>
            <a:blip r:embed="rId2"/>
            <a:stretch>
              <a:fillRect/>
            </a:stretch>
          </p:blipFill>
          <p:spPr>
            <a:xfrm>
              <a:off x="358390" y="3333321"/>
              <a:ext cx="1876699" cy="1280245"/>
            </a:xfrm>
            <a:prstGeom prst="rect">
              <a:avLst/>
            </a:prstGeom>
          </p:spPr>
        </p:pic>
        <p:sp>
          <p:nvSpPr>
            <p:cNvPr id="53" name="文字方塊 52"/>
            <p:cNvSpPr txBox="1"/>
            <p:nvPr/>
          </p:nvSpPr>
          <p:spPr>
            <a:xfrm>
              <a:off x="-67992" y="4576811"/>
              <a:ext cx="2685142" cy="461665"/>
            </a:xfrm>
            <a:prstGeom prst="rect">
              <a:avLst/>
            </a:prstGeom>
            <a:noFill/>
          </p:spPr>
          <p:txBody>
            <a:bodyPr wrap="square" rtlCol="0">
              <a:spAutoFit/>
            </a:bodyPr>
            <a:lstStyle/>
            <a:p>
              <a:pPr algn="ctr"/>
              <a:r>
                <a:rPr lang="en-US" altLang="zh-TW" sz="2400" dirty="0"/>
                <a:t>observation</a:t>
              </a:r>
              <a:endParaRPr lang="zh-TW" altLang="en-US" sz="2400" dirty="0"/>
            </a:p>
          </p:txBody>
        </p:sp>
      </p:grpSp>
      <p:sp>
        <p:nvSpPr>
          <p:cNvPr id="55" name="文字方塊 54"/>
          <p:cNvSpPr txBox="1"/>
          <p:nvPr/>
        </p:nvSpPr>
        <p:spPr>
          <a:xfrm>
            <a:off x="977495" y="2711334"/>
            <a:ext cx="1895664" cy="461665"/>
          </a:xfrm>
          <a:prstGeom prst="rect">
            <a:avLst/>
          </a:prstGeom>
          <a:noFill/>
        </p:spPr>
        <p:txBody>
          <a:bodyPr wrap="square" rtlCol="0">
            <a:spAutoFit/>
          </a:bodyPr>
          <a:lstStyle/>
          <a:p>
            <a:pPr algn="ctr"/>
            <a:r>
              <a:rPr lang="en-US" altLang="zh-TW" sz="2400" dirty="0"/>
              <a:t>Actions set</a:t>
            </a:r>
            <a:endParaRPr lang="zh-TW" altLang="en-US" sz="2400" dirty="0"/>
          </a:p>
        </p:txBody>
      </p:sp>
      <p:sp>
        <p:nvSpPr>
          <p:cNvPr id="56" name="文字方塊 55"/>
          <p:cNvSpPr txBox="1"/>
          <p:nvPr/>
        </p:nvSpPr>
        <p:spPr>
          <a:xfrm>
            <a:off x="4557817" y="5924071"/>
            <a:ext cx="4197579" cy="830997"/>
          </a:xfrm>
          <a:prstGeom prst="rect">
            <a:avLst/>
          </a:prstGeom>
          <a:noFill/>
        </p:spPr>
        <p:txBody>
          <a:bodyPr wrap="square" rtlCol="0">
            <a:spAutoFit/>
          </a:bodyPr>
          <a:lstStyle/>
          <a:p>
            <a:pPr algn="ctr"/>
            <a:r>
              <a:rPr lang="en-US" altLang="zh-TW" sz="2400" dirty="0"/>
              <a:t>The action we take influence the observation in the next step</a:t>
            </a:r>
            <a:endParaRPr lang="zh-TW" altLang="en-US" sz="2400" dirty="0"/>
          </a:p>
        </p:txBody>
      </p:sp>
      <p:cxnSp>
        <p:nvCxnSpPr>
          <p:cNvPr id="58" name="直線單箭頭接點 57"/>
          <p:cNvCxnSpPr/>
          <p:nvPr/>
        </p:nvCxnSpPr>
        <p:spPr>
          <a:xfrm>
            <a:off x="5943744" y="5679022"/>
            <a:ext cx="468407" cy="319296"/>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單箭頭接點 58"/>
          <p:cNvCxnSpPr>
            <a:cxnSpLocks/>
            <a:stCxn id="72" idx="1"/>
            <a:endCxn id="52" idx="3"/>
          </p:cNvCxnSpPr>
          <p:nvPr/>
        </p:nvCxnSpPr>
        <p:spPr>
          <a:xfrm flipH="1" flipV="1">
            <a:off x="2724446" y="4500381"/>
            <a:ext cx="819257" cy="627069"/>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單箭頭接點 61"/>
          <p:cNvCxnSpPr>
            <a:cxnSpLocks/>
          </p:cNvCxnSpPr>
          <p:nvPr/>
        </p:nvCxnSpPr>
        <p:spPr>
          <a:xfrm flipH="1" flipV="1">
            <a:off x="2725333" y="2977721"/>
            <a:ext cx="716622" cy="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63" name="左大括弧 62"/>
          <p:cNvSpPr/>
          <p:nvPr/>
        </p:nvSpPr>
        <p:spPr>
          <a:xfrm>
            <a:off x="3549125" y="2541940"/>
            <a:ext cx="333157" cy="890641"/>
          </a:xfrm>
          <a:prstGeom prst="leftBrace">
            <a:avLst>
              <a:gd name="adj1" fmla="val 25487"/>
              <a:gd name="adj2" fmla="val 50000"/>
            </a:avLst>
          </a:pr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66" name="直線單箭頭接點 65"/>
          <p:cNvCxnSpPr>
            <a:cxnSpLocks/>
          </p:cNvCxnSpPr>
          <p:nvPr/>
        </p:nvCxnSpPr>
        <p:spPr>
          <a:xfrm flipV="1">
            <a:off x="4521487" y="2188842"/>
            <a:ext cx="0" cy="360000"/>
          </a:xfrm>
          <a:prstGeom prst="straightConnector1">
            <a:avLst/>
          </a:prstGeom>
          <a:ln w="38100">
            <a:solidFill>
              <a:srgbClr val="0000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7" name="直線單箭頭接點 66"/>
          <p:cNvCxnSpPr>
            <a:cxnSpLocks/>
          </p:cNvCxnSpPr>
          <p:nvPr/>
        </p:nvCxnSpPr>
        <p:spPr>
          <a:xfrm flipV="1">
            <a:off x="6249687" y="2188841"/>
            <a:ext cx="0" cy="360000"/>
          </a:xfrm>
          <a:prstGeom prst="straightConnector1">
            <a:avLst/>
          </a:prstGeom>
          <a:ln w="38100">
            <a:solidFill>
              <a:srgbClr val="0000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8" name="直線單箭頭接點 67"/>
          <p:cNvCxnSpPr>
            <a:cxnSpLocks/>
          </p:cNvCxnSpPr>
          <p:nvPr/>
        </p:nvCxnSpPr>
        <p:spPr>
          <a:xfrm flipV="1">
            <a:off x="8030100" y="2182477"/>
            <a:ext cx="0" cy="360000"/>
          </a:xfrm>
          <a:prstGeom prst="straightConnector1">
            <a:avLst/>
          </a:prstGeom>
          <a:ln w="38100">
            <a:solidFill>
              <a:srgbClr val="0000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9" name="直線單箭頭接點 68"/>
          <p:cNvCxnSpPr>
            <a:cxnSpLocks/>
          </p:cNvCxnSpPr>
          <p:nvPr/>
        </p:nvCxnSpPr>
        <p:spPr>
          <a:xfrm flipV="1">
            <a:off x="3924937" y="4414987"/>
            <a:ext cx="381999" cy="4496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文字方塊 69"/>
          <p:cNvSpPr txBox="1"/>
          <p:nvPr/>
        </p:nvSpPr>
        <p:spPr>
          <a:xfrm rot="5400000">
            <a:off x="3277505" y="4922225"/>
            <a:ext cx="1103067" cy="461665"/>
          </a:xfrm>
          <a:prstGeom prst="rect">
            <a:avLst/>
          </a:prstGeom>
          <a:noFill/>
        </p:spPr>
        <p:txBody>
          <a:bodyPr wrap="square" rtlCol="0">
            <a:spAutoFit/>
          </a:bodyPr>
          <a:lstStyle/>
          <a:p>
            <a:pPr algn="ctr"/>
            <a:r>
              <a:rPr lang="en-US" altLang="zh-TW" sz="2400" dirty="0"/>
              <a:t>&lt;BOS&gt;</a:t>
            </a:r>
            <a:endParaRPr lang="zh-TW" altLang="en-US" sz="2400" dirty="0"/>
          </a:p>
        </p:txBody>
      </p:sp>
      <p:sp>
        <p:nvSpPr>
          <p:cNvPr id="72" name="矩形 71"/>
          <p:cNvSpPr/>
          <p:nvPr/>
        </p:nvSpPr>
        <p:spPr>
          <a:xfrm>
            <a:off x="3543703" y="4601524"/>
            <a:ext cx="1330718" cy="1051851"/>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文字方塊 77"/>
          <p:cNvSpPr txBox="1"/>
          <p:nvPr/>
        </p:nvSpPr>
        <p:spPr>
          <a:xfrm>
            <a:off x="963321" y="1763290"/>
            <a:ext cx="1895664" cy="461665"/>
          </a:xfrm>
          <a:prstGeom prst="rect">
            <a:avLst/>
          </a:prstGeom>
          <a:noFill/>
        </p:spPr>
        <p:txBody>
          <a:bodyPr wrap="square" rtlCol="0">
            <a:spAutoFit/>
          </a:bodyPr>
          <a:lstStyle/>
          <a:p>
            <a:pPr algn="ctr"/>
            <a:r>
              <a:rPr lang="en-US" altLang="zh-TW" sz="2400" dirty="0"/>
              <a:t>Action taken</a:t>
            </a:r>
            <a:endParaRPr lang="zh-TW" altLang="en-US" sz="2400" dirty="0"/>
          </a:p>
        </p:txBody>
      </p:sp>
      <p:cxnSp>
        <p:nvCxnSpPr>
          <p:cNvPr id="79" name="直線單箭頭接點 78"/>
          <p:cNvCxnSpPr>
            <a:cxnSpLocks/>
          </p:cNvCxnSpPr>
          <p:nvPr/>
        </p:nvCxnSpPr>
        <p:spPr>
          <a:xfrm flipH="1">
            <a:off x="2725333" y="2002391"/>
            <a:ext cx="1640162" cy="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5077870" y="4601524"/>
            <a:ext cx="1510902" cy="1063122"/>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88" name="矩形 87"/>
              <p:cNvSpPr/>
              <p:nvPr/>
            </p:nvSpPr>
            <p:spPr>
              <a:xfrm>
                <a:off x="4124031" y="1416807"/>
                <a:ext cx="976293" cy="461665"/>
              </a:xfrm>
              <a:prstGeom prst="rect">
                <a:avLst/>
              </a:prstGeom>
            </p:spPr>
            <p:txBody>
              <a:bodyPr wrap="none">
                <a:spAutoFit/>
              </a:bodyPr>
              <a:lstStyle/>
              <a:p>
                <a14:m>
                  <m:oMath xmlns:m="http://schemas.openxmlformats.org/officeDocument/2006/math">
                    <m:r>
                      <a:rPr lang="en-US" altLang="zh-TW" sz="2400" b="0" i="1" smtClean="0">
                        <a:latin typeface="Cambria Math" panose="02040503050406030204" pitchFamily="18" charset="0"/>
                      </a:rPr>
                      <m:t>𝑟</m:t>
                    </m:r>
                    <m:r>
                      <a:rPr lang="en-US" altLang="zh-TW" sz="2400" i="1">
                        <a:latin typeface="Cambria Math" panose="02040503050406030204" pitchFamily="18" charset="0"/>
                      </a:rPr>
                      <m:t>=0</m:t>
                    </m:r>
                  </m:oMath>
                </a14:m>
                <a:r>
                  <a:rPr lang="en-US" altLang="zh-TW" sz="2400" dirty="0"/>
                  <a:t> </a:t>
                </a:r>
                <a:endParaRPr lang="zh-TW" altLang="en-US" sz="2400" dirty="0"/>
              </a:p>
            </p:txBody>
          </p:sp>
        </mc:Choice>
        <mc:Fallback xmlns="">
          <p:sp>
            <p:nvSpPr>
              <p:cNvPr id="88" name="矩形 87"/>
              <p:cNvSpPr>
                <a:spLocks noRot="1" noChangeAspect="1" noMove="1" noResize="1" noEditPoints="1" noAdjustHandles="1" noChangeArrowheads="1" noChangeShapeType="1" noTextEdit="1"/>
              </p:cNvSpPr>
              <p:nvPr/>
            </p:nvSpPr>
            <p:spPr>
              <a:xfrm>
                <a:off x="4124031" y="1416807"/>
                <a:ext cx="976293" cy="461665"/>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9" name="矩形 88"/>
              <p:cNvSpPr/>
              <p:nvPr/>
            </p:nvSpPr>
            <p:spPr>
              <a:xfrm>
                <a:off x="5831543" y="1422601"/>
                <a:ext cx="976293" cy="461665"/>
              </a:xfrm>
              <a:prstGeom prst="rect">
                <a:avLst/>
              </a:prstGeom>
            </p:spPr>
            <p:txBody>
              <a:bodyPr wrap="none">
                <a:spAutoFit/>
              </a:bodyPr>
              <a:lstStyle/>
              <a:p>
                <a14:m>
                  <m:oMath xmlns:m="http://schemas.openxmlformats.org/officeDocument/2006/math">
                    <m:r>
                      <a:rPr lang="en-US" altLang="zh-TW" sz="2400" b="0" i="1" smtClean="0">
                        <a:latin typeface="Cambria Math" panose="02040503050406030204" pitchFamily="18" charset="0"/>
                      </a:rPr>
                      <m:t>𝑟</m:t>
                    </m:r>
                    <m:r>
                      <a:rPr lang="en-US" altLang="zh-TW" sz="2400" i="1">
                        <a:latin typeface="Cambria Math" panose="02040503050406030204" pitchFamily="18" charset="0"/>
                      </a:rPr>
                      <m:t>=0</m:t>
                    </m:r>
                  </m:oMath>
                </a14:m>
                <a:r>
                  <a:rPr lang="en-US" altLang="zh-TW" sz="2400" dirty="0"/>
                  <a:t> </a:t>
                </a:r>
                <a:endParaRPr lang="zh-TW" altLang="en-US" sz="2400" dirty="0"/>
              </a:p>
            </p:txBody>
          </p:sp>
        </mc:Choice>
        <mc:Fallback xmlns="">
          <p:sp>
            <p:nvSpPr>
              <p:cNvPr id="89" name="矩形 88"/>
              <p:cNvSpPr>
                <a:spLocks noRot="1" noChangeAspect="1" noMove="1" noResize="1" noEditPoints="1" noAdjustHandles="1" noChangeArrowheads="1" noChangeShapeType="1" noTextEdit="1"/>
              </p:cNvSpPr>
              <p:nvPr/>
            </p:nvSpPr>
            <p:spPr>
              <a:xfrm>
                <a:off x="5831543" y="1422601"/>
                <a:ext cx="976293" cy="461665"/>
              </a:xfrm>
              <a:prstGeom prst="rect">
                <a:avLst/>
              </a:prstGeom>
              <a:blipFill>
                <a:blip r:embed="rId4"/>
                <a:stretch>
                  <a:fillRect/>
                </a:stretch>
              </a:blipFill>
            </p:spPr>
            <p:txBody>
              <a:bodyPr/>
              <a:lstStyle/>
              <a:p>
                <a:r>
                  <a:rPr lang="zh-TW" altLang="en-US">
                    <a:noFill/>
                  </a:rPr>
                  <a:t> </a:t>
                </a:r>
              </a:p>
            </p:txBody>
          </p:sp>
        </mc:Fallback>
      </mc:AlternateContent>
      <p:grpSp>
        <p:nvGrpSpPr>
          <p:cNvPr id="94" name="群組 93"/>
          <p:cNvGrpSpPr/>
          <p:nvPr/>
        </p:nvGrpSpPr>
        <p:grpSpPr>
          <a:xfrm>
            <a:off x="6315892" y="255890"/>
            <a:ext cx="2641167" cy="931888"/>
            <a:chOff x="6365516" y="371797"/>
            <a:chExt cx="2641167" cy="931888"/>
          </a:xfrm>
        </p:grpSpPr>
        <p:grpSp>
          <p:nvGrpSpPr>
            <p:cNvPr id="92" name="群組 91"/>
            <p:cNvGrpSpPr/>
            <p:nvPr/>
          </p:nvGrpSpPr>
          <p:grpSpPr>
            <a:xfrm>
              <a:off x="6365516" y="371797"/>
              <a:ext cx="2641166" cy="872299"/>
              <a:chOff x="6365517" y="297135"/>
              <a:chExt cx="2641166" cy="872299"/>
            </a:xfrm>
          </p:grpSpPr>
          <mc:AlternateContent xmlns:mc="http://schemas.openxmlformats.org/markup-compatibility/2006" xmlns:a14="http://schemas.microsoft.com/office/drawing/2010/main">
            <mc:Choice Requires="a14">
              <p:sp>
                <p:nvSpPr>
                  <p:cNvPr id="90" name="矩形 89"/>
                  <p:cNvSpPr/>
                  <p:nvPr/>
                </p:nvSpPr>
                <p:spPr>
                  <a:xfrm>
                    <a:off x="6365517" y="297135"/>
                    <a:ext cx="136620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𝑟𝑒𝑤𝑎𝑟𝑑</m:t>
                          </m:r>
                          <m:r>
                            <a:rPr lang="en-US" altLang="zh-TW" sz="2400" b="0" i="1" smtClean="0">
                              <a:latin typeface="Cambria Math" panose="02040503050406030204" pitchFamily="18" charset="0"/>
                            </a:rPr>
                            <m:t>:</m:t>
                          </m:r>
                        </m:oMath>
                      </m:oMathPara>
                    </a14:m>
                    <a:endParaRPr lang="zh-TW" altLang="en-US" sz="2400" dirty="0"/>
                  </a:p>
                </p:txBody>
              </p:sp>
            </mc:Choice>
            <mc:Fallback xmlns="">
              <p:sp>
                <p:nvSpPr>
                  <p:cNvPr id="90" name="矩形 89"/>
                  <p:cNvSpPr>
                    <a:spLocks noRot="1" noChangeAspect="1" noMove="1" noResize="1" noEditPoints="1" noAdjustHandles="1" noChangeArrowheads="1" noChangeShapeType="1" noTextEdit="1"/>
                  </p:cNvSpPr>
                  <p:nvPr/>
                </p:nvSpPr>
                <p:spPr>
                  <a:xfrm>
                    <a:off x="6365517" y="297135"/>
                    <a:ext cx="1366208" cy="461665"/>
                  </a:xfrm>
                  <a:prstGeom prst="rect">
                    <a:avLst/>
                  </a:prstGeom>
                  <a:blipFill>
                    <a:blip r:embed="rId5"/>
                    <a:stretch>
                      <a:fillRect/>
                    </a:stretch>
                  </a:blipFill>
                </p:spPr>
                <p:txBody>
                  <a:bodyPr/>
                  <a:lstStyle/>
                  <a:p>
                    <a:r>
                      <a:rPr lang="zh-TW" altLang="en-US">
                        <a:noFill/>
                      </a:rPr>
                      <a:t> </a:t>
                    </a:r>
                  </a:p>
                </p:txBody>
              </p:sp>
            </mc:Fallback>
          </mc:AlternateContent>
          <p:sp>
            <p:nvSpPr>
              <p:cNvPr id="91" name="文字方塊 90"/>
              <p:cNvSpPr txBox="1"/>
              <p:nvPr/>
            </p:nvSpPr>
            <p:spPr>
              <a:xfrm>
                <a:off x="6412151" y="707769"/>
                <a:ext cx="2594532" cy="461665"/>
              </a:xfrm>
              <a:prstGeom prst="rect">
                <a:avLst/>
              </a:prstGeom>
              <a:noFill/>
            </p:spPr>
            <p:txBody>
              <a:bodyPr wrap="square" rtlCol="0">
                <a:spAutoFit/>
              </a:bodyPr>
              <a:lstStyle/>
              <a:p>
                <a:r>
                  <a:rPr lang="en-US" altLang="zh-TW" sz="2400" dirty="0"/>
                  <a:t>R(“BAA”, reference)</a:t>
                </a:r>
                <a:endParaRPr lang="zh-TW" altLang="en-US" sz="2400" dirty="0"/>
              </a:p>
            </p:txBody>
          </p:sp>
        </p:grpSp>
        <p:sp>
          <p:nvSpPr>
            <p:cNvPr id="93" name="矩形 92"/>
            <p:cNvSpPr/>
            <p:nvPr/>
          </p:nvSpPr>
          <p:spPr>
            <a:xfrm>
              <a:off x="6412151" y="425192"/>
              <a:ext cx="2594532" cy="87849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cxnSp>
        <p:nvCxnSpPr>
          <p:cNvPr id="95" name="直線單箭頭接點 94"/>
          <p:cNvCxnSpPr>
            <a:cxnSpLocks/>
            <a:stCxn id="6" idx="0"/>
          </p:cNvCxnSpPr>
          <p:nvPr/>
        </p:nvCxnSpPr>
        <p:spPr>
          <a:xfrm flipH="1" flipV="1">
            <a:off x="7570374" y="1187778"/>
            <a:ext cx="453452" cy="58608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35110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63" grpId="0" animBg="1"/>
      <p:bldP spid="72" grpId="0" animBg="1"/>
      <p:bldP spid="78" grpId="0"/>
      <p:bldP spid="83" grpId="0" animBg="1"/>
      <p:bldP spid="88"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矩形 60"/>
          <p:cNvSpPr/>
          <p:nvPr/>
        </p:nvSpPr>
        <p:spPr>
          <a:xfrm>
            <a:off x="1794937" y="5060684"/>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a:t>
            </a:r>
            <a:r>
              <a:rPr lang="en-US" altLang="zh-TW" sz="2800" baseline="-25000" dirty="0"/>
              <a:t>1</a:t>
            </a:r>
            <a:endParaRPr lang="zh-TW" altLang="en-US" sz="2800" baseline="-25000" dirty="0"/>
          </a:p>
        </p:txBody>
      </p:sp>
      <p:sp>
        <p:nvSpPr>
          <p:cNvPr id="62" name="矩形 61"/>
          <p:cNvSpPr/>
          <p:nvPr/>
        </p:nvSpPr>
        <p:spPr>
          <a:xfrm>
            <a:off x="829739" y="5060683"/>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0</a:t>
            </a:r>
            <a:endParaRPr lang="zh-TW" altLang="en-US" sz="2800" baseline="30000" dirty="0"/>
          </a:p>
        </p:txBody>
      </p:sp>
      <p:sp>
        <p:nvSpPr>
          <p:cNvPr id="63" name="矩形 62"/>
          <p:cNvSpPr/>
          <p:nvPr/>
        </p:nvSpPr>
        <p:spPr>
          <a:xfrm>
            <a:off x="3149606" y="5083831"/>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1</a:t>
            </a:r>
            <a:endParaRPr lang="zh-TW" altLang="en-US" sz="2800" baseline="30000" dirty="0"/>
          </a:p>
        </p:txBody>
      </p:sp>
      <p:sp>
        <p:nvSpPr>
          <p:cNvPr id="64" name="矩形 63"/>
          <p:cNvSpPr/>
          <p:nvPr/>
        </p:nvSpPr>
        <p:spPr>
          <a:xfrm>
            <a:off x="1794937" y="4291367"/>
            <a:ext cx="931333" cy="465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a</a:t>
            </a:r>
            <a:r>
              <a:rPr lang="en-US" altLang="zh-TW" sz="2800" baseline="30000" dirty="0"/>
              <a:t>1</a:t>
            </a:r>
            <a:endParaRPr lang="zh-TW" altLang="en-US" sz="2800" baseline="30000" dirty="0"/>
          </a:p>
        </p:txBody>
      </p:sp>
      <p:sp>
        <p:nvSpPr>
          <p:cNvPr id="65" name="矩形 64"/>
          <p:cNvSpPr/>
          <p:nvPr/>
        </p:nvSpPr>
        <p:spPr>
          <a:xfrm>
            <a:off x="1794937" y="6237668"/>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r>
              <a:rPr lang="en-US" altLang="zh-TW" sz="2800" baseline="30000" dirty="0"/>
              <a:t>1</a:t>
            </a:r>
            <a:endParaRPr lang="zh-TW" altLang="en-US" sz="2800" baseline="30000" dirty="0"/>
          </a:p>
        </p:txBody>
      </p:sp>
      <p:cxnSp>
        <p:nvCxnSpPr>
          <p:cNvPr id="66" name="直線單箭頭接點 65"/>
          <p:cNvCxnSpPr>
            <a:cxnSpLocks/>
          </p:cNvCxnSpPr>
          <p:nvPr/>
        </p:nvCxnSpPr>
        <p:spPr>
          <a:xfrm>
            <a:off x="1388536" y="5532565"/>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單箭頭接點 66"/>
          <p:cNvCxnSpPr>
            <a:cxnSpLocks/>
          </p:cNvCxnSpPr>
          <p:nvPr/>
        </p:nvCxnSpPr>
        <p:spPr>
          <a:xfrm>
            <a:off x="2760138" y="5549498"/>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單箭頭接點 67"/>
          <p:cNvCxnSpPr>
            <a:cxnSpLocks/>
          </p:cNvCxnSpPr>
          <p:nvPr/>
        </p:nvCxnSpPr>
        <p:spPr>
          <a:xfrm rot="16200000">
            <a:off x="2142536" y="4912323"/>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單箭頭接點 68"/>
          <p:cNvCxnSpPr>
            <a:cxnSpLocks/>
          </p:cNvCxnSpPr>
          <p:nvPr/>
        </p:nvCxnSpPr>
        <p:spPr>
          <a:xfrm rot="16200000">
            <a:off x="2142536" y="6101344"/>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4080941" y="5089660"/>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a:t>
            </a:r>
            <a:r>
              <a:rPr lang="en-US" altLang="zh-TW" sz="2800" baseline="-25000" dirty="0"/>
              <a:t>1</a:t>
            </a:r>
            <a:endParaRPr lang="zh-TW" altLang="en-US" sz="2800" baseline="-25000" dirty="0"/>
          </a:p>
        </p:txBody>
      </p:sp>
      <p:sp>
        <p:nvSpPr>
          <p:cNvPr id="71" name="矩形 70"/>
          <p:cNvSpPr/>
          <p:nvPr/>
        </p:nvSpPr>
        <p:spPr>
          <a:xfrm>
            <a:off x="5435610" y="5112807"/>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2</a:t>
            </a:r>
            <a:endParaRPr lang="zh-TW" altLang="en-US" sz="2800" baseline="30000" dirty="0"/>
          </a:p>
        </p:txBody>
      </p:sp>
      <p:sp>
        <p:nvSpPr>
          <p:cNvPr id="72" name="矩形 71"/>
          <p:cNvSpPr/>
          <p:nvPr/>
        </p:nvSpPr>
        <p:spPr>
          <a:xfrm>
            <a:off x="4080941" y="4320343"/>
            <a:ext cx="931333" cy="465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a</a:t>
            </a:r>
            <a:r>
              <a:rPr lang="en-US" altLang="zh-TW" sz="2800" baseline="30000" dirty="0"/>
              <a:t>2</a:t>
            </a:r>
            <a:endParaRPr lang="zh-TW" altLang="en-US" sz="2800" baseline="30000" dirty="0"/>
          </a:p>
        </p:txBody>
      </p:sp>
      <p:sp>
        <p:nvSpPr>
          <p:cNvPr id="73" name="矩形 72"/>
          <p:cNvSpPr/>
          <p:nvPr/>
        </p:nvSpPr>
        <p:spPr>
          <a:xfrm>
            <a:off x="4080941" y="6266644"/>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r>
              <a:rPr lang="en-US" altLang="zh-TW" sz="2800" baseline="30000" dirty="0"/>
              <a:t>2</a:t>
            </a:r>
            <a:endParaRPr lang="zh-TW" altLang="en-US" sz="2800" baseline="30000" dirty="0"/>
          </a:p>
        </p:txBody>
      </p:sp>
      <p:cxnSp>
        <p:nvCxnSpPr>
          <p:cNvPr id="74" name="直線單箭頭接點 73"/>
          <p:cNvCxnSpPr>
            <a:cxnSpLocks/>
          </p:cNvCxnSpPr>
          <p:nvPr/>
        </p:nvCxnSpPr>
        <p:spPr>
          <a:xfrm>
            <a:off x="3674540" y="5561541"/>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單箭頭接點 74"/>
          <p:cNvCxnSpPr>
            <a:cxnSpLocks/>
          </p:cNvCxnSpPr>
          <p:nvPr/>
        </p:nvCxnSpPr>
        <p:spPr>
          <a:xfrm>
            <a:off x="5046142" y="557847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單箭頭接點 75"/>
          <p:cNvCxnSpPr>
            <a:cxnSpLocks/>
          </p:cNvCxnSpPr>
          <p:nvPr/>
        </p:nvCxnSpPr>
        <p:spPr>
          <a:xfrm rot="16200000">
            <a:off x="4428540" y="4941299"/>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單箭頭接點 76"/>
          <p:cNvCxnSpPr>
            <a:cxnSpLocks/>
          </p:cNvCxnSpPr>
          <p:nvPr/>
        </p:nvCxnSpPr>
        <p:spPr>
          <a:xfrm rot="16200000">
            <a:off x="4428540" y="6130320"/>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6400811" y="5094548"/>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a:t>
            </a:r>
            <a:r>
              <a:rPr lang="en-US" altLang="zh-TW" sz="2800" baseline="-25000" dirty="0"/>
              <a:t>1</a:t>
            </a:r>
            <a:endParaRPr lang="zh-TW" altLang="en-US" sz="2800" baseline="-25000" dirty="0"/>
          </a:p>
        </p:txBody>
      </p:sp>
      <p:sp>
        <p:nvSpPr>
          <p:cNvPr id="79" name="矩形 78"/>
          <p:cNvSpPr/>
          <p:nvPr/>
        </p:nvSpPr>
        <p:spPr>
          <a:xfrm>
            <a:off x="7755480" y="5117695"/>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3</a:t>
            </a:r>
            <a:endParaRPr lang="zh-TW" altLang="en-US" sz="2800" baseline="30000" dirty="0"/>
          </a:p>
        </p:txBody>
      </p:sp>
      <p:sp>
        <p:nvSpPr>
          <p:cNvPr id="80" name="矩形 79"/>
          <p:cNvSpPr/>
          <p:nvPr/>
        </p:nvSpPr>
        <p:spPr>
          <a:xfrm>
            <a:off x="6400811" y="4325231"/>
            <a:ext cx="931333" cy="465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a</a:t>
            </a:r>
            <a:r>
              <a:rPr lang="en-US" altLang="zh-TW" sz="2800" baseline="30000" dirty="0"/>
              <a:t>3</a:t>
            </a:r>
            <a:endParaRPr lang="zh-TW" altLang="en-US" sz="2800" baseline="30000" dirty="0"/>
          </a:p>
        </p:txBody>
      </p:sp>
      <p:sp>
        <p:nvSpPr>
          <p:cNvPr id="81" name="矩形 80"/>
          <p:cNvSpPr/>
          <p:nvPr/>
        </p:nvSpPr>
        <p:spPr>
          <a:xfrm>
            <a:off x="6400811" y="6271532"/>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r>
              <a:rPr lang="en-US" altLang="zh-TW" sz="2800" baseline="30000" dirty="0"/>
              <a:t>3</a:t>
            </a:r>
            <a:endParaRPr lang="zh-TW" altLang="en-US" sz="2800" baseline="30000" dirty="0"/>
          </a:p>
        </p:txBody>
      </p:sp>
      <p:cxnSp>
        <p:nvCxnSpPr>
          <p:cNvPr id="82" name="直線單箭頭接點 81"/>
          <p:cNvCxnSpPr>
            <a:cxnSpLocks/>
          </p:cNvCxnSpPr>
          <p:nvPr/>
        </p:nvCxnSpPr>
        <p:spPr>
          <a:xfrm>
            <a:off x="5994410" y="5566429"/>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單箭頭接點 82"/>
          <p:cNvCxnSpPr>
            <a:cxnSpLocks/>
          </p:cNvCxnSpPr>
          <p:nvPr/>
        </p:nvCxnSpPr>
        <p:spPr>
          <a:xfrm>
            <a:off x="7366012" y="5583362"/>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線單箭頭接點 83"/>
          <p:cNvCxnSpPr>
            <a:cxnSpLocks/>
          </p:cNvCxnSpPr>
          <p:nvPr/>
        </p:nvCxnSpPr>
        <p:spPr>
          <a:xfrm rot="16200000">
            <a:off x="6748410" y="4946187"/>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線單箭頭接點 84"/>
          <p:cNvCxnSpPr>
            <a:cxnSpLocks/>
          </p:cNvCxnSpPr>
          <p:nvPr/>
        </p:nvCxnSpPr>
        <p:spPr>
          <a:xfrm rot="16200000">
            <a:off x="6748410" y="6135208"/>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矩形 86"/>
          <p:cNvSpPr/>
          <p:nvPr/>
        </p:nvSpPr>
        <p:spPr>
          <a:xfrm>
            <a:off x="1761069" y="1470240"/>
            <a:ext cx="931333" cy="9313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800" dirty="0"/>
              <a:t>f</a:t>
            </a:r>
            <a:r>
              <a:rPr lang="en-US" altLang="zh-TW" sz="2800" baseline="-25000" dirty="0"/>
              <a:t>2</a:t>
            </a:r>
            <a:endParaRPr lang="zh-TW" altLang="en-US" sz="2800" baseline="-25000" dirty="0"/>
          </a:p>
        </p:txBody>
      </p:sp>
      <p:sp>
        <p:nvSpPr>
          <p:cNvPr id="88" name="矩形 87"/>
          <p:cNvSpPr/>
          <p:nvPr/>
        </p:nvSpPr>
        <p:spPr>
          <a:xfrm>
            <a:off x="795871" y="1470239"/>
            <a:ext cx="507999" cy="9313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sz="2800" dirty="0"/>
              <a:t>b</a:t>
            </a:r>
            <a:r>
              <a:rPr lang="en-US" altLang="zh-TW" sz="2800" baseline="30000" dirty="0"/>
              <a:t>0</a:t>
            </a:r>
            <a:endParaRPr lang="zh-TW" altLang="en-US" sz="2800" baseline="30000" dirty="0"/>
          </a:p>
        </p:txBody>
      </p:sp>
      <p:sp>
        <p:nvSpPr>
          <p:cNvPr id="89" name="矩形 88"/>
          <p:cNvSpPr/>
          <p:nvPr/>
        </p:nvSpPr>
        <p:spPr>
          <a:xfrm>
            <a:off x="3115738" y="1493387"/>
            <a:ext cx="507999" cy="9313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sz="2800" dirty="0"/>
              <a:t>b</a:t>
            </a:r>
            <a:r>
              <a:rPr lang="en-US" altLang="zh-TW" sz="2800" baseline="30000" dirty="0"/>
              <a:t>1</a:t>
            </a:r>
            <a:endParaRPr lang="zh-TW" altLang="en-US" sz="2800" baseline="30000" dirty="0"/>
          </a:p>
        </p:txBody>
      </p:sp>
      <p:cxnSp>
        <p:nvCxnSpPr>
          <p:cNvPr id="91" name="直線單箭頭接點 90"/>
          <p:cNvCxnSpPr>
            <a:cxnSpLocks/>
          </p:cNvCxnSpPr>
          <p:nvPr/>
        </p:nvCxnSpPr>
        <p:spPr>
          <a:xfrm flipH="1">
            <a:off x="1354668" y="1942121"/>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單箭頭接點 91"/>
          <p:cNvCxnSpPr>
            <a:cxnSpLocks/>
          </p:cNvCxnSpPr>
          <p:nvPr/>
        </p:nvCxnSpPr>
        <p:spPr>
          <a:xfrm flipH="1">
            <a:off x="2726270" y="195905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單箭頭接點 92"/>
          <p:cNvCxnSpPr>
            <a:cxnSpLocks/>
          </p:cNvCxnSpPr>
          <p:nvPr/>
        </p:nvCxnSpPr>
        <p:spPr>
          <a:xfrm rot="5400000" flipV="1">
            <a:off x="2094154" y="1318523"/>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單箭頭接點 93"/>
          <p:cNvCxnSpPr>
            <a:cxnSpLocks/>
          </p:cNvCxnSpPr>
          <p:nvPr/>
        </p:nvCxnSpPr>
        <p:spPr>
          <a:xfrm rot="5400000" flipV="1">
            <a:off x="2108668" y="2536572"/>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矩形 94"/>
          <p:cNvSpPr/>
          <p:nvPr/>
        </p:nvSpPr>
        <p:spPr>
          <a:xfrm>
            <a:off x="4047073" y="1499216"/>
            <a:ext cx="931333" cy="9313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800" dirty="0"/>
              <a:t>f</a:t>
            </a:r>
            <a:r>
              <a:rPr lang="en-US" altLang="zh-TW" sz="2800" baseline="-25000" dirty="0"/>
              <a:t>2</a:t>
            </a:r>
            <a:endParaRPr lang="zh-TW" altLang="en-US" sz="2800" baseline="-25000" dirty="0"/>
          </a:p>
        </p:txBody>
      </p:sp>
      <p:sp>
        <p:nvSpPr>
          <p:cNvPr id="96" name="矩形 95"/>
          <p:cNvSpPr/>
          <p:nvPr/>
        </p:nvSpPr>
        <p:spPr>
          <a:xfrm>
            <a:off x="5401742" y="1522363"/>
            <a:ext cx="507999" cy="9313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sz="2800" dirty="0"/>
              <a:t>b</a:t>
            </a:r>
            <a:r>
              <a:rPr lang="en-US" altLang="zh-TW" sz="2800" baseline="30000" dirty="0"/>
              <a:t>2</a:t>
            </a:r>
            <a:endParaRPr lang="zh-TW" altLang="en-US" sz="2800" baseline="30000" dirty="0"/>
          </a:p>
        </p:txBody>
      </p:sp>
      <p:cxnSp>
        <p:nvCxnSpPr>
          <p:cNvPr id="98" name="直線單箭頭接點 97"/>
          <p:cNvCxnSpPr>
            <a:cxnSpLocks/>
          </p:cNvCxnSpPr>
          <p:nvPr/>
        </p:nvCxnSpPr>
        <p:spPr>
          <a:xfrm flipH="1">
            <a:off x="3640672" y="1971097"/>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線單箭頭接點 98"/>
          <p:cNvCxnSpPr>
            <a:cxnSpLocks/>
          </p:cNvCxnSpPr>
          <p:nvPr/>
        </p:nvCxnSpPr>
        <p:spPr>
          <a:xfrm flipH="1">
            <a:off x="5012274" y="1988030"/>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單箭頭接點 99"/>
          <p:cNvCxnSpPr>
            <a:cxnSpLocks/>
          </p:cNvCxnSpPr>
          <p:nvPr/>
        </p:nvCxnSpPr>
        <p:spPr>
          <a:xfrm rot="5400000" flipV="1">
            <a:off x="4380158" y="1347499"/>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線單箭頭接點 100"/>
          <p:cNvCxnSpPr>
            <a:cxnSpLocks/>
          </p:cNvCxnSpPr>
          <p:nvPr/>
        </p:nvCxnSpPr>
        <p:spPr>
          <a:xfrm rot="5400000" flipV="1">
            <a:off x="4394672" y="2565548"/>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6366943" y="1504104"/>
            <a:ext cx="931333" cy="9313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800" dirty="0"/>
              <a:t>f</a:t>
            </a:r>
            <a:r>
              <a:rPr lang="en-US" altLang="zh-TW" sz="2800" baseline="-25000" dirty="0"/>
              <a:t>2</a:t>
            </a:r>
            <a:endParaRPr lang="zh-TW" altLang="en-US" sz="2800" baseline="-25000" dirty="0"/>
          </a:p>
        </p:txBody>
      </p:sp>
      <p:sp>
        <p:nvSpPr>
          <p:cNvPr id="103" name="矩形 102"/>
          <p:cNvSpPr/>
          <p:nvPr/>
        </p:nvSpPr>
        <p:spPr>
          <a:xfrm>
            <a:off x="7721612" y="1527251"/>
            <a:ext cx="507999" cy="9313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sz="2800" dirty="0"/>
              <a:t>b</a:t>
            </a:r>
            <a:r>
              <a:rPr lang="en-US" altLang="zh-TW" sz="2800" baseline="30000" dirty="0"/>
              <a:t>3</a:t>
            </a:r>
            <a:endParaRPr lang="zh-TW" altLang="en-US" sz="2800" baseline="30000" dirty="0"/>
          </a:p>
        </p:txBody>
      </p:sp>
      <p:cxnSp>
        <p:nvCxnSpPr>
          <p:cNvPr id="105" name="直線單箭頭接點 104"/>
          <p:cNvCxnSpPr>
            <a:cxnSpLocks/>
          </p:cNvCxnSpPr>
          <p:nvPr/>
        </p:nvCxnSpPr>
        <p:spPr>
          <a:xfrm flipH="1">
            <a:off x="5960542" y="1975985"/>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線單箭頭接點 105"/>
          <p:cNvCxnSpPr>
            <a:cxnSpLocks/>
          </p:cNvCxnSpPr>
          <p:nvPr/>
        </p:nvCxnSpPr>
        <p:spPr>
          <a:xfrm flipH="1">
            <a:off x="7332144" y="1992918"/>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線單箭頭接點 106"/>
          <p:cNvCxnSpPr>
            <a:cxnSpLocks/>
          </p:cNvCxnSpPr>
          <p:nvPr/>
        </p:nvCxnSpPr>
        <p:spPr>
          <a:xfrm rot="5400000" flipV="1">
            <a:off x="6700028" y="1352387"/>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直線單箭頭接點 107"/>
          <p:cNvCxnSpPr>
            <a:cxnSpLocks/>
          </p:cNvCxnSpPr>
          <p:nvPr/>
        </p:nvCxnSpPr>
        <p:spPr>
          <a:xfrm rot="5400000" flipV="1">
            <a:off x="6714542" y="2570436"/>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20489" y="59115"/>
            <a:ext cx="3209725" cy="584775"/>
          </a:xfrm>
          <a:prstGeom prst="rect">
            <a:avLst/>
          </a:prstGeom>
        </p:spPr>
        <p:txBody>
          <a:bodyPr wrap="none">
            <a:spAutoFit/>
          </a:bodyPr>
          <a:lstStyle/>
          <a:p>
            <a:r>
              <a:rPr lang="en-US" altLang="zh-TW" sz="3200" b="1" i="1" u="sng" dirty="0"/>
              <a:t>Bidirectional RNN</a:t>
            </a:r>
            <a:endParaRPr lang="zh-TW" altLang="en-US" sz="3200" b="1" i="1" u="sng" dirty="0"/>
          </a:p>
        </p:txBody>
      </p:sp>
      <p:sp>
        <p:nvSpPr>
          <p:cNvPr id="110" name="矩形 109"/>
          <p:cNvSpPr/>
          <p:nvPr/>
        </p:nvSpPr>
        <p:spPr>
          <a:xfrm>
            <a:off x="1746555" y="720829"/>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r>
              <a:rPr lang="en-US" altLang="zh-TW" sz="2800" baseline="30000" dirty="0"/>
              <a:t>1</a:t>
            </a:r>
            <a:endParaRPr lang="zh-TW" altLang="en-US" sz="2800" baseline="30000" dirty="0"/>
          </a:p>
        </p:txBody>
      </p:sp>
      <p:sp>
        <p:nvSpPr>
          <p:cNvPr id="111" name="矩形 110"/>
          <p:cNvSpPr/>
          <p:nvPr/>
        </p:nvSpPr>
        <p:spPr>
          <a:xfrm>
            <a:off x="4032559" y="749805"/>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r>
              <a:rPr lang="en-US" altLang="zh-TW" sz="2800" baseline="30000" dirty="0"/>
              <a:t>2</a:t>
            </a:r>
            <a:endParaRPr lang="zh-TW" altLang="en-US" sz="2800" baseline="30000" dirty="0"/>
          </a:p>
        </p:txBody>
      </p:sp>
      <p:sp>
        <p:nvSpPr>
          <p:cNvPr id="112" name="矩形 111"/>
          <p:cNvSpPr/>
          <p:nvPr/>
        </p:nvSpPr>
        <p:spPr>
          <a:xfrm>
            <a:off x="6352429" y="754693"/>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r>
              <a:rPr lang="en-US" altLang="zh-TW" sz="2800" baseline="30000" dirty="0"/>
              <a:t>3</a:t>
            </a:r>
            <a:endParaRPr lang="zh-TW" altLang="en-US" sz="2800" baseline="30000" dirty="0"/>
          </a:p>
        </p:txBody>
      </p:sp>
      <p:sp>
        <p:nvSpPr>
          <p:cNvPr id="113" name="矩形 112"/>
          <p:cNvSpPr/>
          <p:nvPr/>
        </p:nvSpPr>
        <p:spPr>
          <a:xfrm>
            <a:off x="1780423" y="2685816"/>
            <a:ext cx="931333" cy="465667"/>
          </a:xfrm>
          <a:prstGeom prst="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c</a:t>
            </a:r>
            <a:r>
              <a:rPr lang="en-US" altLang="zh-TW" sz="2800" baseline="30000" dirty="0"/>
              <a:t>1</a:t>
            </a:r>
            <a:endParaRPr lang="zh-TW" altLang="en-US" sz="2800" baseline="30000" dirty="0"/>
          </a:p>
        </p:txBody>
      </p:sp>
      <p:sp>
        <p:nvSpPr>
          <p:cNvPr id="114" name="矩形 113"/>
          <p:cNvSpPr/>
          <p:nvPr/>
        </p:nvSpPr>
        <p:spPr>
          <a:xfrm>
            <a:off x="4066427" y="2714792"/>
            <a:ext cx="931333" cy="465667"/>
          </a:xfrm>
          <a:prstGeom prst="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c</a:t>
            </a:r>
            <a:r>
              <a:rPr lang="en-US" altLang="zh-TW" sz="2800" baseline="30000" dirty="0"/>
              <a:t>2</a:t>
            </a:r>
            <a:endParaRPr lang="zh-TW" altLang="en-US" sz="2800" baseline="30000" dirty="0"/>
          </a:p>
        </p:txBody>
      </p:sp>
      <p:sp>
        <p:nvSpPr>
          <p:cNvPr id="115" name="矩形 114"/>
          <p:cNvSpPr/>
          <p:nvPr/>
        </p:nvSpPr>
        <p:spPr>
          <a:xfrm>
            <a:off x="6386297" y="2719680"/>
            <a:ext cx="931333" cy="465667"/>
          </a:xfrm>
          <a:prstGeom prst="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c</a:t>
            </a:r>
            <a:r>
              <a:rPr lang="en-US" altLang="zh-TW" sz="2800" baseline="30000" dirty="0"/>
              <a:t>3</a:t>
            </a:r>
            <a:endParaRPr lang="zh-TW" altLang="en-US" sz="2800" baseline="30000" dirty="0"/>
          </a:p>
        </p:txBody>
      </p:sp>
      <p:sp>
        <p:nvSpPr>
          <p:cNvPr id="116" name="矩形 115"/>
          <p:cNvSpPr/>
          <p:nvPr/>
        </p:nvSpPr>
        <p:spPr>
          <a:xfrm>
            <a:off x="1807036" y="3410308"/>
            <a:ext cx="931333" cy="5587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TW" sz="2800" dirty="0"/>
              <a:t>f</a:t>
            </a:r>
            <a:r>
              <a:rPr lang="en-US" altLang="zh-TW" sz="2800" baseline="-25000" dirty="0"/>
              <a:t>3</a:t>
            </a:r>
            <a:endParaRPr lang="zh-TW" altLang="en-US" sz="2800" baseline="-25000" dirty="0"/>
          </a:p>
        </p:txBody>
      </p:sp>
      <p:sp>
        <p:nvSpPr>
          <p:cNvPr id="117" name="矩形 116"/>
          <p:cNvSpPr/>
          <p:nvPr/>
        </p:nvSpPr>
        <p:spPr>
          <a:xfrm>
            <a:off x="4064008" y="3419253"/>
            <a:ext cx="931333" cy="5587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TW" sz="2800" dirty="0"/>
              <a:t>f</a:t>
            </a:r>
            <a:r>
              <a:rPr lang="en-US" altLang="zh-TW" sz="2800" baseline="-25000" dirty="0"/>
              <a:t>3</a:t>
            </a:r>
            <a:endParaRPr lang="zh-TW" altLang="en-US" sz="2800" baseline="-25000" dirty="0"/>
          </a:p>
        </p:txBody>
      </p:sp>
      <p:sp>
        <p:nvSpPr>
          <p:cNvPr id="118" name="矩形 117"/>
          <p:cNvSpPr/>
          <p:nvPr/>
        </p:nvSpPr>
        <p:spPr>
          <a:xfrm>
            <a:off x="6386297" y="3426583"/>
            <a:ext cx="931333" cy="5587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TW" sz="2800" dirty="0"/>
              <a:t>f</a:t>
            </a:r>
            <a:r>
              <a:rPr lang="en-US" altLang="zh-TW" sz="2800" baseline="-25000" dirty="0"/>
              <a:t>3</a:t>
            </a:r>
            <a:endParaRPr lang="zh-TW" altLang="en-US" sz="2800" baseline="-25000" dirty="0"/>
          </a:p>
        </p:txBody>
      </p:sp>
      <p:cxnSp>
        <p:nvCxnSpPr>
          <p:cNvPr id="119" name="直線單箭頭接點 118"/>
          <p:cNvCxnSpPr>
            <a:cxnSpLocks/>
          </p:cNvCxnSpPr>
          <p:nvPr/>
        </p:nvCxnSpPr>
        <p:spPr>
          <a:xfrm rot="16200000">
            <a:off x="2134069" y="4127339"/>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線單箭頭接點 119"/>
          <p:cNvCxnSpPr>
            <a:cxnSpLocks/>
          </p:cNvCxnSpPr>
          <p:nvPr/>
        </p:nvCxnSpPr>
        <p:spPr>
          <a:xfrm rot="16200000">
            <a:off x="4420073" y="4156315"/>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直線單箭頭接點 120"/>
          <p:cNvCxnSpPr>
            <a:cxnSpLocks/>
          </p:cNvCxnSpPr>
          <p:nvPr/>
        </p:nvCxnSpPr>
        <p:spPr>
          <a:xfrm rot="16200000">
            <a:off x="6739943" y="4161203"/>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單箭頭接點 121"/>
          <p:cNvCxnSpPr>
            <a:cxnSpLocks/>
          </p:cNvCxnSpPr>
          <p:nvPr/>
        </p:nvCxnSpPr>
        <p:spPr>
          <a:xfrm rot="5400000" flipV="1">
            <a:off x="2119561" y="3286483"/>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直線單箭頭接點 122"/>
          <p:cNvCxnSpPr>
            <a:cxnSpLocks/>
          </p:cNvCxnSpPr>
          <p:nvPr/>
        </p:nvCxnSpPr>
        <p:spPr>
          <a:xfrm rot="5400000" flipV="1">
            <a:off x="4405565" y="3315459"/>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線單箭頭接點 123"/>
          <p:cNvCxnSpPr>
            <a:cxnSpLocks/>
          </p:cNvCxnSpPr>
          <p:nvPr/>
        </p:nvCxnSpPr>
        <p:spPr>
          <a:xfrm rot="5400000" flipV="1">
            <a:off x="6725435" y="3320347"/>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5" name="矩形 124"/>
          <p:cNvSpPr/>
          <p:nvPr/>
        </p:nvSpPr>
        <p:spPr>
          <a:xfrm>
            <a:off x="3137516" y="3180345"/>
            <a:ext cx="507999" cy="9313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y</a:t>
            </a:r>
            <a:r>
              <a:rPr lang="en-US" altLang="zh-TW" sz="2800" baseline="30000" dirty="0"/>
              <a:t>1</a:t>
            </a:r>
            <a:endParaRPr lang="zh-TW" altLang="en-US" sz="2800" baseline="30000" dirty="0"/>
          </a:p>
        </p:txBody>
      </p:sp>
      <p:sp>
        <p:nvSpPr>
          <p:cNvPr id="126" name="矩形 125"/>
          <p:cNvSpPr/>
          <p:nvPr/>
        </p:nvSpPr>
        <p:spPr>
          <a:xfrm>
            <a:off x="5416250" y="3206548"/>
            <a:ext cx="507999" cy="9313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y</a:t>
            </a:r>
            <a:r>
              <a:rPr lang="en-US" altLang="zh-TW" sz="2800" baseline="30000" dirty="0"/>
              <a:t>2</a:t>
            </a:r>
            <a:endParaRPr lang="zh-TW" altLang="en-US" sz="2800" baseline="30000" dirty="0"/>
          </a:p>
        </p:txBody>
      </p:sp>
      <p:sp>
        <p:nvSpPr>
          <p:cNvPr id="127" name="矩形 126"/>
          <p:cNvSpPr/>
          <p:nvPr/>
        </p:nvSpPr>
        <p:spPr>
          <a:xfrm>
            <a:off x="7721612" y="3206548"/>
            <a:ext cx="507999" cy="9313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y</a:t>
            </a:r>
            <a:r>
              <a:rPr lang="en-US" altLang="zh-TW" sz="2800" baseline="30000" dirty="0"/>
              <a:t>3</a:t>
            </a:r>
            <a:endParaRPr lang="zh-TW" altLang="en-US" sz="2800" baseline="30000" dirty="0"/>
          </a:p>
        </p:txBody>
      </p:sp>
      <p:cxnSp>
        <p:nvCxnSpPr>
          <p:cNvPr id="128" name="直線單箭頭接點 127"/>
          <p:cNvCxnSpPr>
            <a:cxnSpLocks/>
          </p:cNvCxnSpPr>
          <p:nvPr/>
        </p:nvCxnSpPr>
        <p:spPr>
          <a:xfrm>
            <a:off x="2726270" y="365581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單箭頭接點 128"/>
          <p:cNvCxnSpPr>
            <a:cxnSpLocks/>
          </p:cNvCxnSpPr>
          <p:nvPr/>
        </p:nvCxnSpPr>
        <p:spPr>
          <a:xfrm>
            <a:off x="5012274" y="3684790"/>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線單箭頭接點 129"/>
          <p:cNvCxnSpPr>
            <a:cxnSpLocks/>
          </p:cNvCxnSpPr>
          <p:nvPr/>
        </p:nvCxnSpPr>
        <p:spPr>
          <a:xfrm>
            <a:off x="7332144" y="3689678"/>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6" name="矩形 85"/>
              <p:cNvSpPr/>
              <p:nvPr/>
            </p:nvSpPr>
            <p:spPr>
              <a:xfrm>
                <a:off x="4080941" y="98806"/>
                <a:ext cx="219021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i="1">
                              <a:latin typeface="Cambria Math" panose="02040503050406030204" pitchFamily="18" charset="0"/>
                            </a:rPr>
                            <m:t>h</m:t>
                          </m:r>
                        </m:e>
                        <m:sup>
                          <m:r>
                            <a:rPr lang="en-US" altLang="zh-TW" sz="2400" i="1">
                              <a:latin typeface="Cambria Math" panose="02040503050406030204" pitchFamily="18" charset="0"/>
                            </a:rPr>
                            <m:t>′</m:t>
                          </m:r>
                        </m:sup>
                      </m:sSup>
                      <m:r>
                        <a:rPr lang="en-US" altLang="zh-TW" sz="2400" i="1">
                          <a:latin typeface="Cambria Math" panose="02040503050406030204" pitchFamily="18" charset="0"/>
                        </a:rPr>
                        <m:t>,</m:t>
                      </m:r>
                      <m:r>
                        <a:rPr lang="en-US" altLang="zh-TW" sz="2400" b="0" i="1" smtClean="0">
                          <a:latin typeface="Cambria Math" panose="02040503050406030204" pitchFamily="18" charset="0"/>
                        </a:rPr>
                        <m:t>𝑎</m:t>
                      </m:r>
                      <m:r>
                        <a:rPr lang="en-US" altLang="zh-TW" sz="2400" i="1">
                          <a:latin typeface="Cambria Math" panose="02040503050406030204" pitchFamily="18" charset="0"/>
                        </a:rPr>
                        <m:t>=</m:t>
                      </m:r>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𝑓</m:t>
                          </m:r>
                        </m:e>
                        <m:sub>
                          <m:r>
                            <a:rPr lang="en-US" altLang="zh-TW" sz="2400" b="0" i="1" smtClean="0">
                              <a:latin typeface="Cambria Math" panose="02040503050406030204" pitchFamily="18" charset="0"/>
                            </a:rPr>
                            <m:t>1</m:t>
                          </m:r>
                        </m:sub>
                      </m:sSub>
                      <m:d>
                        <m:dPr>
                          <m:ctrlPr>
                            <a:rPr lang="en-US" altLang="zh-TW" sz="2400" i="1" smtClean="0">
                              <a:latin typeface="Cambria Math" panose="02040503050406030204" pitchFamily="18" charset="0"/>
                            </a:rPr>
                          </m:ctrlPr>
                        </m:dPr>
                        <m:e>
                          <m:r>
                            <a:rPr lang="en-US" altLang="zh-TW" sz="2400" i="1">
                              <a:latin typeface="Cambria Math" panose="02040503050406030204" pitchFamily="18" charset="0"/>
                            </a:rPr>
                            <m:t>h</m:t>
                          </m:r>
                          <m:r>
                            <a:rPr lang="en-US" altLang="zh-TW" sz="2400" i="1">
                              <a:latin typeface="Cambria Math" panose="02040503050406030204" pitchFamily="18" charset="0"/>
                            </a:rPr>
                            <m:t>,</m:t>
                          </m:r>
                          <m:r>
                            <a:rPr lang="en-US" altLang="zh-TW" sz="2400" i="1">
                              <a:latin typeface="Cambria Math" panose="02040503050406030204" pitchFamily="18" charset="0"/>
                            </a:rPr>
                            <m:t>𝑥</m:t>
                          </m:r>
                        </m:e>
                      </m:d>
                    </m:oMath>
                  </m:oMathPara>
                </a14:m>
                <a:endParaRPr lang="zh-TW" altLang="en-US" sz="2400" dirty="0"/>
              </a:p>
            </p:txBody>
          </p:sp>
        </mc:Choice>
        <mc:Fallback xmlns="">
          <p:sp>
            <p:nvSpPr>
              <p:cNvPr id="86" name="矩形 85"/>
              <p:cNvSpPr>
                <a:spLocks noRot="1" noChangeAspect="1" noMove="1" noResize="1" noEditPoints="1" noAdjustHandles="1" noChangeArrowheads="1" noChangeShapeType="1" noTextEdit="1"/>
              </p:cNvSpPr>
              <p:nvPr/>
            </p:nvSpPr>
            <p:spPr>
              <a:xfrm>
                <a:off x="4080941" y="98806"/>
                <a:ext cx="2190215" cy="461665"/>
              </a:xfrm>
              <a:prstGeom prst="rect">
                <a:avLst/>
              </a:prstGeom>
              <a:blipFill>
                <a:blip r:embed="rId3"/>
                <a:stretch>
                  <a:fillRect b="-1710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0" name="矩形 89"/>
              <p:cNvSpPr/>
              <p:nvPr/>
            </p:nvSpPr>
            <p:spPr>
              <a:xfrm>
                <a:off x="6300786" y="109451"/>
                <a:ext cx="217168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𝑏</m:t>
                          </m:r>
                        </m:e>
                        <m:sup>
                          <m:r>
                            <a:rPr lang="en-US" altLang="zh-TW" sz="2400" i="1">
                              <a:latin typeface="Cambria Math" panose="02040503050406030204" pitchFamily="18" charset="0"/>
                            </a:rPr>
                            <m:t>′</m:t>
                          </m:r>
                        </m:sup>
                      </m:sSup>
                      <m:r>
                        <a:rPr lang="en-US" altLang="zh-TW" sz="2400" i="1">
                          <a:latin typeface="Cambria Math" panose="02040503050406030204" pitchFamily="18" charset="0"/>
                        </a:rPr>
                        <m:t>,</m:t>
                      </m:r>
                      <m:r>
                        <a:rPr lang="en-US" altLang="zh-TW" sz="2400" b="0" i="1" smtClean="0">
                          <a:latin typeface="Cambria Math" panose="02040503050406030204" pitchFamily="18" charset="0"/>
                        </a:rPr>
                        <m:t>𝑐</m:t>
                      </m:r>
                      <m:r>
                        <a:rPr lang="en-US" altLang="zh-TW" sz="2400" i="1">
                          <a:latin typeface="Cambria Math" panose="02040503050406030204" pitchFamily="18" charset="0"/>
                        </a:rPr>
                        <m:t>=</m:t>
                      </m:r>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𝑓</m:t>
                          </m:r>
                        </m:e>
                        <m:sub>
                          <m:r>
                            <a:rPr lang="en-US" altLang="zh-TW" sz="2400" b="0" i="1" smtClean="0">
                              <a:latin typeface="Cambria Math" panose="02040503050406030204" pitchFamily="18" charset="0"/>
                            </a:rPr>
                            <m:t>2</m:t>
                          </m:r>
                        </m:sub>
                      </m:sSub>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𝑏</m:t>
                          </m:r>
                          <m:r>
                            <a:rPr lang="en-US" altLang="zh-TW" sz="2400" i="1">
                              <a:latin typeface="Cambria Math" panose="02040503050406030204" pitchFamily="18" charset="0"/>
                            </a:rPr>
                            <m:t>,</m:t>
                          </m:r>
                          <m:r>
                            <a:rPr lang="en-US" altLang="zh-TW" sz="2400" b="0" i="1" smtClean="0">
                              <a:latin typeface="Cambria Math" panose="02040503050406030204" pitchFamily="18" charset="0"/>
                            </a:rPr>
                            <m:t>𝑥</m:t>
                          </m:r>
                        </m:e>
                      </m:d>
                    </m:oMath>
                  </m:oMathPara>
                </a14:m>
                <a:endParaRPr lang="zh-TW" altLang="en-US" sz="2400" dirty="0"/>
              </a:p>
            </p:txBody>
          </p:sp>
        </mc:Choice>
        <mc:Fallback xmlns="">
          <p:sp>
            <p:nvSpPr>
              <p:cNvPr id="90" name="矩形 89"/>
              <p:cNvSpPr>
                <a:spLocks noRot="1" noChangeAspect="1" noMove="1" noResize="1" noEditPoints="1" noAdjustHandles="1" noChangeArrowheads="1" noChangeShapeType="1" noTextEdit="1"/>
              </p:cNvSpPr>
              <p:nvPr/>
            </p:nvSpPr>
            <p:spPr>
              <a:xfrm>
                <a:off x="6300786" y="109451"/>
                <a:ext cx="2171685" cy="461665"/>
              </a:xfrm>
              <a:prstGeom prst="rect">
                <a:avLst/>
              </a:prstGeom>
              <a:blipFill>
                <a:blip r:embed="rId4"/>
                <a:stretch>
                  <a:fillRect b="-1710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7" name="矩形 96"/>
              <p:cNvSpPr/>
              <p:nvPr/>
            </p:nvSpPr>
            <p:spPr>
              <a:xfrm>
                <a:off x="85081" y="3461052"/>
                <a:ext cx="179408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𝑦</m:t>
                      </m:r>
                      <m:r>
                        <a:rPr lang="en-US" altLang="zh-TW" sz="2400" i="1">
                          <a:latin typeface="Cambria Math" panose="02040503050406030204" pitchFamily="18" charset="0"/>
                        </a:rPr>
                        <m:t>=</m:t>
                      </m:r>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𝑓</m:t>
                          </m:r>
                        </m:e>
                        <m:sub>
                          <m:r>
                            <a:rPr lang="en-US" altLang="zh-TW" sz="2400" b="0" i="1" smtClean="0">
                              <a:latin typeface="Cambria Math" panose="02040503050406030204" pitchFamily="18" charset="0"/>
                            </a:rPr>
                            <m:t>3</m:t>
                          </m:r>
                        </m:sub>
                      </m:sSub>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𝑎</m:t>
                          </m:r>
                          <m:r>
                            <a:rPr lang="en-US" altLang="zh-TW" sz="2400" i="1">
                              <a:latin typeface="Cambria Math" panose="02040503050406030204" pitchFamily="18" charset="0"/>
                            </a:rPr>
                            <m:t>,</m:t>
                          </m:r>
                          <m:r>
                            <a:rPr lang="en-US" altLang="zh-TW" sz="2400" b="0" i="1" smtClean="0">
                              <a:latin typeface="Cambria Math" panose="02040503050406030204" pitchFamily="18" charset="0"/>
                            </a:rPr>
                            <m:t>𝑐</m:t>
                          </m:r>
                        </m:e>
                      </m:d>
                    </m:oMath>
                  </m:oMathPara>
                </a14:m>
                <a:endParaRPr lang="zh-TW" altLang="en-US" sz="2400" dirty="0"/>
              </a:p>
            </p:txBody>
          </p:sp>
        </mc:Choice>
        <mc:Fallback xmlns="">
          <p:sp>
            <p:nvSpPr>
              <p:cNvPr id="97" name="矩形 96"/>
              <p:cNvSpPr>
                <a:spLocks noRot="1" noChangeAspect="1" noMove="1" noResize="1" noEditPoints="1" noAdjustHandles="1" noChangeArrowheads="1" noChangeShapeType="1" noTextEdit="1"/>
              </p:cNvSpPr>
              <p:nvPr/>
            </p:nvSpPr>
            <p:spPr>
              <a:xfrm>
                <a:off x="85081" y="3461052"/>
                <a:ext cx="1794081" cy="461665"/>
              </a:xfrm>
              <a:prstGeom prst="rect">
                <a:avLst/>
              </a:prstGeom>
              <a:blipFill>
                <a:blip r:embed="rId5"/>
                <a:stretch>
                  <a:fillRect b="-1866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7370912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9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9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0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0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0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0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0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07"/>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0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1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1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1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1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15"/>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97"/>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16"/>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122"/>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19"/>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2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25"/>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17"/>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20"/>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23"/>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26"/>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129"/>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118"/>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21"/>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124"/>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27"/>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70" grpId="0" animBg="1"/>
      <p:bldP spid="71" grpId="0" animBg="1"/>
      <p:bldP spid="72" grpId="0" animBg="1"/>
      <p:bldP spid="73" grpId="0" animBg="1"/>
      <p:bldP spid="78" grpId="0" animBg="1"/>
      <p:bldP spid="79" grpId="0" animBg="1"/>
      <p:bldP spid="80" grpId="0" animBg="1"/>
      <p:bldP spid="81" grpId="0" animBg="1"/>
      <p:bldP spid="87" grpId="0" animBg="1"/>
      <p:bldP spid="88" grpId="0" animBg="1"/>
      <p:bldP spid="89" grpId="0" animBg="1"/>
      <p:bldP spid="95" grpId="0" animBg="1"/>
      <p:bldP spid="96" grpId="0" animBg="1"/>
      <p:bldP spid="102" grpId="0" animBg="1"/>
      <p:bldP spid="103"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25" grpId="0" animBg="1"/>
      <p:bldP spid="126" grpId="0" animBg="1"/>
      <p:bldP spid="127" grpId="0" animBg="1"/>
      <p:bldP spid="86" grpId="0"/>
      <p:bldP spid="90" grpId="0"/>
      <p:bldP spid="9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Naïve RNN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628650" y="1825625"/>
                <a:ext cx="7886700" cy="4351338"/>
              </a:xfrm>
            </p:spPr>
            <p:txBody>
              <a:bodyPr/>
              <a:lstStyle/>
              <a:p>
                <a:r>
                  <a:rPr lang="en-US" altLang="zh-TW" dirty="0"/>
                  <a:t>Given function f: </a:t>
                </a:r>
                <a14:m>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h</m:t>
                        </m:r>
                      </m:e>
                      <m:sup>
                        <m:r>
                          <a:rPr lang="en-US" altLang="zh-TW" i="1">
                            <a:latin typeface="Cambria Math" panose="02040503050406030204" pitchFamily="18" charset="0"/>
                          </a:rPr>
                          <m:t>′</m:t>
                        </m:r>
                      </m:sup>
                    </m:sSup>
                    <m:r>
                      <a:rPr lang="en-US" altLang="zh-TW" i="1">
                        <a:latin typeface="Cambria Math" panose="02040503050406030204" pitchFamily="18" charset="0"/>
                      </a:rPr>
                      <m:t>,</m:t>
                    </m:r>
                    <m:r>
                      <a:rPr lang="en-US" altLang="zh-TW" i="1">
                        <a:latin typeface="Cambria Math" panose="02040503050406030204" pitchFamily="18" charset="0"/>
                      </a:rPr>
                      <m:t>𝑦</m:t>
                    </m:r>
                    <m:r>
                      <a:rPr lang="en-US" altLang="zh-TW" i="1">
                        <a:latin typeface="Cambria Math" panose="02040503050406030204" pitchFamily="18" charset="0"/>
                      </a:rPr>
                      <m:t>=</m:t>
                    </m:r>
                    <m:r>
                      <a:rPr lang="en-US" altLang="zh-TW" i="1">
                        <a:latin typeface="Cambria Math" panose="02040503050406030204" pitchFamily="18" charset="0"/>
                      </a:rPr>
                      <m:t>𝑓</m:t>
                    </m:r>
                    <m:d>
                      <m:dPr>
                        <m:ctrlPr>
                          <a:rPr lang="en-US" altLang="zh-TW" i="1">
                            <a:latin typeface="Cambria Math" panose="02040503050406030204" pitchFamily="18" charset="0"/>
                          </a:rPr>
                        </m:ctrlPr>
                      </m:dPr>
                      <m:e>
                        <m:r>
                          <a:rPr lang="en-US" altLang="zh-TW" i="1">
                            <a:latin typeface="Cambria Math" panose="02040503050406030204" pitchFamily="18" charset="0"/>
                          </a:rPr>
                          <m:t>h</m:t>
                        </m:r>
                        <m:r>
                          <a:rPr lang="en-US" altLang="zh-TW" i="1">
                            <a:latin typeface="Cambria Math" panose="02040503050406030204" pitchFamily="18" charset="0"/>
                          </a:rPr>
                          <m:t>,</m:t>
                        </m:r>
                        <m:r>
                          <a:rPr lang="en-US" altLang="zh-TW" i="1">
                            <a:latin typeface="Cambria Math" panose="02040503050406030204" pitchFamily="18" charset="0"/>
                          </a:rPr>
                          <m:t>𝑥</m:t>
                        </m:r>
                      </m:e>
                    </m:d>
                  </m:oMath>
                </a14:m>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628650" y="1825625"/>
                <a:ext cx="7886700" cy="4351338"/>
              </a:xfrm>
              <a:blipFill>
                <a:blip r:embed="rId2"/>
                <a:stretch>
                  <a:fillRect l="-1391" t="-2241"/>
                </a:stretch>
              </a:blipFill>
            </p:spPr>
            <p:txBody>
              <a:bodyPr/>
              <a:lstStyle/>
              <a:p>
                <a:r>
                  <a:rPr lang="zh-TW" altLang="en-US">
                    <a:noFill/>
                  </a:rPr>
                  <a:t> </a:t>
                </a:r>
              </a:p>
            </p:txBody>
          </p:sp>
        </mc:Fallback>
      </mc:AlternateContent>
      <p:grpSp>
        <p:nvGrpSpPr>
          <p:cNvPr id="22" name="群組 21"/>
          <p:cNvGrpSpPr/>
          <p:nvPr/>
        </p:nvGrpSpPr>
        <p:grpSpPr>
          <a:xfrm>
            <a:off x="396039" y="2930917"/>
            <a:ext cx="2827866" cy="2673220"/>
            <a:chOff x="5883124" y="170421"/>
            <a:chExt cx="2827866" cy="2673220"/>
          </a:xfrm>
        </p:grpSpPr>
        <p:sp>
          <p:nvSpPr>
            <p:cNvPr id="4" name="矩形 3"/>
            <p:cNvSpPr/>
            <p:nvPr/>
          </p:nvSpPr>
          <p:spPr>
            <a:xfrm>
              <a:off x="6848322" y="1055850"/>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a:t>
              </a:r>
              <a:endParaRPr lang="zh-TW" altLang="en-US" sz="2800" dirty="0"/>
            </a:p>
          </p:txBody>
        </p:sp>
        <p:sp>
          <p:nvSpPr>
            <p:cNvPr id="5" name="矩形 4"/>
            <p:cNvSpPr/>
            <p:nvPr/>
          </p:nvSpPr>
          <p:spPr>
            <a:xfrm>
              <a:off x="5883124" y="1055849"/>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endParaRPr lang="zh-TW" altLang="en-US" sz="2800" baseline="30000" dirty="0"/>
            </a:p>
          </p:txBody>
        </p:sp>
        <p:sp>
          <p:nvSpPr>
            <p:cNvPr id="6" name="矩形 5"/>
            <p:cNvSpPr/>
            <p:nvPr/>
          </p:nvSpPr>
          <p:spPr>
            <a:xfrm>
              <a:off x="8202991" y="1078997"/>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a:t>
              </a:r>
              <a:endParaRPr lang="zh-TW" altLang="en-US" sz="2800" baseline="30000" dirty="0"/>
            </a:p>
          </p:txBody>
        </p:sp>
        <p:sp>
          <p:nvSpPr>
            <p:cNvPr id="7" name="矩形 6"/>
            <p:cNvSpPr/>
            <p:nvPr/>
          </p:nvSpPr>
          <p:spPr>
            <a:xfrm>
              <a:off x="6848322" y="170421"/>
              <a:ext cx="931333" cy="465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y</a:t>
              </a:r>
              <a:endParaRPr lang="zh-TW" altLang="en-US" sz="2800" baseline="30000" dirty="0"/>
            </a:p>
          </p:txBody>
        </p:sp>
        <p:sp>
          <p:nvSpPr>
            <p:cNvPr id="8" name="矩形 7"/>
            <p:cNvSpPr/>
            <p:nvPr/>
          </p:nvSpPr>
          <p:spPr>
            <a:xfrm>
              <a:off x="6848322" y="2377974"/>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endParaRPr lang="zh-TW" altLang="en-US" sz="2800" baseline="30000" dirty="0"/>
            </a:p>
          </p:txBody>
        </p:sp>
        <p:cxnSp>
          <p:nvCxnSpPr>
            <p:cNvPr id="9" name="直線單箭頭接點 8"/>
            <p:cNvCxnSpPr>
              <a:cxnSpLocks/>
            </p:cNvCxnSpPr>
            <p:nvPr/>
          </p:nvCxnSpPr>
          <p:spPr>
            <a:xfrm>
              <a:off x="6441921" y="1527731"/>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a:cxnSpLocks/>
            </p:cNvCxnSpPr>
            <p:nvPr/>
          </p:nvCxnSpPr>
          <p:spPr>
            <a:xfrm>
              <a:off x="7813523" y="154466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a:cxnSpLocks/>
            </p:cNvCxnSpPr>
            <p:nvPr/>
          </p:nvCxnSpPr>
          <p:spPr>
            <a:xfrm rot="16200000">
              <a:off x="7136187" y="847755"/>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a:cxnSpLocks/>
            </p:cNvCxnSpPr>
            <p:nvPr/>
          </p:nvCxnSpPr>
          <p:spPr>
            <a:xfrm rot="16200000">
              <a:off x="7136187" y="2181916"/>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文字方塊 22"/>
          <p:cNvSpPr txBox="1"/>
          <p:nvPr/>
        </p:nvSpPr>
        <p:spPr>
          <a:xfrm>
            <a:off x="7213600" y="6311899"/>
            <a:ext cx="1930400" cy="369332"/>
          </a:xfrm>
          <a:prstGeom prst="rect">
            <a:avLst/>
          </a:prstGeom>
          <a:noFill/>
        </p:spPr>
        <p:txBody>
          <a:bodyPr wrap="square" rtlCol="0">
            <a:spAutoFit/>
          </a:bodyPr>
          <a:lstStyle/>
          <a:p>
            <a:r>
              <a:rPr lang="en-US" altLang="zh-TW" dirty="0"/>
              <a:t>Ignore bias here</a:t>
            </a:r>
            <a:endParaRPr lang="zh-TW" altLang="en-US" dirty="0"/>
          </a:p>
        </p:txBody>
      </p:sp>
      <p:sp>
        <p:nvSpPr>
          <p:cNvPr id="24" name="矩形 23"/>
          <p:cNvSpPr/>
          <p:nvPr/>
        </p:nvSpPr>
        <p:spPr>
          <a:xfrm>
            <a:off x="3646746" y="2946358"/>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a:t>
            </a:r>
            <a:endParaRPr lang="zh-TW" altLang="en-US" sz="2800" baseline="30000" dirty="0"/>
          </a:p>
        </p:txBody>
      </p:sp>
      <p:sp>
        <p:nvSpPr>
          <p:cNvPr id="25" name="矩形 24"/>
          <p:cNvSpPr/>
          <p:nvPr/>
        </p:nvSpPr>
        <p:spPr>
          <a:xfrm>
            <a:off x="3646746" y="4537922"/>
            <a:ext cx="507999" cy="93133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y</a:t>
            </a:r>
            <a:endParaRPr lang="zh-TW" altLang="en-US" sz="2800" baseline="30000" dirty="0"/>
          </a:p>
        </p:txBody>
      </p:sp>
      <p:sp>
        <p:nvSpPr>
          <p:cNvPr id="26" name="矩形 25"/>
          <p:cNvSpPr/>
          <p:nvPr/>
        </p:nvSpPr>
        <p:spPr>
          <a:xfrm>
            <a:off x="5158264" y="4517316"/>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W</a:t>
            </a:r>
            <a:r>
              <a:rPr lang="en-US" altLang="zh-TW" sz="2800" baseline="30000" dirty="0"/>
              <a:t>o</a:t>
            </a:r>
            <a:endParaRPr lang="zh-TW" altLang="en-US" sz="2800" baseline="30000" dirty="0"/>
          </a:p>
        </p:txBody>
      </p:sp>
      <p:sp>
        <p:nvSpPr>
          <p:cNvPr id="27" name="矩形 26"/>
          <p:cNvSpPr/>
          <p:nvPr/>
        </p:nvSpPr>
        <p:spPr>
          <a:xfrm>
            <a:off x="5186374" y="2962204"/>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err="1"/>
              <a:t>W</a:t>
            </a:r>
            <a:r>
              <a:rPr lang="en-US" altLang="zh-TW" sz="2800" baseline="30000" dirty="0" err="1"/>
              <a:t>h</a:t>
            </a:r>
            <a:endParaRPr lang="zh-TW" altLang="en-US" sz="2800" baseline="30000" dirty="0"/>
          </a:p>
        </p:txBody>
      </p:sp>
      <p:sp>
        <p:nvSpPr>
          <p:cNvPr id="29" name="矩形 28"/>
          <p:cNvSpPr/>
          <p:nvPr/>
        </p:nvSpPr>
        <p:spPr>
          <a:xfrm>
            <a:off x="6242001" y="4517315"/>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a:t>
            </a:r>
            <a:endParaRPr lang="zh-TW" altLang="en-US" sz="2800" baseline="30000" dirty="0"/>
          </a:p>
        </p:txBody>
      </p:sp>
      <mc:AlternateContent xmlns:mc="http://schemas.openxmlformats.org/markup-compatibility/2006" xmlns:a14="http://schemas.microsoft.com/office/drawing/2010/main">
        <mc:Choice Requires="a14">
          <p:sp>
            <p:nvSpPr>
              <p:cNvPr id="30" name="文字方塊 29"/>
              <p:cNvSpPr txBox="1"/>
              <p:nvPr/>
            </p:nvSpPr>
            <p:spPr>
              <a:xfrm>
                <a:off x="4262498" y="4767436"/>
                <a:ext cx="277261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𝜎</m:t>
                      </m:r>
                      <m:d>
                        <m:dPr>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                       </m:t>
                          </m:r>
                        </m:e>
                      </m:d>
                    </m:oMath>
                  </m:oMathPara>
                </a14:m>
                <a:endParaRPr lang="zh-TW" altLang="en-US" sz="2800" dirty="0"/>
              </a:p>
            </p:txBody>
          </p:sp>
        </mc:Choice>
        <mc:Fallback xmlns="">
          <p:sp>
            <p:nvSpPr>
              <p:cNvPr id="30" name="文字方塊 29"/>
              <p:cNvSpPr txBox="1">
                <a:spLocks noRot="1" noChangeAspect="1" noMove="1" noResize="1" noEditPoints="1" noAdjustHandles="1" noChangeArrowheads="1" noChangeShapeType="1" noTextEdit="1"/>
              </p:cNvSpPr>
              <p:nvPr/>
            </p:nvSpPr>
            <p:spPr>
              <a:xfrm>
                <a:off x="4262498" y="4767436"/>
                <a:ext cx="2772617" cy="430887"/>
              </a:xfrm>
              <a:prstGeom prst="rect">
                <a:avLst/>
              </a:prstGeom>
              <a:blipFill>
                <a:blip r:embed="rId3"/>
                <a:stretch>
                  <a:fillRect/>
                </a:stretch>
              </a:blipFill>
            </p:spPr>
            <p:txBody>
              <a:bodyPr/>
              <a:lstStyle/>
              <a:p>
                <a:r>
                  <a:rPr lang="zh-TW" altLang="en-US">
                    <a:noFill/>
                  </a:rPr>
                  <a:t> </a:t>
                </a:r>
              </a:p>
            </p:txBody>
          </p:sp>
        </mc:Fallback>
      </mc:AlternateContent>
      <p:sp>
        <p:nvSpPr>
          <p:cNvPr id="31" name="文字方塊 30"/>
          <p:cNvSpPr txBox="1"/>
          <p:nvPr/>
        </p:nvSpPr>
        <p:spPr>
          <a:xfrm>
            <a:off x="4262498" y="5551934"/>
            <a:ext cx="1259110" cy="461665"/>
          </a:xfrm>
          <a:prstGeom prst="rect">
            <a:avLst/>
          </a:prstGeom>
          <a:noFill/>
        </p:spPr>
        <p:txBody>
          <a:bodyPr wrap="square" rtlCol="0">
            <a:spAutoFit/>
          </a:bodyPr>
          <a:lstStyle/>
          <a:p>
            <a:r>
              <a:rPr lang="en-US" altLang="zh-TW" sz="2400" dirty="0" err="1"/>
              <a:t>softmax</a:t>
            </a:r>
            <a:endParaRPr lang="zh-TW" altLang="en-US" sz="2400" dirty="0"/>
          </a:p>
        </p:txBody>
      </p:sp>
      <mc:AlternateContent xmlns:mc="http://schemas.openxmlformats.org/markup-compatibility/2006" xmlns:a14="http://schemas.microsoft.com/office/drawing/2010/main">
        <mc:Choice Requires="a14">
          <p:sp>
            <p:nvSpPr>
              <p:cNvPr id="32" name="文字方塊 31"/>
              <p:cNvSpPr txBox="1"/>
              <p:nvPr/>
            </p:nvSpPr>
            <p:spPr>
              <a:xfrm>
                <a:off x="4269954" y="3237628"/>
                <a:ext cx="473629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𝜎</m:t>
                      </m:r>
                      <m:d>
                        <m:dPr>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                                                </m:t>
                          </m:r>
                        </m:e>
                      </m:d>
                    </m:oMath>
                  </m:oMathPara>
                </a14:m>
                <a:endParaRPr lang="zh-TW" altLang="en-US" sz="2800" dirty="0"/>
              </a:p>
            </p:txBody>
          </p:sp>
        </mc:Choice>
        <mc:Fallback xmlns="">
          <p:sp>
            <p:nvSpPr>
              <p:cNvPr id="32" name="文字方塊 31"/>
              <p:cNvSpPr txBox="1">
                <a:spLocks noRot="1" noChangeAspect="1" noMove="1" noResize="1" noEditPoints="1" noAdjustHandles="1" noChangeArrowheads="1" noChangeShapeType="1" noTextEdit="1"/>
              </p:cNvSpPr>
              <p:nvPr/>
            </p:nvSpPr>
            <p:spPr>
              <a:xfrm>
                <a:off x="4269954" y="3237628"/>
                <a:ext cx="4736297" cy="430887"/>
              </a:xfrm>
              <a:prstGeom prst="rect">
                <a:avLst/>
              </a:prstGeom>
              <a:blipFill>
                <a:blip r:embed="rId4"/>
                <a:stretch>
                  <a:fillRect/>
                </a:stretch>
              </a:blipFill>
            </p:spPr>
            <p:txBody>
              <a:bodyPr/>
              <a:lstStyle/>
              <a:p>
                <a:r>
                  <a:rPr lang="zh-TW" altLang="en-US">
                    <a:noFill/>
                  </a:rPr>
                  <a:t> </a:t>
                </a:r>
              </a:p>
            </p:txBody>
          </p:sp>
        </mc:Fallback>
      </mc:AlternateContent>
      <p:sp>
        <p:nvSpPr>
          <p:cNvPr id="34" name="矩形 33"/>
          <p:cNvSpPr/>
          <p:nvPr/>
        </p:nvSpPr>
        <p:spPr>
          <a:xfrm>
            <a:off x="6234465" y="2970472"/>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endParaRPr lang="zh-TW" altLang="en-US" sz="2800" baseline="30000" dirty="0"/>
          </a:p>
        </p:txBody>
      </p:sp>
      <p:grpSp>
        <p:nvGrpSpPr>
          <p:cNvPr id="37" name="群組 36"/>
          <p:cNvGrpSpPr/>
          <p:nvPr/>
        </p:nvGrpSpPr>
        <p:grpSpPr>
          <a:xfrm>
            <a:off x="7149695" y="2962204"/>
            <a:ext cx="1527172" cy="931334"/>
            <a:chOff x="6392338" y="600501"/>
            <a:chExt cx="1527172" cy="931334"/>
          </a:xfrm>
        </p:grpSpPr>
        <p:sp>
          <p:nvSpPr>
            <p:cNvPr id="28" name="矩形 27"/>
            <p:cNvSpPr/>
            <p:nvPr/>
          </p:nvSpPr>
          <p:spPr>
            <a:xfrm>
              <a:off x="6392338" y="600502"/>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W</a:t>
              </a:r>
              <a:r>
                <a:rPr lang="en-US" altLang="zh-TW" sz="2800" baseline="30000" dirty="0"/>
                <a:t>i</a:t>
              </a:r>
              <a:endParaRPr lang="zh-TW" altLang="en-US" sz="2800" baseline="30000" dirty="0"/>
            </a:p>
          </p:txBody>
        </p:sp>
        <p:sp>
          <p:nvSpPr>
            <p:cNvPr id="35" name="矩形 34"/>
            <p:cNvSpPr/>
            <p:nvPr/>
          </p:nvSpPr>
          <p:spPr>
            <a:xfrm>
              <a:off x="7411511" y="600501"/>
              <a:ext cx="507999" cy="9313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endParaRPr lang="zh-TW" altLang="en-US" sz="2800" baseline="30000" dirty="0"/>
            </a:p>
          </p:txBody>
        </p:sp>
      </p:grpSp>
      <mc:AlternateContent xmlns:mc="http://schemas.openxmlformats.org/markup-compatibility/2006" xmlns:a14="http://schemas.microsoft.com/office/drawing/2010/main">
        <mc:Choice Requires="a14">
          <p:sp>
            <p:nvSpPr>
              <p:cNvPr id="36" name="文字方塊 35"/>
              <p:cNvSpPr txBox="1"/>
              <p:nvPr/>
            </p:nvSpPr>
            <p:spPr>
              <a:xfrm>
                <a:off x="6754864" y="3196580"/>
                <a:ext cx="34945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m:t>
                      </m:r>
                    </m:oMath>
                  </m:oMathPara>
                </a14:m>
                <a:endParaRPr lang="zh-TW" altLang="en-US" sz="2800" dirty="0"/>
              </a:p>
            </p:txBody>
          </p:sp>
        </mc:Choice>
        <mc:Fallback xmlns="">
          <p:sp>
            <p:nvSpPr>
              <p:cNvPr id="36" name="文字方塊 35"/>
              <p:cNvSpPr txBox="1">
                <a:spLocks noRot="1" noChangeAspect="1" noMove="1" noResize="1" noEditPoints="1" noAdjustHandles="1" noChangeArrowheads="1" noChangeShapeType="1" noTextEdit="1"/>
              </p:cNvSpPr>
              <p:nvPr/>
            </p:nvSpPr>
            <p:spPr>
              <a:xfrm>
                <a:off x="6754864" y="3196580"/>
                <a:ext cx="349455" cy="430887"/>
              </a:xfrm>
              <a:prstGeom prst="rect">
                <a:avLst/>
              </a:prstGeom>
              <a:blipFill>
                <a:blip r:embed="rId5"/>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98892823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9" grpId="0" animBg="1"/>
      <p:bldP spid="30" grpId="0"/>
      <p:bldP spid="31" grpId="0"/>
      <p:bldP spid="32" grpId="0"/>
      <p:bldP spid="34"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LSTM</a:t>
            </a:r>
            <a:endParaRPr lang="zh-TW" altLang="en-US" dirty="0"/>
          </a:p>
        </p:txBody>
      </p:sp>
      <p:sp>
        <p:nvSpPr>
          <p:cNvPr id="31" name="文字方塊 30"/>
          <p:cNvSpPr txBox="1"/>
          <p:nvPr/>
        </p:nvSpPr>
        <p:spPr>
          <a:xfrm>
            <a:off x="552715" y="4917142"/>
            <a:ext cx="2618053" cy="523220"/>
          </a:xfrm>
          <a:prstGeom prst="rect">
            <a:avLst/>
          </a:prstGeom>
          <a:noFill/>
        </p:spPr>
        <p:txBody>
          <a:bodyPr wrap="square" rtlCol="0">
            <a:spAutoFit/>
          </a:bodyPr>
          <a:lstStyle/>
          <a:p>
            <a:r>
              <a:rPr lang="en-US" altLang="zh-TW" sz="2800" dirty="0"/>
              <a:t>c changes slowly</a:t>
            </a:r>
            <a:endParaRPr lang="zh-TW" altLang="en-US" sz="2800" dirty="0"/>
          </a:p>
        </p:txBody>
      </p:sp>
      <p:sp>
        <p:nvSpPr>
          <p:cNvPr id="32" name="文字方塊 31"/>
          <p:cNvSpPr txBox="1"/>
          <p:nvPr/>
        </p:nvSpPr>
        <p:spPr>
          <a:xfrm>
            <a:off x="583844" y="5848999"/>
            <a:ext cx="2618053" cy="523220"/>
          </a:xfrm>
          <a:prstGeom prst="rect">
            <a:avLst/>
          </a:prstGeom>
          <a:noFill/>
        </p:spPr>
        <p:txBody>
          <a:bodyPr wrap="square" rtlCol="0">
            <a:spAutoFit/>
          </a:bodyPr>
          <a:lstStyle/>
          <a:p>
            <a:r>
              <a:rPr lang="en-US" altLang="zh-TW" sz="2800" dirty="0"/>
              <a:t>h changes faster</a:t>
            </a:r>
            <a:endParaRPr lang="zh-TW" altLang="en-US" sz="2800" dirty="0"/>
          </a:p>
        </p:txBody>
      </p:sp>
      <p:sp>
        <p:nvSpPr>
          <p:cNvPr id="33" name="文字方塊 32"/>
          <p:cNvSpPr txBox="1"/>
          <p:nvPr/>
        </p:nvSpPr>
        <p:spPr>
          <a:xfrm>
            <a:off x="3909303" y="4942898"/>
            <a:ext cx="4491368" cy="523220"/>
          </a:xfrm>
          <a:prstGeom prst="rect">
            <a:avLst/>
          </a:prstGeom>
          <a:noFill/>
        </p:spPr>
        <p:txBody>
          <a:bodyPr wrap="square" rtlCol="0">
            <a:spAutoFit/>
          </a:bodyPr>
          <a:lstStyle/>
          <a:p>
            <a:r>
              <a:rPr lang="en-US" altLang="zh-TW" sz="2800" dirty="0" err="1"/>
              <a:t>c</a:t>
            </a:r>
            <a:r>
              <a:rPr lang="en-US" altLang="zh-TW" sz="2800" baseline="30000" dirty="0" err="1"/>
              <a:t>t</a:t>
            </a:r>
            <a:r>
              <a:rPr lang="en-US" altLang="zh-TW" sz="2800" dirty="0"/>
              <a:t> is c</a:t>
            </a:r>
            <a:r>
              <a:rPr lang="en-US" altLang="zh-TW" sz="2800" baseline="30000" dirty="0"/>
              <a:t>t-1</a:t>
            </a:r>
            <a:r>
              <a:rPr lang="en-US" altLang="zh-TW" sz="2800" dirty="0"/>
              <a:t> added by something</a:t>
            </a:r>
            <a:endParaRPr lang="zh-TW" altLang="en-US" sz="2800" dirty="0"/>
          </a:p>
        </p:txBody>
      </p:sp>
      <p:sp>
        <p:nvSpPr>
          <p:cNvPr id="34" name="文字方塊 33"/>
          <p:cNvSpPr txBox="1"/>
          <p:nvPr/>
        </p:nvSpPr>
        <p:spPr>
          <a:xfrm>
            <a:off x="3909302" y="5848999"/>
            <a:ext cx="4986921" cy="523220"/>
          </a:xfrm>
          <a:prstGeom prst="rect">
            <a:avLst/>
          </a:prstGeom>
          <a:noFill/>
        </p:spPr>
        <p:txBody>
          <a:bodyPr wrap="square" rtlCol="0">
            <a:spAutoFit/>
          </a:bodyPr>
          <a:lstStyle/>
          <a:p>
            <a:r>
              <a:rPr lang="en-US" altLang="zh-TW" sz="2800" dirty="0" err="1"/>
              <a:t>h</a:t>
            </a:r>
            <a:r>
              <a:rPr lang="en-US" altLang="zh-TW" sz="2800" baseline="30000" dirty="0" err="1"/>
              <a:t>t</a:t>
            </a:r>
            <a:r>
              <a:rPr lang="en-US" altLang="zh-TW" sz="2800" dirty="0"/>
              <a:t> and h</a:t>
            </a:r>
            <a:r>
              <a:rPr lang="en-US" altLang="zh-TW" sz="2800" baseline="30000" dirty="0"/>
              <a:t>t-1</a:t>
            </a:r>
            <a:r>
              <a:rPr lang="en-US" altLang="zh-TW" sz="2800" dirty="0"/>
              <a:t> can be very different</a:t>
            </a:r>
            <a:endParaRPr lang="zh-TW" altLang="en-US" sz="2800" dirty="0"/>
          </a:p>
        </p:txBody>
      </p:sp>
      <p:sp>
        <p:nvSpPr>
          <p:cNvPr id="35" name="箭號: 向右 34"/>
          <p:cNvSpPr/>
          <p:nvPr/>
        </p:nvSpPr>
        <p:spPr>
          <a:xfrm>
            <a:off x="3153793" y="5022831"/>
            <a:ext cx="660234" cy="39225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6" name="箭號: 向右 35"/>
          <p:cNvSpPr/>
          <p:nvPr/>
        </p:nvSpPr>
        <p:spPr>
          <a:xfrm>
            <a:off x="3153793" y="5932016"/>
            <a:ext cx="660234" cy="39225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7" name="矩形 36"/>
          <p:cNvSpPr/>
          <p:nvPr/>
        </p:nvSpPr>
        <p:spPr>
          <a:xfrm>
            <a:off x="1187252" y="2544484"/>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sz="2800" baseline="30000" dirty="0"/>
          </a:p>
        </p:txBody>
      </p:sp>
      <p:sp>
        <p:nvSpPr>
          <p:cNvPr id="38" name="矩形 37"/>
          <p:cNvSpPr/>
          <p:nvPr/>
        </p:nvSpPr>
        <p:spPr>
          <a:xfrm>
            <a:off x="2165927" y="2526225"/>
            <a:ext cx="1106546"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Naive</a:t>
            </a:r>
            <a:endParaRPr lang="zh-TW" altLang="en-US" sz="2800" dirty="0"/>
          </a:p>
        </p:txBody>
      </p:sp>
      <p:sp>
        <p:nvSpPr>
          <p:cNvPr id="39" name="矩形 38"/>
          <p:cNvSpPr/>
          <p:nvPr/>
        </p:nvSpPr>
        <p:spPr>
          <a:xfrm>
            <a:off x="3695808" y="2549372"/>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err="1"/>
              <a:t>h</a:t>
            </a:r>
            <a:r>
              <a:rPr lang="en-US" altLang="zh-TW" sz="2800" baseline="30000" dirty="0" err="1"/>
              <a:t>t</a:t>
            </a:r>
            <a:endParaRPr lang="zh-TW" altLang="en-US" sz="2800" baseline="30000" dirty="0"/>
          </a:p>
        </p:txBody>
      </p:sp>
      <p:sp>
        <p:nvSpPr>
          <p:cNvPr id="40" name="矩形 39"/>
          <p:cNvSpPr/>
          <p:nvPr/>
        </p:nvSpPr>
        <p:spPr>
          <a:xfrm>
            <a:off x="2253011" y="1654782"/>
            <a:ext cx="931333" cy="465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err="1"/>
              <a:t>y</a:t>
            </a:r>
            <a:r>
              <a:rPr lang="en-US" altLang="zh-TW" sz="2800" baseline="30000" dirty="0" err="1"/>
              <a:t>t</a:t>
            </a:r>
            <a:endParaRPr lang="zh-TW" altLang="en-US" sz="2800" baseline="30000" dirty="0"/>
          </a:p>
        </p:txBody>
      </p:sp>
      <p:sp>
        <p:nvSpPr>
          <p:cNvPr id="41" name="矩形 40"/>
          <p:cNvSpPr/>
          <p:nvPr/>
        </p:nvSpPr>
        <p:spPr>
          <a:xfrm>
            <a:off x="2267525" y="3833778"/>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err="1"/>
              <a:t>x</a:t>
            </a:r>
            <a:r>
              <a:rPr lang="en-US" altLang="zh-TW" sz="2800" baseline="30000" dirty="0" err="1"/>
              <a:t>t</a:t>
            </a:r>
            <a:endParaRPr lang="zh-TW" altLang="en-US" sz="2800" baseline="30000" dirty="0"/>
          </a:p>
        </p:txBody>
      </p:sp>
      <p:cxnSp>
        <p:nvCxnSpPr>
          <p:cNvPr id="42" name="直線單箭頭接點 41"/>
          <p:cNvCxnSpPr>
            <a:cxnSpLocks/>
          </p:cNvCxnSpPr>
          <p:nvPr/>
        </p:nvCxnSpPr>
        <p:spPr>
          <a:xfrm>
            <a:off x="1746052" y="2998106"/>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a:cxnSpLocks/>
          </p:cNvCxnSpPr>
          <p:nvPr/>
        </p:nvCxnSpPr>
        <p:spPr>
          <a:xfrm>
            <a:off x="3306340" y="3015039"/>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a:cxnSpLocks/>
          </p:cNvCxnSpPr>
          <p:nvPr/>
        </p:nvCxnSpPr>
        <p:spPr>
          <a:xfrm rot="16200000">
            <a:off x="2540876" y="2332116"/>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a:cxnSpLocks/>
          </p:cNvCxnSpPr>
          <p:nvPr/>
        </p:nvCxnSpPr>
        <p:spPr>
          <a:xfrm rot="16200000">
            <a:off x="2555390" y="3637720"/>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1129828" y="2779317"/>
            <a:ext cx="646203" cy="523220"/>
          </a:xfrm>
          <a:prstGeom prst="rect">
            <a:avLst/>
          </a:prstGeom>
        </p:spPr>
        <p:txBody>
          <a:bodyPr wrap="none">
            <a:spAutoFit/>
          </a:bodyPr>
          <a:lstStyle/>
          <a:p>
            <a:pPr algn="ctr"/>
            <a:r>
              <a:rPr lang="en-US" altLang="zh-TW" sz="2800" dirty="0">
                <a:solidFill>
                  <a:schemeClr val="bg1"/>
                </a:solidFill>
              </a:rPr>
              <a:t>h</a:t>
            </a:r>
            <a:r>
              <a:rPr lang="en-US" altLang="zh-TW" sz="2800" baseline="30000" dirty="0">
                <a:solidFill>
                  <a:schemeClr val="bg1"/>
                </a:solidFill>
              </a:rPr>
              <a:t>t-1</a:t>
            </a:r>
            <a:endParaRPr lang="zh-TW" altLang="en-US" sz="2800" baseline="30000" dirty="0">
              <a:solidFill>
                <a:schemeClr val="bg1"/>
              </a:solidFill>
            </a:endParaRPr>
          </a:p>
        </p:txBody>
      </p:sp>
      <p:sp>
        <p:nvSpPr>
          <p:cNvPr id="15" name="矩形 14"/>
          <p:cNvSpPr/>
          <p:nvPr/>
        </p:nvSpPr>
        <p:spPr>
          <a:xfrm>
            <a:off x="5796271" y="1498077"/>
            <a:ext cx="1134533" cy="1997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LSTM</a:t>
            </a:r>
            <a:endParaRPr lang="zh-TW" altLang="en-US" sz="2800" dirty="0"/>
          </a:p>
        </p:txBody>
      </p:sp>
      <p:sp>
        <p:nvSpPr>
          <p:cNvPr id="16" name="矩形 15"/>
          <p:cNvSpPr/>
          <p:nvPr/>
        </p:nvSpPr>
        <p:spPr>
          <a:xfrm>
            <a:off x="4876913" y="1498077"/>
            <a:ext cx="507999" cy="93133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800" baseline="30000" dirty="0"/>
          </a:p>
        </p:txBody>
      </p:sp>
      <p:sp>
        <p:nvSpPr>
          <p:cNvPr id="18" name="矩形 17"/>
          <p:cNvSpPr/>
          <p:nvPr/>
        </p:nvSpPr>
        <p:spPr>
          <a:xfrm>
            <a:off x="5883355" y="600372"/>
            <a:ext cx="931333" cy="465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err="1"/>
              <a:t>y</a:t>
            </a:r>
            <a:r>
              <a:rPr lang="en-US" altLang="zh-TW" sz="2800" baseline="30000" dirty="0" err="1"/>
              <a:t>t</a:t>
            </a:r>
            <a:endParaRPr lang="zh-TW" altLang="en-US" sz="2800" baseline="30000" dirty="0"/>
          </a:p>
        </p:txBody>
      </p:sp>
      <p:sp>
        <p:nvSpPr>
          <p:cNvPr id="19" name="矩形 18"/>
          <p:cNvSpPr/>
          <p:nvPr/>
        </p:nvSpPr>
        <p:spPr>
          <a:xfrm>
            <a:off x="5920164" y="3943552"/>
            <a:ext cx="931333" cy="46566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sz="2800" dirty="0" err="1">
                <a:solidFill>
                  <a:schemeClr val="tx1"/>
                </a:solidFill>
              </a:rPr>
              <a:t>x</a:t>
            </a:r>
            <a:r>
              <a:rPr lang="en-US" altLang="zh-TW" sz="2800" baseline="30000" dirty="0" err="1">
                <a:solidFill>
                  <a:schemeClr val="tx1"/>
                </a:solidFill>
              </a:rPr>
              <a:t>t</a:t>
            </a:r>
            <a:endParaRPr lang="zh-TW" altLang="en-US" sz="2800" baseline="30000" dirty="0">
              <a:solidFill>
                <a:schemeClr val="tx1"/>
              </a:solidFill>
            </a:endParaRPr>
          </a:p>
        </p:txBody>
      </p:sp>
      <p:cxnSp>
        <p:nvCxnSpPr>
          <p:cNvPr id="20" name="直線單箭頭接點 19"/>
          <p:cNvCxnSpPr>
            <a:cxnSpLocks/>
          </p:cNvCxnSpPr>
          <p:nvPr/>
        </p:nvCxnSpPr>
        <p:spPr>
          <a:xfrm>
            <a:off x="5384912" y="1995869"/>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a:cxnSpLocks/>
          </p:cNvCxnSpPr>
          <p:nvPr/>
        </p:nvCxnSpPr>
        <p:spPr>
          <a:xfrm rot="16200000">
            <a:off x="6171220" y="1277706"/>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a:cxnSpLocks/>
          </p:cNvCxnSpPr>
          <p:nvPr/>
        </p:nvCxnSpPr>
        <p:spPr>
          <a:xfrm rot="16200000">
            <a:off x="6208029" y="374749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885376" y="2564346"/>
            <a:ext cx="507999" cy="9313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sz="2800" baseline="30000" dirty="0"/>
          </a:p>
        </p:txBody>
      </p:sp>
      <p:cxnSp>
        <p:nvCxnSpPr>
          <p:cNvPr id="25" name="直線單箭頭接點 24"/>
          <p:cNvCxnSpPr>
            <a:cxnSpLocks/>
          </p:cNvCxnSpPr>
          <p:nvPr/>
        </p:nvCxnSpPr>
        <p:spPr>
          <a:xfrm>
            <a:off x="5393375" y="308729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a:cxnSpLocks/>
          </p:cNvCxnSpPr>
          <p:nvPr/>
        </p:nvCxnSpPr>
        <p:spPr>
          <a:xfrm>
            <a:off x="6922341" y="1995869"/>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a:cxnSpLocks/>
          </p:cNvCxnSpPr>
          <p:nvPr/>
        </p:nvCxnSpPr>
        <p:spPr>
          <a:xfrm>
            <a:off x="6930804" y="308729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7342215" y="1522935"/>
            <a:ext cx="507999" cy="93133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800" dirty="0" err="1"/>
              <a:t>c</a:t>
            </a:r>
            <a:r>
              <a:rPr lang="en-US" altLang="zh-TW" sz="2800" baseline="30000" dirty="0" err="1"/>
              <a:t>t</a:t>
            </a:r>
            <a:endParaRPr lang="zh-TW" altLang="en-US" sz="2800" baseline="30000" dirty="0"/>
          </a:p>
        </p:txBody>
      </p:sp>
      <p:sp>
        <p:nvSpPr>
          <p:cNvPr id="29" name="矩形 28"/>
          <p:cNvSpPr/>
          <p:nvPr/>
        </p:nvSpPr>
        <p:spPr>
          <a:xfrm>
            <a:off x="7350678" y="2589204"/>
            <a:ext cx="507999" cy="9313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800" dirty="0" err="1"/>
              <a:t>h</a:t>
            </a:r>
            <a:r>
              <a:rPr lang="en-US" altLang="zh-TW" sz="2800" baseline="30000" dirty="0" err="1"/>
              <a:t>t</a:t>
            </a:r>
            <a:endParaRPr lang="zh-TW" altLang="en-US" sz="2800" baseline="30000" dirty="0"/>
          </a:p>
        </p:txBody>
      </p:sp>
      <p:sp>
        <p:nvSpPr>
          <p:cNvPr id="48" name="矩形 47"/>
          <p:cNvSpPr/>
          <p:nvPr/>
        </p:nvSpPr>
        <p:spPr>
          <a:xfrm>
            <a:off x="4852296" y="2793260"/>
            <a:ext cx="646203" cy="523220"/>
          </a:xfrm>
          <a:prstGeom prst="rect">
            <a:avLst/>
          </a:prstGeom>
        </p:spPr>
        <p:txBody>
          <a:bodyPr wrap="none">
            <a:spAutoFit/>
          </a:bodyPr>
          <a:lstStyle/>
          <a:p>
            <a:pPr algn="ctr"/>
            <a:r>
              <a:rPr lang="en-US" altLang="zh-TW" sz="2800" dirty="0">
                <a:solidFill>
                  <a:schemeClr val="bg1"/>
                </a:solidFill>
              </a:rPr>
              <a:t>h</a:t>
            </a:r>
            <a:r>
              <a:rPr lang="en-US" altLang="zh-TW" sz="2800" baseline="30000" dirty="0">
                <a:solidFill>
                  <a:schemeClr val="bg1"/>
                </a:solidFill>
              </a:rPr>
              <a:t>t-1</a:t>
            </a:r>
            <a:endParaRPr lang="zh-TW" altLang="en-US" sz="2800" baseline="30000" dirty="0">
              <a:solidFill>
                <a:schemeClr val="bg1"/>
              </a:solidFill>
            </a:endParaRPr>
          </a:p>
        </p:txBody>
      </p:sp>
      <p:sp>
        <p:nvSpPr>
          <p:cNvPr id="49" name="矩形 48"/>
          <p:cNvSpPr/>
          <p:nvPr/>
        </p:nvSpPr>
        <p:spPr>
          <a:xfrm>
            <a:off x="4833041" y="1726991"/>
            <a:ext cx="612668" cy="523220"/>
          </a:xfrm>
          <a:prstGeom prst="rect">
            <a:avLst/>
          </a:prstGeom>
        </p:spPr>
        <p:txBody>
          <a:bodyPr wrap="none">
            <a:spAutoFit/>
          </a:bodyPr>
          <a:lstStyle/>
          <a:p>
            <a:pPr algn="ctr"/>
            <a:r>
              <a:rPr lang="en-US" altLang="zh-TW" sz="2800" dirty="0"/>
              <a:t>c</a:t>
            </a:r>
            <a:r>
              <a:rPr lang="en-US" altLang="zh-TW" sz="2800" baseline="30000" dirty="0"/>
              <a:t>t-1</a:t>
            </a:r>
            <a:endParaRPr lang="zh-TW" altLang="en-US" sz="2800" baseline="30000" dirty="0"/>
          </a:p>
        </p:txBody>
      </p:sp>
    </p:spTree>
    <p:extLst>
      <p:ext uri="{BB962C8B-B14F-4D97-AF65-F5344CB8AC3E}">
        <p14:creationId xmlns:p14="http://schemas.microsoft.com/office/powerpoint/2010/main" val="1897192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animBg="1"/>
      <p:bldP spid="36" grpId="0" animBg="1"/>
      <p:bldP spid="15" grpId="0" animBg="1"/>
      <p:bldP spid="16" grpId="0" animBg="1"/>
      <p:bldP spid="18" grpId="0" animBg="1"/>
      <p:bldP spid="19" grpId="0" animBg="1"/>
      <p:bldP spid="24" grpId="0" animBg="1"/>
      <p:bldP spid="28" grpId="0" animBg="1"/>
      <p:bldP spid="29" grpId="0" animBg="1"/>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 name="群組 164"/>
          <p:cNvGrpSpPr/>
          <p:nvPr/>
        </p:nvGrpSpPr>
        <p:grpSpPr>
          <a:xfrm>
            <a:off x="2445508" y="5831799"/>
            <a:ext cx="907572" cy="461665"/>
            <a:chOff x="4765592" y="6396335"/>
            <a:chExt cx="907572" cy="461665"/>
          </a:xfrm>
        </p:grpSpPr>
        <p:sp>
          <p:nvSpPr>
            <p:cNvPr id="42" name="矩形 41"/>
            <p:cNvSpPr/>
            <p:nvPr/>
          </p:nvSpPr>
          <p:spPr>
            <a:xfrm>
              <a:off x="4823114" y="6442783"/>
              <a:ext cx="720000" cy="36877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TW" altLang="en-US"/>
            </a:p>
          </p:txBody>
        </p:sp>
        <p:sp>
          <p:nvSpPr>
            <p:cNvPr id="43" name="文字方塊 42"/>
            <p:cNvSpPr txBox="1"/>
            <p:nvPr/>
          </p:nvSpPr>
          <p:spPr>
            <a:xfrm>
              <a:off x="4765592" y="6396335"/>
              <a:ext cx="907572" cy="461665"/>
            </a:xfrm>
            <a:prstGeom prst="rect">
              <a:avLst/>
            </a:prstGeom>
            <a:noFill/>
          </p:spPr>
          <p:txBody>
            <a:bodyPr wrap="square" rtlCol="0">
              <a:spAutoFit/>
            </a:bodyPr>
            <a:lstStyle/>
            <a:p>
              <a:pPr algn="ctr"/>
              <a:r>
                <a:rPr lang="en-US" altLang="zh-TW" sz="2400" dirty="0" err="1"/>
                <a:t>x</a:t>
              </a:r>
              <a:r>
                <a:rPr lang="en-US" altLang="zh-TW" sz="2400" baseline="30000" dirty="0" err="1"/>
                <a:t>t</a:t>
              </a:r>
              <a:endParaRPr lang="zh-TW" altLang="en-US" sz="2400" baseline="30000" dirty="0"/>
            </a:p>
          </p:txBody>
        </p:sp>
      </p:grpSp>
      <p:sp>
        <p:nvSpPr>
          <p:cNvPr id="45" name="矩形 44"/>
          <p:cNvSpPr/>
          <p:nvPr/>
        </p:nvSpPr>
        <p:spPr>
          <a:xfrm>
            <a:off x="2525353" y="4424492"/>
            <a:ext cx="720000" cy="432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z</a:t>
            </a:r>
            <a:endParaRPr lang="zh-TW" altLang="en-US" sz="2400" dirty="0"/>
          </a:p>
        </p:txBody>
      </p:sp>
      <p:sp>
        <p:nvSpPr>
          <p:cNvPr id="46" name="矩形 45"/>
          <p:cNvSpPr/>
          <p:nvPr/>
        </p:nvSpPr>
        <p:spPr>
          <a:xfrm>
            <a:off x="1632507" y="4424492"/>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err="1"/>
              <a:t>z</a:t>
            </a:r>
            <a:r>
              <a:rPr lang="en-US" altLang="zh-TW" sz="2400" baseline="30000" dirty="0" err="1"/>
              <a:t>i</a:t>
            </a:r>
            <a:endParaRPr lang="zh-TW" altLang="en-US" sz="2400" baseline="30000" dirty="0"/>
          </a:p>
        </p:txBody>
      </p:sp>
      <p:sp>
        <p:nvSpPr>
          <p:cNvPr id="50" name="矩形 49"/>
          <p:cNvSpPr/>
          <p:nvPr/>
        </p:nvSpPr>
        <p:spPr>
          <a:xfrm>
            <a:off x="748047" y="4424492"/>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err="1"/>
              <a:t>z</a:t>
            </a:r>
            <a:r>
              <a:rPr lang="en-US" altLang="zh-TW" sz="2400" baseline="30000" dirty="0" err="1"/>
              <a:t>f</a:t>
            </a:r>
            <a:endParaRPr lang="zh-TW" altLang="en-US" sz="2400" baseline="30000" dirty="0"/>
          </a:p>
        </p:txBody>
      </p:sp>
      <p:sp>
        <p:nvSpPr>
          <p:cNvPr id="51" name="矩形 50"/>
          <p:cNvSpPr/>
          <p:nvPr/>
        </p:nvSpPr>
        <p:spPr>
          <a:xfrm>
            <a:off x="3409813" y="4429688"/>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a:t>z</a:t>
            </a:r>
            <a:r>
              <a:rPr lang="en-US" altLang="zh-TW" sz="2400" baseline="30000" dirty="0"/>
              <a:t>o</a:t>
            </a:r>
            <a:endParaRPr lang="zh-TW" altLang="en-US" sz="2400" baseline="30000" dirty="0"/>
          </a:p>
        </p:txBody>
      </p:sp>
      <p:sp>
        <p:nvSpPr>
          <p:cNvPr id="163" name="向下箭號 162"/>
          <p:cNvSpPr/>
          <p:nvPr/>
        </p:nvSpPr>
        <p:spPr>
          <a:xfrm rot="2620627" flipV="1">
            <a:off x="3304110" y="4885731"/>
            <a:ext cx="438150" cy="98550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p>
        </p:txBody>
      </p:sp>
      <p:sp>
        <p:nvSpPr>
          <p:cNvPr id="164" name="向下箭號 163"/>
          <p:cNvSpPr/>
          <p:nvPr/>
        </p:nvSpPr>
        <p:spPr>
          <a:xfrm rot="20057551" flipV="1">
            <a:off x="1890566" y="4880210"/>
            <a:ext cx="438150" cy="909089"/>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166" name="向下箭號 165"/>
          <p:cNvSpPr/>
          <p:nvPr/>
        </p:nvSpPr>
        <p:spPr>
          <a:xfrm rot="1353372" flipV="1">
            <a:off x="2602410" y="4925905"/>
            <a:ext cx="438150" cy="861179"/>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sp>
        <p:nvSpPr>
          <p:cNvPr id="167" name="向下箭號 166"/>
          <p:cNvSpPr/>
          <p:nvPr/>
        </p:nvSpPr>
        <p:spPr>
          <a:xfrm rot="18851723" flipV="1">
            <a:off x="1144104" y="4854597"/>
            <a:ext cx="438150" cy="1030466"/>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grpSp>
        <p:nvGrpSpPr>
          <p:cNvPr id="220" name="群組 219"/>
          <p:cNvGrpSpPr/>
          <p:nvPr/>
        </p:nvGrpSpPr>
        <p:grpSpPr>
          <a:xfrm>
            <a:off x="1649799" y="5822100"/>
            <a:ext cx="907572" cy="461665"/>
            <a:chOff x="4765592" y="6396335"/>
            <a:chExt cx="907572" cy="461665"/>
          </a:xfrm>
        </p:grpSpPr>
        <p:sp>
          <p:nvSpPr>
            <p:cNvPr id="221" name="矩形 220"/>
            <p:cNvSpPr/>
            <p:nvPr/>
          </p:nvSpPr>
          <p:spPr>
            <a:xfrm>
              <a:off x="4823114" y="6442783"/>
              <a:ext cx="720000" cy="36877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222" name="文字方塊 221"/>
            <p:cNvSpPr txBox="1"/>
            <p:nvPr/>
          </p:nvSpPr>
          <p:spPr>
            <a:xfrm>
              <a:off x="4765592" y="6396335"/>
              <a:ext cx="907572" cy="461665"/>
            </a:xfrm>
            <a:prstGeom prst="rect">
              <a:avLst/>
            </a:prstGeom>
            <a:noFill/>
          </p:spPr>
          <p:txBody>
            <a:bodyPr wrap="square" rtlCol="0">
              <a:spAutoFit/>
            </a:bodyPr>
            <a:lstStyle/>
            <a:p>
              <a:pPr algn="ctr"/>
              <a:r>
                <a:rPr lang="en-US" altLang="zh-TW" sz="2400" dirty="0">
                  <a:solidFill>
                    <a:schemeClr val="bg1"/>
                  </a:solidFill>
                </a:rPr>
                <a:t>h</a:t>
              </a:r>
              <a:r>
                <a:rPr lang="en-US" altLang="zh-TW" sz="2400" baseline="30000" dirty="0">
                  <a:solidFill>
                    <a:schemeClr val="bg1"/>
                  </a:solidFill>
                </a:rPr>
                <a:t>t-1</a:t>
              </a:r>
              <a:endParaRPr lang="zh-TW" altLang="en-US" sz="2400" baseline="30000" dirty="0">
                <a:solidFill>
                  <a:schemeClr val="bg1"/>
                </a:solidFill>
              </a:endParaRPr>
            </a:p>
          </p:txBody>
        </p:sp>
      </p:grpSp>
      <p:grpSp>
        <p:nvGrpSpPr>
          <p:cNvPr id="114" name="群組 113"/>
          <p:cNvGrpSpPr/>
          <p:nvPr/>
        </p:nvGrpSpPr>
        <p:grpSpPr>
          <a:xfrm>
            <a:off x="-164959" y="2117509"/>
            <a:ext cx="907572" cy="461665"/>
            <a:chOff x="4775004" y="6396335"/>
            <a:chExt cx="907572" cy="461665"/>
          </a:xfrm>
        </p:grpSpPr>
        <p:sp>
          <p:nvSpPr>
            <p:cNvPr id="115" name="矩形 114"/>
            <p:cNvSpPr/>
            <p:nvPr/>
          </p:nvSpPr>
          <p:spPr>
            <a:xfrm>
              <a:off x="4823114" y="6442783"/>
              <a:ext cx="720000" cy="3687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16" name="文字方塊 115"/>
            <p:cNvSpPr txBox="1"/>
            <p:nvPr/>
          </p:nvSpPr>
          <p:spPr>
            <a:xfrm>
              <a:off x="4775004" y="6396335"/>
              <a:ext cx="907572"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tx1"/>
                  </a:solidFill>
                </a:rPr>
                <a:t>c</a:t>
              </a:r>
              <a:r>
                <a:rPr lang="en-US" altLang="zh-TW" sz="2400" baseline="30000" dirty="0">
                  <a:solidFill>
                    <a:schemeClr val="tx1"/>
                  </a:solidFill>
                </a:rPr>
                <a:t>t-1</a:t>
              </a:r>
              <a:endParaRPr lang="zh-TW" altLang="en-US" sz="2400" baseline="30000" dirty="0">
                <a:solidFill>
                  <a:schemeClr val="tx1"/>
                </a:solidFill>
              </a:endParaRPr>
            </a:p>
          </p:txBody>
        </p:sp>
      </p:grpSp>
      <p:sp>
        <p:nvSpPr>
          <p:cNvPr id="64" name="矩形 63"/>
          <p:cNvSpPr/>
          <p:nvPr/>
        </p:nvSpPr>
        <p:spPr>
          <a:xfrm>
            <a:off x="5138037" y="849870"/>
            <a:ext cx="389050" cy="63586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z</a:t>
            </a:r>
            <a:endParaRPr lang="zh-TW" altLang="en-US" sz="2400" dirty="0"/>
          </a:p>
        </p:txBody>
      </p:sp>
      <p:grpSp>
        <p:nvGrpSpPr>
          <p:cNvPr id="4" name="群組 3"/>
          <p:cNvGrpSpPr/>
          <p:nvPr/>
        </p:nvGrpSpPr>
        <p:grpSpPr>
          <a:xfrm>
            <a:off x="8028814" y="576602"/>
            <a:ext cx="907572" cy="1270403"/>
            <a:chOff x="7012720" y="4534918"/>
            <a:chExt cx="907572" cy="1270403"/>
          </a:xfrm>
        </p:grpSpPr>
        <p:sp>
          <p:nvSpPr>
            <p:cNvPr id="70" name="矩形 69"/>
            <p:cNvSpPr/>
            <p:nvPr/>
          </p:nvSpPr>
          <p:spPr>
            <a:xfrm>
              <a:off x="7224945" y="5166135"/>
              <a:ext cx="432322" cy="63918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66" name="矩形 65"/>
            <p:cNvSpPr/>
            <p:nvPr/>
          </p:nvSpPr>
          <p:spPr>
            <a:xfrm>
              <a:off x="7224945" y="4534918"/>
              <a:ext cx="432322" cy="63121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TW" altLang="en-US"/>
            </a:p>
          </p:txBody>
        </p:sp>
        <p:sp>
          <p:nvSpPr>
            <p:cNvPr id="67" name="文字方塊 66"/>
            <p:cNvSpPr txBox="1"/>
            <p:nvPr/>
          </p:nvSpPr>
          <p:spPr>
            <a:xfrm>
              <a:off x="7192823" y="4652619"/>
              <a:ext cx="547366" cy="461665"/>
            </a:xfrm>
            <a:prstGeom prst="rect">
              <a:avLst/>
            </a:prstGeom>
            <a:noFill/>
          </p:spPr>
          <p:txBody>
            <a:bodyPr wrap="square" rtlCol="0">
              <a:spAutoFit/>
            </a:bodyPr>
            <a:lstStyle/>
            <a:p>
              <a:pPr algn="ctr"/>
              <a:r>
                <a:rPr lang="en-US" altLang="zh-TW" sz="2400" dirty="0" err="1"/>
                <a:t>x</a:t>
              </a:r>
              <a:r>
                <a:rPr lang="en-US" altLang="zh-TW" sz="2400" baseline="30000" dirty="0" err="1"/>
                <a:t>t</a:t>
              </a:r>
              <a:endParaRPr lang="zh-TW" altLang="en-US" sz="2400" baseline="30000" dirty="0"/>
            </a:p>
          </p:txBody>
        </p:sp>
        <p:sp>
          <p:nvSpPr>
            <p:cNvPr id="68" name="文字方塊 67"/>
            <p:cNvSpPr txBox="1"/>
            <p:nvPr/>
          </p:nvSpPr>
          <p:spPr>
            <a:xfrm>
              <a:off x="7012720" y="5254895"/>
              <a:ext cx="907572" cy="461665"/>
            </a:xfrm>
            <a:prstGeom prst="rect">
              <a:avLst/>
            </a:prstGeom>
            <a:noFill/>
          </p:spPr>
          <p:txBody>
            <a:bodyPr wrap="square" rtlCol="0">
              <a:spAutoFit/>
            </a:bodyPr>
            <a:lstStyle/>
            <a:p>
              <a:pPr algn="ctr"/>
              <a:r>
                <a:rPr lang="en-US" altLang="zh-TW" sz="2400" dirty="0">
                  <a:solidFill>
                    <a:schemeClr val="bg1"/>
                  </a:solidFill>
                </a:rPr>
                <a:t>h</a:t>
              </a:r>
              <a:r>
                <a:rPr lang="en-US" altLang="zh-TW" sz="2400" baseline="30000" dirty="0">
                  <a:solidFill>
                    <a:schemeClr val="bg1"/>
                  </a:solidFill>
                </a:rPr>
                <a:t>t-1</a:t>
              </a:r>
              <a:endParaRPr lang="zh-TW" altLang="en-US" sz="2400" baseline="30000" dirty="0">
                <a:solidFill>
                  <a:schemeClr val="bg1"/>
                </a:solidFill>
              </a:endParaRPr>
            </a:p>
          </p:txBody>
        </p:sp>
      </p:grpSp>
      <p:sp>
        <p:nvSpPr>
          <p:cNvPr id="72" name="矩形 71"/>
          <p:cNvSpPr/>
          <p:nvPr/>
        </p:nvSpPr>
        <p:spPr>
          <a:xfrm>
            <a:off x="6955203" y="849870"/>
            <a:ext cx="1217986" cy="67820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2400" dirty="0"/>
              <a:t>W</a:t>
            </a:r>
            <a:endParaRPr lang="zh-TW" altLang="en-US" sz="2400" dirty="0"/>
          </a:p>
        </p:txBody>
      </p:sp>
      <mc:AlternateContent xmlns:mc="http://schemas.openxmlformats.org/markup-compatibility/2006" xmlns:a14="http://schemas.microsoft.com/office/drawing/2010/main">
        <mc:Choice Requires="a14">
          <p:sp>
            <p:nvSpPr>
              <p:cNvPr id="73" name="文字方塊 72"/>
              <p:cNvSpPr txBox="1"/>
              <p:nvPr/>
            </p:nvSpPr>
            <p:spPr>
              <a:xfrm>
                <a:off x="5548692" y="978599"/>
                <a:ext cx="338554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𝑡𝑎𝑛h</m:t>
                      </m:r>
                      <m:d>
                        <m:dPr>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                        </m:t>
                          </m:r>
                        </m:e>
                      </m:d>
                    </m:oMath>
                  </m:oMathPara>
                </a14:m>
                <a:endParaRPr lang="zh-TW" altLang="en-US" sz="2800" dirty="0"/>
              </a:p>
            </p:txBody>
          </p:sp>
        </mc:Choice>
        <mc:Fallback xmlns="">
          <p:sp>
            <p:nvSpPr>
              <p:cNvPr id="73" name="文字方塊 72"/>
              <p:cNvSpPr txBox="1">
                <a:spLocks noRot="1" noChangeAspect="1" noMove="1" noResize="1" noEditPoints="1" noAdjustHandles="1" noChangeArrowheads="1" noChangeShapeType="1" noTextEdit="1"/>
              </p:cNvSpPr>
              <p:nvPr/>
            </p:nvSpPr>
            <p:spPr>
              <a:xfrm>
                <a:off x="5548692" y="978599"/>
                <a:ext cx="3385542" cy="430887"/>
              </a:xfrm>
              <a:prstGeom prst="rect">
                <a:avLst/>
              </a:prstGeom>
              <a:blipFill>
                <a:blip r:embed="rId8"/>
                <a:stretch>
                  <a:fillRect/>
                </a:stretch>
              </a:blipFill>
            </p:spPr>
            <p:txBody>
              <a:bodyPr/>
              <a:lstStyle/>
              <a:p>
                <a:r>
                  <a:rPr lang="zh-TW" altLang="en-US">
                    <a:noFill/>
                  </a:rPr>
                  <a:t> </a:t>
                </a:r>
              </a:p>
            </p:txBody>
          </p:sp>
        </mc:Fallback>
      </mc:AlternateContent>
      <p:sp>
        <p:nvSpPr>
          <p:cNvPr id="74" name="矩形 73"/>
          <p:cNvSpPr/>
          <p:nvPr/>
        </p:nvSpPr>
        <p:spPr>
          <a:xfrm>
            <a:off x="5138037" y="2294196"/>
            <a:ext cx="389050" cy="63586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err="1"/>
              <a:t>z</a:t>
            </a:r>
            <a:r>
              <a:rPr lang="en-US" altLang="zh-TW" sz="2400" baseline="30000" dirty="0" err="1"/>
              <a:t>i</a:t>
            </a:r>
            <a:endParaRPr lang="zh-TW" altLang="en-US" sz="2400" baseline="30000" dirty="0"/>
          </a:p>
        </p:txBody>
      </p:sp>
      <p:grpSp>
        <p:nvGrpSpPr>
          <p:cNvPr id="75" name="群組 74"/>
          <p:cNvGrpSpPr/>
          <p:nvPr/>
        </p:nvGrpSpPr>
        <p:grpSpPr>
          <a:xfrm>
            <a:off x="7492285" y="2012665"/>
            <a:ext cx="907572" cy="1270403"/>
            <a:chOff x="7012720" y="4534918"/>
            <a:chExt cx="907572" cy="1270403"/>
          </a:xfrm>
        </p:grpSpPr>
        <p:sp>
          <p:nvSpPr>
            <p:cNvPr id="76" name="矩形 75"/>
            <p:cNvSpPr/>
            <p:nvPr/>
          </p:nvSpPr>
          <p:spPr>
            <a:xfrm>
              <a:off x="7224945" y="5166135"/>
              <a:ext cx="432322" cy="63918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77" name="矩形 76"/>
            <p:cNvSpPr/>
            <p:nvPr/>
          </p:nvSpPr>
          <p:spPr>
            <a:xfrm>
              <a:off x="7224945" y="4534918"/>
              <a:ext cx="432322" cy="63121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TW" altLang="en-US"/>
            </a:p>
          </p:txBody>
        </p:sp>
        <p:sp>
          <p:nvSpPr>
            <p:cNvPr id="78" name="文字方塊 77"/>
            <p:cNvSpPr txBox="1"/>
            <p:nvPr/>
          </p:nvSpPr>
          <p:spPr>
            <a:xfrm>
              <a:off x="7192823" y="4652619"/>
              <a:ext cx="547366" cy="461665"/>
            </a:xfrm>
            <a:prstGeom prst="rect">
              <a:avLst/>
            </a:prstGeom>
            <a:noFill/>
          </p:spPr>
          <p:txBody>
            <a:bodyPr wrap="square" rtlCol="0">
              <a:spAutoFit/>
            </a:bodyPr>
            <a:lstStyle/>
            <a:p>
              <a:pPr algn="ctr"/>
              <a:r>
                <a:rPr lang="en-US" altLang="zh-TW" sz="2400" dirty="0" err="1"/>
                <a:t>x</a:t>
              </a:r>
              <a:r>
                <a:rPr lang="en-US" altLang="zh-TW" sz="2400" baseline="30000" dirty="0" err="1"/>
                <a:t>t</a:t>
              </a:r>
              <a:endParaRPr lang="zh-TW" altLang="en-US" sz="2400" baseline="30000" dirty="0"/>
            </a:p>
          </p:txBody>
        </p:sp>
        <p:sp>
          <p:nvSpPr>
            <p:cNvPr id="79" name="文字方塊 78"/>
            <p:cNvSpPr txBox="1"/>
            <p:nvPr/>
          </p:nvSpPr>
          <p:spPr>
            <a:xfrm>
              <a:off x="7012720" y="5254895"/>
              <a:ext cx="907572" cy="461665"/>
            </a:xfrm>
            <a:prstGeom prst="rect">
              <a:avLst/>
            </a:prstGeom>
            <a:noFill/>
          </p:spPr>
          <p:txBody>
            <a:bodyPr wrap="square" rtlCol="0">
              <a:spAutoFit/>
            </a:bodyPr>
            <a:lstStyle/>
            <a:p>
              <a:pPr algn="ctr"/>
              <a:r>
                <a:rPr lang="en-US" altLang="zh-TW" sz="2400" dirty="0">
                  <a:solidFill>
                    <a:schemeClr val="bg1"/>
                  </a:solidFill>
                </a:rPr>
                <a:t>h</a:t>
              </a:r>
              <a:r>
                <a:rPr lang="en-US" altLang="zh-TW" sz="2400" baseline="30000" dirty="0">
                  <a:solidFill>
                    <a:schemeClr val="bg1"/>
                  </a:solidFill>
                </a:rPr>
                <a:t>t-1</a:t>
              </a:r>
              <a:endParaRPr lang="zh-TW" altLang="en-US" sz="2400" baseline="30000" dirty="0">
                <a:solidFill>
                  <a:schemeClr val="bg1"/>
                </a:solidFill>
              </a:endParaRPr>
            </a:p>
          </p:txBody>
        </p:sp>
      </p:grpSp>
      <p:sp>
        <p:nvSpPr>
          <p:cNvPr id="80" name="矩形 79"/>
          <p:cNvSpPr/>
          <p:nvPr/>
        </p:nvSpPr>
        <p:spPr>
          <a:xfrm>
            <a:off x="6418674" y="2285933"/>
            <a:ext cx="1217986" cy="67820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a:t>W</a:t>
            </a:r>
            <a:r>
              <a:rPr lang="en-US" altLang="zh-TW" sz="2400" baseline="30000" dirty="0"/>
              <a:t>i</a:t>
            </a:r>
            <a:endParaRPr lang="zh-TW" altLang="en-US" sz="2400" baseline="30000" dirty="0"/>
          </a:p>
        </p:txBody>
      </p:sp>
      <mc:AlternateContent xmlns:mc="http://schemas.openxmlformats.org/markup-compatibility/2006" xmlns:a14="http://schemas.microsoft.com/office/drawing/2010/main">
        <mc:Choice Requires="a14">
          <p:sp>
            <p:nvSpPr>
              <p:cNvPr id="81" name="文字方塊 80"/>
              <p:cNvSpPr txBox="1"/>
              <p:nvPr/>
            </p:nvSpPr>
            <p:spPr>
              <a:xfrm>
                <a:off x="5548692" y="2422925"/>
                <a:ext cx="285116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𝜎</m:t>
                      </m:r>
                      <m:d>
                        <m:dPr>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                        </m:t>
                          </m:r>
                        </m:e>
                      </m:d>
                    </m:oMath>
                  </m:oMathPara>
                </a14:m>
                <a:endParaRPr lang="zh-TW" altLang="en-US" sz="2800" dirty="0"/>
              </a:p>
            </p:txBody>
          </p:sp>
        </mc:Choice>
        <mc:Fallback xmlns="">
          <p:sp>
            <p:nvSpPr>
              <p:cNvPr id="81" name="文字方塊 80"/>
              <p:cNvSpPr txBox="1">
                <a:spLocks noRot="1" noChangeAspect="1" noMove="1" noResize="1" noEditPoints="1" noAdjustHandles="1" noChangeArrowheads="1" noChangeShapeType="1" noTextEdit="1"/>
              </p:cNvSpPr>
              <p:nvPr/>
            </p:nvSpPr>
            <p:spPr>
              <a:xfrm>
                <a:off x="5548692" y="2422925"/>
                <a:ext cx="2851165" cy="430887"/>
              </a:xfrm>
              <a:prstGeom prst="rect">
                <a:avLst/>
              </a:prstGeom>
              <a:blipFill>
                <a:blip r:embed="rId9"/>
                <a:stretch>
                  <a:fillRect/>
                </a:stretch>
              </a:blipFill>
            </p:spPr>
            <p:txBody>
              <a:bodyPr/>
              <a:lstStyle/>
              <a:p>
                <a:r>
                  <a:rPr lang="zh-TW" altLang="en-US">
                    <a:noFill/>
                  </a:rPr>
                  <a:t> </a:t>
                </a:r>
              </a:p>
            </p:txBody>
          </p:sp>
        </mc:Fallback>
      </mc:AlternateContent>
      <p:sp>
        <p:nvSpPr>
          <p:cNvPr id="84" name="矩形 83"/>
          <p:cNvSpPr/>
          <p:nvPr/>
        </p:nvSpPr>
        <p:spPr>
          <a:xfrm>
            <a:off x="5138037" y="3762028"/>
            <a:ext cx="389050" cy="63586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err="1"/>
              <a:t>z</a:t>
            </a:r>
            <a:r>
              <a:rPr lang="en-US" altLang="zh-TW" sz="2400" baseline="30000" dirty="0" err="1"/>
              <a:t>f</a:t>
            </a:r>
            <a:endParaRPr lang="zh-TW" altLang="en-US" sz="2400" baseline="30000" dirty="0"/>
          </a:p>
        </p:txBody>
      </p:sp>
      <p:grpSp>
        <p:nvGrpSpPr>
          <p:cNvPr id="85" name="群組 84"/>
          <p:cNvGrpSpPr/>
          <p:nvPr/>
        </p:nvGrpSpPr>
        <p:grpSpPr>
          <a:xfrm>
            <a:off x="7492285" y="3480497"/>
            <a:ext cx="907572" cy="1270403"/>
            <a:chOff x="7012720" y="4534918"/>
            <a:chExt cx="907572" cy="1270403"/>
          </a:xfrm>
        </p:grpSpPr>
        <p:sp>
          <p:nvSpPr>
            <p:cNvPr id="86" name="矩形 85"/>
            <p:cNvSpPr/>
            <p:nvPr/>
          </p:nvSpPr>
          <p:spPr>
            <a:xfrm>
              <a:off x="7224945" y="5166135"/>
              <a:ext cx="432322" cy="63918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87" name="矩形 86"/>
            <p:cNvSpPr/>
            <p:nvPr/>
          </p:nvSpPr>
          <p:spPr>
            <a:xfrm>
              <a:off x="7224945" y="4534918"/>
              <a:ext cx="432322" cy="63121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TW" altLang="en-US"/>
            </a:p>
          </p:txBody>
        </p:sp>
        <p:sp>
          <p:nvSpPr>
            <p:cNvPr id="88" name="文字方塊 87"/>
            <p:cNvSpPr txBox="1"/>
            <p:nvPr/>
          </p:nvSpPr>
          <p:spPr>
            <a:xfrm>
              <a:off x="7192823" y="4652619"/>
              <a:ext cx="547366" cy="461665"/>
            </a:xfrm>
            <a:prstGeom prst="rect">
              <a:avLst/>
            </a:prstGeom>
            <a:noFill/>
          </p:spPr>
          <p:txBody>
            <a:bodyPr wrap="square" rtlCol="0">
              <a:spAutoFit/>
            </a:bodyPr>
            <a:lstStyle/>
            <a:p>
              <a:pPr algn="ctr"/>
              <a:r>
                <a:rPr lang="en-US" altLang="zh-TW" sz="2400" dirty="0" err="1"/>
                <a:t>x</a:t>
              </a:r>
              <a:r>
                <a:rPr lang="en-US" altLang="zh-TW" sz="2400" baseline="30000" dirty="0" err="1"/>
                <a:t>t</a:t>
              </a:r>
              <a:endParaRPr lang="zh-TW" altLang="en-US" sz="2400" baseline="30000" dirty="0"/>
            </a:p>
          </p:txBody>
        </p:sp>
        <p:sp>
          <p:nvSpPr>
            <p:cNvPr id="89" name="文字方塊 88"/>
            <p:cNvSpPr txBox="1"/>
            <p:nvPr/>
          </p:nvSpPr>
          <p:spPr>
            <a:xfrm>
              <a:off x="7012720" y="5254895"/>
              <a:ext cx="907572" cy="461665"/>
            </a:xfrm>
            <a:prstGeom prst="rect">
              <a:avLst/>
            </a:prstGeom>
            <a:noFill/>
          </p:spPr>
          <p:txBody>
            <a:bodyPr wrap="square" rtlCol="0">
              <a:spAutoFit/>
            </a:bodyPr>
            <a:lstStyle/>
            <a:p>
              <a:pPr algn="ctr"/>
              <a:r>
                <a:rPr lang="en-US" altLang="zh-TW" sz="2400" dirty="0">
                  <a:solidFill>
                    <a:schemeClr val="bg1"/>
                  </a:solidFill>
                </a:rPr>
                <a:t>h</a:t>
              </a:r>
              <a:r>
                <a:rPr lang="en-US" altLang="zh-TW" sz="2400" baseline="30000" dirty="0">
                  <a:solidFill>
                    <a:schemeClr val="bg1"/>
                  </a:solidFill>
                </a:rPr>
                <a:t>t-1</a:t>
              </a:r>
              <a:endParaRPr lang="zh-TW" altLang="en-US" sz="2400" baseline="30000" dirty="0">
                <a:solidFill>
                  <a:schemeClr val="bg1"/>
                </a:solidFill>
              </a:endParaRPr>
            </a:p>
          </p:txBody>
        </p:sp>
      </p:grpSp>
      <p:sp>
        <p:nvSpPr>
          <p:cNvPr id="90" name="矩形 89"/>
          <p:cNvSpPr/>
          <p:nvPr/>
        </p:nvSpPr>
        <p:spPr>
          <a:xfrm>
            <a:off x="6418674" y="3753765"/>
            <a:ext cx="1217986" cy="678205"/>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TW" sz="2400" dirty="0" err="1"/>
              <a:t>W</a:t>
            </a:r>
            <a:r>
              <a:rPr lang="en-US" altLang="zh-TW" sz="2400" baseline="30000" dirty="0" err="1"/>
              <a:t>f</a:t>
            </a:r>
            <a:endParaRPr lang="zh-TW" altLang="en-US" sz="2400" baseline="30000" dirty="0"/>
          </a:p>
        </p:txBody>
      </p:sp>
      <mc:AlternateContent xmlns:mc="http://schemas.openxmlformats.org/markup-compatibility/2006" xmlns:a14="http://schemas.microsoft.com/office/drawing/2010/main">
        <mc:Choice Requires="a14">
          <p:sp>
            <p:nvSpPr>
              <p:cNvPr id="91" name="文字方塊 90"/>
              <p:cNvSpPr txBox="1"/>
              <p:nvPr/>
            </p:nvSpPr>
            <p:spPr>
              <a:xfrm>
                <a:off x="5548692" y="3890757"/>
                <a:ext cx="285116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𝜎</m:t>
                      </m:r>
                      <m:d>
                        <m:dPr>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                        </m:t>
                          </m:r>
                        </m:e>
                      </m:d>
                    </m:oMath>
                  </m:oMathPara>
                </a14:m>
                <a:endParaRPr lang="zh-TW" altLang="en-US" sz="2800" dirty="0"/>
              </a:p>
            </p:txBody>
          </p:sp>
        </mc:Choice>
        <mc:Fallback xmlns="">
          <p:sp>
            <p:nvSpPr>
              <p:cNvPr id="91" name="文字方塊 90"/>
              <p:cNvSpPr txBox="1">
                <a:spLocks noRot="1" noChangeAspect="1" noMove="1" noResize="1" noEditPoints="1" noAdjustHandles="1" noChangeArrowheads="1" noChangeShapeType="1" noTextEdit="1"/>
              </p:cNvSpPr>
              <p:nvPr/>
            </p:nvSpPr>
            <p:spPr>
              <a:xfrm>
                <a:off x="5548692" y="3890757"/>
                <a:ext cx="2851165" cy="430887"/>
              </a:xfrm>
              <a:prstGeom prst="rect">
                <a:avLst/>
              </a:prstGeom>
              <a:blipFill>
                <a:blip r:embed="rId10"/>
                <a:stretch>
                  <a:fillRect/>
                </a:stretch>
              </a:blipFill>
            </p:spPr>
            <p:txBody>
              <a:bodyPr/>
              <a:lstStyle/>
              <a:p>
                <a:r>
                  <a:rPr lang="zh-TW" altLang="en-US">
                    <a:noFill/>
                  </a:rPr>
                  <a:t> </a:t>
                </a:r>
              </a:p>
            </p:txBody>
          </p:sp>
        </mc:Fallback>
      </mc:AlternateContent>
      <p:sp>
        <p:nvSpPr>
          <p:cNvPr id="92" name="矩形 91"/>
          <p:cNvSpPr/>
          <p:nvPr/>
        </p:nvSpPr>
        <p:spPr>
          <a:xfrm>
            <a:off x="5138036" y="5306109"/>
            <a:ext cx="410655" cy="63586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a:t>z</a:t>
            </a:r>
            <a:r>
              <a:rPr lang="en-US" altLang="zh-TW" sz="2400" baseline="30000" dirty="0"/>
              <a:t>o</a:t>
            </a:r>
            <a:endParaRPr lang="zh-TW" altLang="en-US" sz="2400" baseline="30000" dirty="0"/>
          </a:p>
        </p:txBody>
      </p:sp>
      <p:grpSp>
        <p:nvGrpSpPr>
          <p:cNvPr id="93" name="群組 92"/>
          <p:cNvGrpSpPr/>
          <p:nvPr/>
        </p:nvGrpSpPr>
        <p:grpSpPr>
          <a:xfrm>
            <a:off x="7492285" y="5024578"/>
            <a:ext cx="907572" cy="1270403"/>
            <a:chOff x="7012720" y="4534918"/>
            <a:chExt cx="907572" cy="1270403"/>
          </a:xfrm>
        </p:grpSpPr>
        <p:sp>
          <p:nvSpPr>
            <p:cNvPr id="94" name="矩形 93"/>
            <p:cNvSpPr/>
            <p:nvPr/>
          </p:nvSpPr>
          <p:spPr>
            <a:xfrm>
              <a:off x="7224945" y="5166135"/>
              <a:ext cx="432322" cy="63918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95" name="矩形 94"/>
            <p:cNvSpPr/>
            <p:nvPr/>
          </p:nvSpPr>
          <p:spPr>
            <a:xfrm>
              <a:off x="7224945" y="4534918"/>
              <a:ext cx="432322" cy="63121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TW" altLang="en-US"/>
            </a:p>
          </p:txBody>
        </p:sp>
        <p:sp>
          <p:nvSpPr>
            <p:cNvPr id="96" name="文字方塊 95"/>
            <p:cNvSpPr txBox="1"/>
            <p:nvPr/>
          </p:nvSpPr>
          <p:spPr>
            <a:xfrm>
              <a:off x="7192823" y="4652619"/>
              <a:ext cx="547366" cy="461665"/>
            </a:xfrm>
            <a:prstGeom prst="rect">
              <a:avLst/>
            </a:prstGeom>
            <a:noFill/>
          </p:spPr>
          <p:txBody>
            <a:bodyPr wrap="square" rtlCol="0">
              <a:spAutoFit/>
            </a:bodyPr>
            <a:lstStyle/>
            <a:p>
              <a:pPr algn="ctr"/>
              <a:r>
                <a:rPr lang="en-US" altLang="zh-TW" sz="2400" dirty="0" err="1"/>
                <a:t>x</a:t>
              </a:r>
              <a:r>
                <a:rPr lang="en-US" altLang="zh-TW" sz="2400" baseline="30000" dirty="0" err="1"/>
                <a:t>t</a:t>
              </a:r>
              <a:endParaRPr lang="zh-TW" altLang="en-US" sz="2400" baseline="30000" dirty="0"/>
            </a:p>
          </p:txBody>
        </p:sp>
        <p:sp>
          <p:nvSpPr>
            <p:cNvPr id="97" name="文字方塊 96"/>
            <p:cNvSpPr txBox="1"/>
            <p:nvPr/>
          </p:nvSpPr>
          <p:spPr>
            <a:xfrm>
              <a:off x="7012720" y="5254895"/>
              <a:ext cx="907572" cy="461665"/>
            </a:xfrm>
            <a:prstGeom prst="rect">
              <a:avLst/>
            </a:prstGeom>
            <a:noFill/>
          </p:spPr>
          <p:txBody>
            <a:bodyPr wrap="square" rtlCol="0">
              <a:spAutoFit/>
            </a:bodyPr>
            <a:lstStyle/>
            <a:p>
              <a:pPr algn="ctr"/>
              <a:r>
                <a:rPr lang="en-US" altLang="zh-TW" sz="2400" dirty="0">
                  <a:solidFill>
                    <a:schemeClr val="bg1"/>
                  </a:solidFill>
                </a:rPr>
                <a:t>h</a:t>
              </a:r>
              <a:r>
                <a:rPr lang="en-US" altLang="zh-TW" sz="2400" baseline="30000" dirty="0">
                  <a:solidFill>
                    <a:schemeClr val="bg1"/>
                  </a:solidFill>
                </a:rPr>
                <a:t>t-1</a:t>
              </a:r>
              <a:endParaRPr lang="zh-TW" altLang="en-US" sz="2400" baseline="30000" dirty="0">
                <a:solidFill>
                  <a:schemeClr val="bg1"/>
                </a:solidFill>
              </a:endParaRPr>
            </a:p>
          </p:txBody>
        </p:sp>
      </p:grpSp>
      <p:sp>
        <p:nvSpPr>
          <p:cNvPr id="98" name="矩形 97"/>
          <p:cNvSpPr/>
          <p:nvPr/>
        </p:nvSpPr>
        <p:spPr>
          <a:xfrm>
            <a:off x="6418674" y="5297846"/>
            <a:ext cx="1217986" cy="67820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sz="2400" dirty="0"/>
              <a:t>W</a:t>
            </a:r>
            <a:r>
              <a:rPr lang="en-US" altLang="zh-TW" sz="2400" baseline="30000" dirty="0"/>
              <a:t>o</a:t>
            </a:r>
            <a:endParaRPr lang="zh-TW" altLang="en-US" sz="2400" baseline="30000" dirty="0"/>
          </a:p>
        </p:txBody>
      </p:sp>
      <mc:AlternateContent xmlns:mc="http://schemas.openxmlformats.org/markup-compatibility/2006" xmlns:a14="http://schemas.microsoft.com/office/drawing/2010/main">
        <mc:Choice Requires="a14">
          <p:sp>
            <p:nvSpPr>
              <p:cNvPr id="99" name="文字方塊 98"/>
              <p:cNvSpPr txBox="1"/>
              <p:nvPr/>
            </p:nvSpPr>
            <p:spPr>
              <a:xfrm>
                <a:off x="5548692" y="5434838"/>
                <a:ext cx="285116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𝜎</m:t>
                      </m:r>
                      <m:d>
                        <m:dPr>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                        </m:t>
                          </m:r>
                        </m:e>
                      </m:d>
                    </m:oMath>
                  </m:oMathPara>
                </a14:m>
                <a:endParaRPr lang="zh-TW" altLang="en-US" sz="2800" dirty="0"/>
              </a:p>
            </p:txBody>
          </p:sp>
        </mc:Choice>
        <mc:Fallback xmlns="">
          <p:sp>
            <p:nvSpPr>
              <p:cNvPr id="99" name="文字方塊 98"/>
              <p:cNvSpPr txBox="1">
                <a:spLocks noRot="1" noChangeAspect="1" noMove="1" noResize="1" noEditPoints="1" noAdjustHandles="1" noChangeArrowheads="1" noChangeShapeType="1" noTextEdit="1"/>
              </p:cNvSpPr>
              <p:nvPr/>
            </p:nvSpPr>
            <p:spPr>
              <a:xfrm>
                <a:off x="5548692" y="5434838"/>
                <a:ext cx="2851165" cy="430887"/>
              </a:xfrm>
              <a:prstGeom prst="rect">
                <a:avLst/>
              </a:prstGeom>
              <a:blipFill>
                <a:blip r:embed="rId11"/>
                <a:stretch>
                  <a:fillRect/>
                </a:stretch>
              </a:blipFill>
            </p:spPr>
            <p:txBody>
              <a:bodyPr/>
              <a:lstStyle/>
              <a:p>
                <a:r>
                  <a:rPr lang="zh-TW" altLang="en-US">
                    <a:noFill/>
                  </a:rPr>
                  <a:t> </a:t>
                </a:r>
              </a:p>
            </p:txBody>
          </p:sp>
        </mc:Fallback>
      </mc:AlternateContent>
      <p:pic>
        <p:nvPicPr>
          <p:cNvPr id="2" name="圖片 1"/>
          <p:cNvPicPr>
            <a:picLocks noChangeAspect="1"/>
          </p:cNvPicPr>
          <p:nvPr/>
        </p:nvPicPr>
        <p:blipFill>
          <a:blip r:embed="rId12"/>
          <a:stretch>
            <a:fillRect/>
          </a:stretch>
        </p:blipFill>
        <p:spPr>
          <a:xfrm>
            <a:off x="945182" y="216031"/>
            <a:ext cx="1661549" cy="2147474"/>
          </a:xfrm>
          <a:prstGeom prst="rect">
            <a:avLst/>
          </a:prstGeom>
        </p:spPr>
      </p:pic>
      <p:sp>
        <p:nvSpPr>
          <p:cNvPr id="3" name="文字方塊 2">
            <a:extLst>
              <a:ext uri="{FF2B5EF4-FFF2-40B4-BE49-F238E27FC236}">
                <a16:creationId xmlns:a16="http://schemas.microsoft.com/office/drawing/2014/main" id="{2EA58FC4-CB6C-4C12-946C-B807D146D91E}"/>
              </a:ext>
            </a:extLst>
          </p:cNvPr>
          <p:cNvSpPr txBox="1"/>
          <p:nvPr/>
        </p:nvSpPr>
        <p:spPr>
          <a:xfrm>
            <a:off x="4901866" y="2920586"/>
            <a:ext cx="861391" cy="830997"/>
          </a:xfrm>
          <a:prstGeom prst="rect">
            <a:avLst/>
          </a:prstGeom>
          <a:noFill/>
        </p:spPr>
        <p:txBody>
          <a:bodyPr wrap="square" rtlCol="0">
            <a:spAutoFit/>
          </a:bodyPr>
          <a:lstStyle/>
          <a:p>
            <a:pPr algn="ctr"/>
            <a:r>
              <a:rPr lang="en-US" altLang="zh-TW" sz="2400" dirty="0"/>
              <a:t>Input</a:t>
            </a:r>
          </a:p>
          <a:p>
            <a:pPr algn="ctr"/>
            <a:r>
              <a:rPr lang="en-US" altLang="zh-TW" sz="2400" dirty="0"/>
              <a:t>gate </a:t>
            </a:r>
            <a:endParaRPr lang="zh-TW" altLang="en-US" sz="2400" dirty="0"/>
          </a:p>
        </p:txBody>
      </p:sp>
      <p:sp>
        <p:nvSpPr>
          <p:cNvPr id="53" name="文字方塊 52">
            <a:extLst>
              <a:ext uri="{FF2B5EF4-FFF2-40B4-BE49-F238E27FC236}">
                <a16:creationId xmlns:a16="http://schemas.microsoft.com/office/drawing/2014/main" id="{358206C8-59A5-4315-ABAF-48E2469580BD}"/>
              </a:ext>
            </a:extLst>
          </p:cNvPr>
          <p:cNvSpPr txBox="1"/>
          <p:nvPr/>
        </p:nvSpPr>
        <p:spPr>
          <a:xfrm>
            <a:off x="4771067" y="4355437"/>
            <a:ext cx="1122988" cy="830997"/>
          </a:xfrm>
          <a:prstGeom prst="rect">
            <a:avLst/>
          </a:prstGeom>
          <a:noFill/>
        </p:spPr>
        <p:txBody>
          <a:bodyPr wrap="square" rtlCol="0">
            <a:spAutoFit/>
          </a:bodyPr>
          <a:lstStyle/>
          <a:p>
            <a:pPr algn="ctr"/>
            <a:r>
              <a:rPr lang="en-US" altLang="zh-TW" sz="2400" dirty="0"/>
              <a:t>forget</a:t>
            </a:r>
          </a:p>
          <a:p>
            <a:pPr algn="ctr"/>
            <a:r>
              <a:rPr lang="en-US" altLang="zh-TW" sz="2400" dirty="0"/>
              <a:t>gate </a:t>
            </a:r>
            <a:endParaRPr lang="zh-TW" altLang="en-US" sz="2400" dirty="0"/>
          </a:p>
        </p:txBody>
      </p:sp>
      <p:sp>
        <p:nvSpPr>
          <p:cNvPr id="54" name="文字方塊 53">
            <a:extLst>
              <a:ext uri="{FF2B5EF4-FFF2-40B4-BE49-F238E27FC236}">
                <a16:creationId xmlns:a16="http://schemas.microsoft.com/office/drawing/2014/main" id="{CAA436A1-47EE-498A-BF75-E20E78BD6E03}"/>
              </a:ext>
            </a:extLst>
          </p:cNvPr>
          <p:cNvSpPr txBox="1"/>
          <p:nvPr/>
        </p:nvSpPr>
        <p:spPr>
          <a:xfrm>
            <a:off x="4781869" y="5886073"/>
            <a:ext cx="1122988" cy="830997"/>
          </a:xfrm>
          <a:prstGeom prst="rect">
            <a:avLst/>
          </a:prstGeom>
          <a:noFill/>
        </p:spPr>
        <p:txBody>
          <a:bodyPr wrap="square" rtlCol="0">
            <a:spAutoFit/>
          </a:bodyPr>
          <a:lstStyle/>
          <a:p>
            <a:pPr algn="ctr"/>
            <a:r>
              <a:rPr lang="en-US" altLang="zh-TW" sz="2400" dirty="0"/>
              <a:t>output</a:t>
            </a:r>
          </a:p>
          <a:p>
            <a:pPr algn="ctr"/>
            <a:r>
              <a:rPr lang="en-US" altLang="zh-TW" sz="2400" dirty="0"/>
              <a:t>gate </a:t>
            </a:r>
            <a:endParaRPr lang="zh-TW" altLang="en-US" sz="2400" dirty="0"/>
          </a:p>
        </p:txBody>
      </p:sp>
    </p:spTree>
    <p:extLst>
      <p:ext uri="{BB962C8B-B14F-4D97-AF65-F5344CB8AC3E}">
        <p14:creationId xmlns:p14="http://schemas.microsoft.com/office/powerpoint/2010/main" val="202869357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6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50" grpId="0" animBg="1"/>
      <p:bldP spid="51" grpId="0" animBg="1"/>
      <p:bldP spid="163" grpId="0" animBg="1"/>
      <p:bldP spid="164" grpId="0" animBg="1"/>
      <p:bldP spid="166" grpId="0" animBg="1"/>
      <p:bldP spid="167" grpId="0" animBg="1"/>
      <p:bldP spid="64" grpId="0" animBg="1"/>
      <p:bldP spid="72" grpId="0" animBg="1"/>
      <p:bldP spid="73" grpId="0"/>
      <p:bldP spid="74" grpId="0" animBg="1"/>
      <p:bldP spid="80" grpId="0" animBg="1"/>
      <p:bldP spid="81" grpId="0"/>
      <p:bldP spid="84" grpId="0" animBg="1"/>
      <p:bldP spid="90" grpId="0" animBg="1"/>
      <p:bldP spid="91" grpId="0"/>
      <p:bldP spid="92" grpId="0" animBg="1"/>
      <p:bldP spid="98" grpId="0" animBg="1"/>
      <p:bldP spid="99" grpId="0"/>
      <p:bldP spid="3" grpId="0"/>
      <p:bldP spid="53" grpId="0"/>
      <p:bldP spid="54" grpId="0"/>
    </p:bld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8440</TotalTime>
  <Words>2668</Words>
  <Application>Microsoft Office PowerPoint</Application>
  <PresentationFormat>如螢幕大小 (4:3)</PresentationFormat>
  <Paragraphs>1070</Paragraphs>
  <Slides>53</Slides>
  <Notes>38</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53</vt:i4>
      </vt:variant>
    </vt:vector>
  </HeadingPairs>
  <TitlesOfParts>
    <vt:vector size="67" baseType="lpstr">
      <vt:lpstr>CMS</vt:lpstr>
      <vt:lpstr>ff4</vt:lpstr>
      <vt:lpstr>Lucida Grande</vt:lpstr>
      <vt:lpstr>Open Sans</vt:lpstr>
      <vt:lpstr>新細明體</vt:lpstr>
      <vt:lpstr>標楷體</vt:lpstr>
      <vt:lpstr>Arial</vt:lpstr>
      <vt:lpstr>Calibri</vt:lpstr>
      <vt:lpstr>Calibri Light</vt:lpstr>
      <vt:lpstr>Cambria Math</vt:lpstr>
      <vt:lpstr>Poor Richard</vt:lpstr>
      <vt:lpstr>Times New Roman</vt:lpstr>
      <vt:lpstr>Wingdings</vt:lpstr>
      <vt:lpstr>Office 佈景主題</vt:lpstr>
      <vt:lpstr> Sequence Generation</vt:lpstr>
      <vt:lpstr>Outline</vt:lpstr>
      <vt:lpstr>RNN with Gated Mechanism</vt:lpstr>
      <vt:lpstr>Recurrent Neural Network</vt:lpstr>
      <vt:lpstr>Deep RNN</vt:lpstr>
      <vt:lpstr>PowerPoint 簡報</vt:lpstr>
      <vt:lpstr>Naïve RNN</vt:lpstr>
      <vt:lpstr>LSTM</vt:lpstr>
      <vt:lpstr>PowerPoint 簡報</vt:lpstr>
      <vt:lpstr>PowerPoint 簡報</vt:lpstr>
      <vt:lpstr>PowerPoint 簡報</vt:lpstr>
      <vt:lpstr>LSTM</vt:lpstr>
      <vt:lpstr>GRU</vt:lpstr>
      <vt:lpstr>PowerPoint 簡報</vt:lpstr>
      <vt:lpstr>PowerPoint 簡報</vt:lpstr>
      <vt:lpstr>Sequence Generation</vt:lpstr>
      <vt:lpstr>Generation</vt:lpstr>
      <vt:lpstr>Generation</vt:lpstr>
      <vt:lpstr>Generation</vt:lpstr>
      <vt:lpstr>Generation</vt:lpstr>
      <vt:lpstr>Generation - PixelRNN</vt:lpstr>
      <vt:lpstr> Conditional  Sequence Generation</vt:lpstr>
      <vt:lpstr>Conditional Generation</vt:lpstr>
      <vt:lpstr>Conditional Generation</vt:lpstr>
      <vt:lpstr>Conditional Generation</vt:lpstr>
      <vt:lpstr>Conditional Generation</vt:lpstr>
      <vt:lpstr>Dynamic Conditional Generation</vt:lpstr>
      <vt:lpstr>Machine Translation</vt:lpstr>
      <vt:lpstr>Machine Translation</vt:lpstr>
      <vt:lpstr>Machine Translation</vt:lpstr>
      <vt:lpstr>Machine Translation</vt:lpstr>
      <vt:lpstr>Machine Translation</vt:lpstr>
      <vt:lpstr>PowerPoint 簡報</vt:lpstr>
      <vt:lpstr>Image Caption Generation</vt:lpstr>
      <vt:lpstr>Image Caption Generation</vt:lpstr>
      <vt:lpstr>Image Caption Generation</vt:lpstr>
      <vt:lpstr>Image Caption Generation</vt:lpstr>
      <vt:lpstr>Image Caption Generation</vt:lpstr>
      <vt:lpstr>PowerPoint 簡報</vt:lpstr>
      <vt:lpstr>Tips for Generation</vt:lpstr>
      <vt:lpstr>Attention</vt:lpstr>
      <vt:lpstr>Mismatch between Train and Test</vt:lpstr>
      <vt:lpstr>Mismatch between Train and Test</vt:lpstr>
      <vt:lpstr>PowerPoint 簡報</vt:lpstr>
      <vt:lpstr>Modifying Training Process?</vt:lpstr>
      <vt:lpstr>PowerPoint 簡報</vt:lpstr>
      <vt:lpstr>Beam Search</vt:lpstr>
      <vt:lpstr>Beam Search</vt:lpstr>
      <vt:lpstr>Beam Search</vt:lpstr>
      <vt:lpstr>Better Idea?</vt:lpstr>
      <vt:lpstr>Object level v.s. Component level</vt:lpstr>
      <vt:lpstr>Reinforcement learning?</vt:lpstr>
      <vt:lpstr>Reinforcement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Lee Hung-yi</dc:creator>
  <cp:lastModifiedBy>Hung-yi Lee</cp:lastModifiedBy>
  <cp:revision>328</cp:revision>
  <dcterms:created xsi:type="dcterms:W3CDTF">2016-01-05T06:17:04Z</dcterms:created>
  <dcterms:modified xsi:type="dcterms:W3CDTF">2018-03-31T03:39:10Z</dcterms:modified>
</cp:coreProperties>
</file>